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33.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34.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35.xml" ContentType="application/vnd.openxmlformats-officedocument.presentationml.slideLayout+xml"/>
  <Override PartName="/ppt/theme/theme9.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36.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37.xml" ContentType="application/vnd.openxmlformats-officedocument.presentationml.slideLayout+xml"/>
  <Override PartName="/ppt/theme/theme11.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38.xml" ContentType="application/vnd.openxmlformats-officedocument.presentationml.slideLayout+xml"/>
  <Override PartName="/ppt/theme/theme1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39.xml" ContentType="application/vnd.openxmlformats-officedocument.presentationml.slideLayout+xml"/>
  <Override PartName="/ppt/theme/theme1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slideLayouts/slideLayout40.xml" ContentType="application/vnd.openxmlformats-officedocument.presentationml.slideLayout+xml"/>
  <Override PartName="/ppt/theme/theme14.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slideLayouts/slideLayout41.xml" ContentType="application/vnd.openxmlformats-officedocument.presentationml.slideLayout+xml"/>
  <Override PartName="/ppt/theme/theme15.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3" r:id="rId3"/>
    <p:sldMasterId id="2147483720" r:id="rId4"/>
    <p:sldMasterId id="2147483722" r:id="rId5"/>
    <p:sldMasterId id="2147483724" r:id="rId6"/>
    <p:sldMasterId id="2147483727" r:id="rId7"/>
    <p:sldMasterId id="2147483729" r:id="rId8"/>
    <p:sldMasterId id="2147483731" r:id="rId9"/>
    <p:sldMasterId id="2147483733" r:id="rId10"/>
    <p:sldMasterId id="2147483735" r:id="rId11"/>
    <p:sldMasterId id="2147483737" r:id="rId12"/>
    <p:sldMasterId id="2147483739" r:id="rId13"/>
    <p:sldMasterId id="2147483741" r:id="rId14"/>
    <p:sldMasterId id="2147483743" r:id="rId15"/>
  </p:sldMasterIdLst>
  <p:notesMasterIdLst>
    <p:notesMasterId r:id="rId129"/>
  </p:notesMasterIdLst>
  <p:sldIdLst>
    <p:sldId id="476" r:id="rId16"/>
    <p:sldId id="345" r:id="rId17"/>
    <p:sldId id="346" r:id="rId18"/>
    <p:sldId id="347" r:id="rId19"/>
    <p:sldId id="348" r:id="rId20"/>
    <p:sldId id="349" r:id="rId21"/>
    <p:sldId id="350" r:id="rId22"/>
    <p:sldId id="351" r:id="rId23"/>
    <p:sldId id="356" r:id="rId24"/>
    <p:sldId id="477" r:id="rId25"/>
    <p:sldId id="357" r:id="rId26"/>
    <p:sldId id="358" r:id="rId27"/>
    <p:sldId id="359" r:id="rId28"/>
    <p:sldId id="360" r:id="rId29"/>
    <p:sldId id="361" r:id="rId30"/>
    <p:sldId id="362" r:id="rId31"/>
    <p:sldId id="363" r:id="rId32"/>
    <p:sldId id="364" r:id="rId33"/>
    <p:sldId id="365" r:id="rId34"/>
    <p:sldId id="366" r:id="rId35"/>
    <p:sldId id="367" r:id="rId36"/>
    <p:sldId id="368" r:id="rId37"/>
    <p:sldId id="369" r:id="rId38"/>
    <p:sldId id="370" r:id="rId39"/>
    <p:sldId id="371" r:id="rId40"/>
    <p:sldId id="372" r:id="rId41"/>
    <p:sldId id="478" r:id="rId42"/>
    <p:sldId id="373" r:id="rId43"/>
    <p:sldId id="374" r:id="rId44"/>
    <p:sldId id="375" r:id="rId45"/>
    <p:sldId id="376" r:id="rId46"/>
    <p:sldId id="377" r:id="rId47"/>
    <p:sldId id="378" r:id="rId48"/>
    <p:sldId id="379" r:id="rId49"/>
    <p:sldId id="380" r:id="rId50"/>
    <p:sldId id="381" r:id="rId51"/>
    <p:sldId id="382" r:id="rId52"/>
    <p:sldId id="383" r:id="rId53"/>
    <p:sldId id="384" r:id="rId54"/>
    <p:sldId id="385" r:id="rId55"/>
    <p:sldId id="386" r:id="rId56"/>
    <p:sldId id="387" r:id="rId57"/>
    <p:sldId id="388" r:id="rId58"/>
    <p:sldId id="389" r:id="rId59"/>
    <p:sldId id="390" r:id="rId60"/>
    <p:sldId id="391" r:id="rId61"/>
    <p:sldId id="392" r:id="rId62"/>
    <p:sldId id="479" r:id="rId63"/>
    <p:sldId id="393" r:id="rId64"/>
    <p:sldId id="394" r:id="rId65"/>
    <p:sldId id="395" r:id="rId66"/>
    <p:sldId id="396" r:id="rId67"/>
    <p:sldId id="397" r:id="rId68"/>
    <p:sldId id="398" r:id="rId69"/>
    <p:sldId id="399" r:id="rId70"/>
    <p:sldId id="400" r:id="rId71"/>
    <p:sldId id="401" r:id="rId72"/>
    <p:sldId id="402" r:id="rId73"/>
    <p:sldId id="403" r:id="rId74"/>
    <p:sldId id="404" r:id="rId75"/>
    <p:sldId id="405" r:id="rId76"/>
    <p:sldId id="480" r:id="rId77"/>
    <p:sldId id="406" r:id="rId78"/>
    <p:sldId id="407" r:id="rId79"/>
    <p:sldId id="408" r:id="rId80"/>
    <p:sldId id="409" r:id="rId81"/>
    <p:sldId id="410" r:id="rId82"/>
    <p:sldId id="411" r:id="rId83"/>
    <p:sldId id="412" r:id="rId84"/>
    <p:sldId id="413" r:id="rId85"/>
    <p:sldId id="414" r:id="rId86"/>
    <p:sldId id="415" r:id="rId87"/>
    <p:sldId id="416" r:id="rId88"/>
    <p:sldId id="417" r:id="rId89"/>
    <p:sldId id="418" r:id="rId90"/>
    <p:sldId id="419" r:id="rId91"/>
    <p:sldId id="420" r:id="rId92"/>
    <p:sldId id="421" r:id="rId93"/>
    <p:sldId id="422" r:id="rId94"/>
    <p:sldId id="423" r:id="rId95"/>
    <p:sldId id="424" r:id="rId96"/>
    <p:sldId id="425" r:id="rId97"/>
    <p:sldId id="481" r:id="rId98"/>
    <p:sldId id="426" r:id="rId99"/>
    <p:sldId id="427" r:id="rId100"/>
    <p:sldId id="428" r:id="rId101"/>
    <p:sldId id="429" r:id="rId102"/>
    <p:sldId id="430" r:id="rId103"/>
    <p:sldId id="431" r:id="rId104"/>
    <p:sldId id="432" r:id="rId105"/>
    <p:sldId id="433" r:id="rId106"/>
    <p:sldId id="434" r:id="rId107"/>
    <p:sldId id="435" r:id="rId108"/>
    <p:sldId id="436" r:id="rId109"/>
    <p:sldId id="437" r:id="rId110"/>
    <p:sldId id="438" r:id="rId111"/>
    <p:sldId id="439" r:id="rId112"/>
    <p:sldId id="440" r:id="rId113"/>
    <p:sldId id="441" r:id="rId114"/>
    <p:sldId id="482" r:id="rId115"/>
    <p:sldId id="446" r:id="rId116"/>
    <p:sldId id="442" r:id="rId117"/>
    <p:sldId id="444" r:id="rId118"/>
    <p:sldId id="443" r:id="rId119"/>
    <p:sldId id="445" r:id="rId120"/>
    <p:sldId id="447" r:id="rId121"/>
    <p:sldId id="448" r:id="rId122"/>
    <p:sldId id="449" r:id="rId123"/>
    <p:sldId id="450" r:id="rId124"/>
    <p:sldId id="451" r:id="rId125"/>
    <p:sldId id="452" r:id="rId126"/>
    <p:sldId id="453" r:id="rId127"/>
    <p:sldId id="454"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88" autoAdjust="0"/>
    <p:restoredTop sz="94747" autoAdjust="0"/>
  </p:normalViewPr>
  <p:slideViewPr>
    <p:cSldViewPr>
      <p:cViewPr>
        <p:scale>
          <a:sx n="80" d="100"/>
          <a:sy n="80" d="100"/>
        </p:scale>
        <p:origin x="2736" y="304"/>
      </p:cViewPr>
      <p:guideLst>
        <p:guide orient="horz" pos="2160"/>
        <p:guide pos="2880"/>
      </p:guideLst>
    </p:cSldViewPr>
  </p:slideViewPr>
  <p:outlineViewPr>
    <p:cViewPr>
      <p:scale>
        <a:sx n="33" d="100"/>
        <a:sy n="33" d="100"/>
      </p:scale>
      <p:origin x="0" y="534"/>
    </p:cViewPr>
  </p:outlineViewPr>
  <p:notesTextViewPr>
    <p:cViewPr>
      <p:scale>
        <a:sx n="1" d="1"/>
        <a:sy n="1" d="1"/>
      </p:scale>
      <p:origin x="0" y="0"/>
    </p:cViewPr>
  </p:notesTextViewPr>
  <p:sorterViewPr>
    <p:cViewPr>
      <p:scale>
        <a:sx n="100" d="100"/>
        <a:sy n="100" d="100"/>
      </p:scale>
      <p:origin x="0" y="10164"/>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60" Type="http://schemas.openxmlformats.org/officeDocument/2006/relationships/slide" Target="slides/slide45.xml"/><Relationship Id="rId61" Type="http://schemas.openxmlformats.org/officeDocument/2006/relationships/slide" Target="slides/slide46.xml"/><Relationship Id="rId62" Type="http://schemas.openxmlformats.org/officeDocument/2006/relationships/slide" Target="slides/slide47.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slide" Target="slides/slide50.xml"/><Relationship Id="rId66" Type="http://schemas.openxmlformats.org/officeDocument/2006/relationships/slide" Target="slides/slide51.xml"/><Relationship Id="rId67" Type="http://schemas.openxmlformats.org/officeDocument/2006/relationships/slide" Target="slides/slide52.xml"/><Relationship Id="rId68" Type="http://schemas.openxmlformats.org/officeDocument/2006/relationships/slide" Target="slides/slide53.xml"/><Relationship Id="rId69" Type="http://schemas.openxmlformats.org/officeDocument/2006/relationships/slide" Target="slides/slide54.xml"/><Relationship Id="rId120" Type="http://schemas.openxmlformats.org/officeDocument/2006/relationships/slide" Target="slides/slide105.xml"/><Relationship Id="rId121" Type="http://schemas.openxmlformats.org/officeDocument/2006/relationships/slide" Target="slides/slide106.xml"/><Relationship Id="rId122" Type="http://schemas.openxmlformats.org/officeDocument/2006/relationships/slide" Target="slides/slide107.xml"/><Relationship Id="rId123" Type="http://schemas.openxmlformats.org/officeDocument/2006/relationships/slide" Target="slides/slide108.xml"/><Relationship Id="rId124" Type="http://schemas.openxmlformats.org/officeDocument/2006/relationships/slide" Target="slides/slide109.xml"/><Relationship Id="rId125" Type="http://schemas.openxmlformats.org/officeDocument/2006/relationships/slide" Target="slides/slide110.xml"/><Relationship Id="rId126" Type="http://schemas.openxmlformats.org/officeDocument/2006/relationships/slide" Target="slides/slide111.xml"/><Relationship Id="rId127" Type="http://schemas.openxmlformats.org/officeDocument/2006/relationships/slide" Target="slides/slide112.xml"/><Relationship Id="rId128" Type="http://schemas.openxmlformats.org/officeDocument/2006/relationships/slide" Target="slides/slide113.xml"/><Relationship Id="rId129" Type="http://schemas.openxmlformats.org/officeDocument/2006/relationships/notesMaster" Target="notesMasters/notesMaster1.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90" Type="http://schemas.openxmlformats.org/officeDocument/2006/relationships/slide" Target="slides/slide75.xml"/><Relationship Id="rId91" Type="http://schemas.openxmlformats.org/officeDocument/2006/relationships/slide" Target="slides/slide76.xml"/><Relationship Id="rId92" Type="http://schemas.openxmlformats.org/officeDocument/2006/relationships/slide" Target="slides/slide77.xml"/><Relationship Id="rId93" Type="http://schemas.openxmlformats.org/officeDocument/2006/relationships/slide" Target="slides/slide78.xml"/><Relationship Id="rId94" Type="http://schemas.openxmlformats.org/officeDocument/2006/relationships/slide" Target="slides/slide79.xml"/><Relationship Id="rId95" Type="http://schemas.openxmlformats.org/officeDocument/2006/relationships/slide" Target="slides/slide80.xml"/><Relationship Id="rId96" Type="http://schemas.openxmlformats.org/officeDocument/2006/relationships/slide" Target="slides/slide81.xml"/><Relationship Id="rId101" Type="http://schemas.openxmlformats.org/officeDocument/2006/relationships/slide" Target="slides/slide86.xml"/><Relationship Id="rId102" Type="http://schemas.openxmlformats.org/officeDocument/2006/relationships/slide" Target="slides/slide87.xml"/><Relationship Id="rId103" Type="http://schemas.openxmlformats.org/officeDocument/2006/relationships/slide" Target="slides/slide88.xml"/><Relationship Id="rId104" Type="http://schemas.openxmlformats.org/officeDocument/2006/relationships/slide" Target="slides/slide89.xml"/><Relationship Id="rId105" Type="http://schemas.openxmlformats.org/officeDocument/2006/relationships/slide" Target="slides/slide90.xml"/><Relationship Id="rId106" Type="http://schemas.openxmlformats.org/officeDocument/2006/relationships/slide" Target="slides/slide91.xml"/><Relationship Id="rId107" Type="http://schemas.openxmlformats.org/officeDocument/2006/relationships/slide" Target="slides/slide92.xml"/><Relationship Id="rId108" Type="http://schemas.openxmlformats.org/officeDocument/2006/relationships/slide" Target="slides/slide93.xml"/><Relationship Id="rId109" Type="http://schemas.openxmlformats.org/officeDocument/2006/relationships/slide" Target="slides/slide94.xml"/><Relationship Id="rId97" Type="http://schemas.openxmlformats.org/officeDocument/2006/relationships/slide" Target="slides/slide82.xml"/><Relationship Id="rId98" Type="http://schemas.openxmlformats.org/officeDocument/2006/relationships/slide" Target="slides/slide83.xml"/><Relationship Id="rId99" Type="http://schemas.openxmlformats.org/officeDocument/2006/relationships/slide" Target="slides/slide84.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100" Type="http://schemas.openxmlformats.org/officeDocument/2006/relationships/slide" Target="slides/slide85.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70" Type="http://schemas.openxmlformats.org/officeDocument/2006/relationships/slide" Target="slides/slide55.xml"/><Relationship Id="rId71" Type="http://schemas.openxmlformats.org/officeDocument/2006/relationships/slide" Target="slides/slide56.xml"/><Relationship Id="rId72" Type="http://schemas.openxmlformats.org/officeDocument/2006/relationships/slide" Target="slides/slide57.xml"/><Relationship Id="rId73" Type="http://schemas.openxmlformats.org/officeDocument/2006/relationships/slide" Target="slides/slide58.xml"/><Relationship Id="rId74" Type="http://schemas.openxmlformats.org/officeDocument/2006/relationships/slide" Target="slides/slide59.xml"/><Relationship Id="rId75" Type="http://schemas.openxmlformats.org/officeDocument/2006/relationships/slide" Target="slides/slide60.xml"/><Relationship Id="rId76" Type="http://schemas.openxmlformats.org/officeDocument/2006/relationships/slide" Target="slides/slide61.xml"/><Relationship Id="rId77" Type="http://schemas.openxmlformats.org/officeDocument/2006/relationships/slide" Target="slides/slide62.xml"/><Relationship Id="rId78" Type="http://schemas.openxmlformats.org/officeDocument/2006/relationships/slide" Target="slides/slide63.xml"/><Relationship Id="rId79" Type="http://schemas.openxmlformats.org/officeDocument/2006/relationships/slide" Target="slides/slide64.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130" Type="http://schemas.openxmlformats.org/officeDocument/2006/relationships/presProps" Target="presProps.xml"/><Relationship Id="rId131" Type="http://schemas.openxmlformats.org/officeDocument/2006/relationships/viewProps" Target="viewProps.xml"/><Relationship Id="rId132" Type="http://schemas.openxmlformats.org/officeDocument/2006/relationships/theme" Target="theme/theme1.xml"/><Relationship Id="rId13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110" Type="http://schemas.openxmlformats.org/officeDocument/2006/relationships/slide" Target="slides/slide95.xml"/><Relationship Id="rId111" Type="http://schemas.openxmlformats.org/officeDocument/2006/relationships/slide" Target="slides/slide96.xml"/><Relationship Id="rId112" Type="http://schemas.openxmlformats.org/officeDocument/2006/relationships/slide" Target="slides/slide97.xml"/><Relationship Id="rId113" Type="http://schemas.openxmlformats.org/officeDocument/2006/relationships/slide" Target="slides/slide98.xml"/><Relationship Id="rId114" Type="http://schemas.openxmlformats.org/officeDocument/2006/relationships/slide" Target="slides/slide99.xml"/><Relationship Id="rId115" Type="http://schemas.openxmlformats.org/officeDocument/2006/relationships/slide" Target="slides/slide100.xml"/><Relationship Id="rId116" Type="http://schemas.openxmlformats.org/officeDocument/2006/relationships/slide" Target="slides/slide101.xml"/><Relationship Id="rId117" Type="http://schemas.openxmlformats.org/officeDocument/2006/relationships/slide" Target="slides/slide102.xml"/><Relationship Id="rId118" Type="http://schemas.openxmlformats.org/officeDocument/2006/relationships/slide" Target="slides/slide103.xml"/><Relationship Id="rId119" Type="http://schemas.openxmlformats.org/officeDocument/2006/relationships/slide" Target="slides/slide104.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80" Type="http://schemas.openxmlformats.org/officeDocument/2006/relationships/slide" Target="slides/slide65.xml"/><Relationship Id="rId81" Type="http://schemas.openxmlformats.org/officeDocument/2006/relationships/slide" Target="slides/slide66.xml"/><Relationship Id="rId82" Type="http://schemas.openxmlformats.org/officeDocument/2006/relationships/slide" Target="slides/slide67.xml"/><Relationship Id="rId83" Type="http://schemas.openxmlformats.org/officeDocument/2006/relationships/slide" Target="slides/slide68.xml"/><Relationship Id="rId84" Type="http://schemas.openxmlformats.org/officeDocument/2006/relationships/slide" Target="slides/slide69.xml"/><Relationship Id="rId85" Type="http://schemas.openxmlformats.org/officeDocument/2006/relationships/slide" Target="slides/slide70.xml"/><Relationship Id="rId86" Type="http://schemas.openxmlformats.org/officeDocument/2006/relationships/slide" Target="slides/slide71.xml"/><Relationship Id="rId87" Type="http://schemas.openxmlformats.org/officeDocument/2006/relationships/slide" Target="slides/slide72.xml"/><Relationship Id="rId88" Type="http://schemas.openxmlformats.org/officeDocument/2006/relationships/slide" Target="slides/slide73.xml"/><Relationship Id="rId89"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7A4AB6-CB2F-4530-9827-DD17D185CD23}" type="datetimeFigureOut">
              <a:rPr lang="en-US" smtClean="0"/>
              <a:t>6/24/16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C222B3-6D63-4E31-A1FE-22549A54CAEA}" type="slidenum">
              <a:rPr lang="en-US" smtClean="0"/>
              <a:t>‹#›</a:t>
            </a:fld>
            <a:endParaRPr lang="en-US"/>
          </a:p>
        </p:txBody>
      </p:sp>
    </p:spTree>
    <p:extLst>
      <p:ext uri="{BB962C8B-B14F-4D97-AF65-F5344CB8AC3E}">
        <p14:creationId xmlns:p14="http://schemas.microsoft.com/office/powerpoint/2010/main" val="354127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06645BB-9EE6-4BF4-A767-F8305642B9A2}" type="slidenum">
              <a:rPr lang="fr-BE" smtClean="0"/>
              <a:t>11</a:t>
            </a:fld>
            <a:endParaRPr lang="fr-BE"/>
          </a:p>
        </p:txBody>
      </p:sp>
    </p:spTree>
    <p:extLst>
      <p:ext uri="{BB962C8B-B14F-4D97-AF65-F5344CB8AC3E}">
        <p14:creationId xmlns:p14="http://schemas.microsoft.com/office/powerpoint/2010/main" val="2721651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806645BB-9EE6-4BF4-A767-F8305642B9A2}" type="slidenum">
              <a:rPr lang="fr-BE" smtClean="0"/>
              <a:t>25</a:t>
            </a:fld>
            <a:endParaRPr lang="fr-BE"/>
          </a:p>
        </p:txBody>
      </p:sp>
    </p:spTree>
    <p:extLst>
      <p:ext uri="{BB962C8B-B14F-4D97-AF65-F5344CB8AC3E}">
        <p14:creationId xmlns:p14="http://schemas.microsoft.com/office/powerpoint/2010/main" val="785984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1143000" y="685800"/>
            <a:ext cx="4572000" cy="3429000"/>
          </a:xfrm>
          <a:ln/>
        </p:spPr>
      </p:sp>
      <p:sp>
        <p:nvSpPr>
          <p:cNvPr id="25604"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228805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1143000" y="685800"/>
            <a:ext cx="4572000" cy="3429000"/>
          </a:xfrm>
          <a:ln/>
        </p:spPr>
      </p:sp>
      <p:sp>
        <p:nvSpPr>
          <p:cNvPr id="25604"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1545285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1143000" y="685800"/>
            <a:ext cx="4572000" cy="3429000"/>
          </a:xfrm>
          <a:ln/>
        </p:spPr>
      </p:sp>
      <p:sp>
        <p:nvSpPr>
          <p:cNvPr id="25604"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208987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806645BB-9EE6-4BF4-A767-F8305642B9A2}" type="slidenum">
              <a:rPr lang="fr-BE" smtClean="0"/>
              <a:t>17</a:t>
            </a:fld>
            <a:endParaRPr lang="fr-BE"/>
          </a:p>
        </p:txBody>
      </p:sp>
    </p:spTree>
    <p:extLst>
      <p:ext uri="{BB962C8B-B14F-4D97-AF65-F5344CB8AC3E}">
        <p14:creationId xmlns:p14="http://schemas.microsoft.com/office/powerpoint/2010/main" val="785984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06645BB-9EE6-4BF4-A767-F8305642B9A2}" type="slidenum">
              <a:rPr lang="fr-BE" smtClean="0"/>
              <a:t>18</a:t>
            </a:fld>
            <a:endParaRPr lang="fr-BE"/>
          </a:p>
        </p:txBody>
      </p:sp>
    </p:spTree>
    <p:extLst>
      <p:ext uri="{BB962C8B-B14F-4D97-AF65-F5344CB8AC3E}">
        <p14:creationId xmlns:p14="http://schemas.microsoft.com/office/powerpoint/2010/main" val="785984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06645BB-9EE6-4BF4-A767-F8305642B9A2}" type="slidenum">
              <a:rPr lang="fr-BE" smtClean="0"/>
              <a:t>19</a:t>
            </a:fld>
            <a:endParaRPr lang="fr-BE"/>
          </a:p>
        </p:txBody>
      </p:sp>
    </p:spTree>
    <p:extLst>
      <p:ext uri="{BB962C8B-B14F-4D97-AF65-F5344CB8AC3E}">
        <p14:creationId xmlns:p14="http://schemas.microsoft.com/office/powerpoint/2010/main" val="785984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06645BB-9EE6-4BF4-A767-F8305642B9A2}" type="slidenum">
              <a:rPr lang="fr-BE" smtClean="0"/>
              <a:t>20</a:t>
            </a:fld>
            <a:endParaRPr lang="fr-BE"/>
          </a:p>
        </p:txBody>
      </p:sp>
    </p:spTree>
    <p:extLst>
      <p:ext uri="{BB962C8B-B14F-4D97-AF65-F5344CB8AC3E}">
        <p14:creationId xmlns:p14="http://schemas.microsoft.com/office/powerpoint/2010/main" val="785984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Product safety</a:t>
            </a:r>
            <a:endParaRPr lang="fr-B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safety of food products is ensured by means of product safety certifications and audits in accordance with the Global Food Safety Initiative (GFSI). Product safety audits cover the supplier's self-control system regarding, among other things, how product quality is ensured during the manufacturing process from raw materials all the way to the end products. Deviations detected through self-control or audits are corrected in cooperation with the supplier.</a:t>
            </a:r>
            <a:endParaRPr lang="fr-BE" sz="1200" kern="1200" dirty="0" smtClean="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10"/>
          </p:nvPr>
        </p:nvSpPr>
        <p:spPr/>
        <p:txBody>
          <a:bodyPr/>
          <a:lstStyle/>
          <a:p>
            <a:fld id="{806645BB-9EE6-4BF4-A767-F8305642B9A2}" type="slidenum">
              <a:rPr lang="fr-BE" smtClean="0"/>
              <a:t>21</a:t>
            </a:fld>
            <a:endParaRPr lang="fr-BE"/>
          </a:p>
        </p:txBody>
      </p:sp>
    </p:spTree>
    <p:extLst>
      <p:ext uri="{BB962C8B-B14F-4D97-AF65-F5344CB8AC3E}">
        <p14:creationId xmlns:p14="http://schemas.microsoft.com/office/powerpoint/2010/main" val="785984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06645BB-9EE6-4BF4-A767-F8305642B9A2}" type="slidenum">
              <a:rPr lang="fr-BE" smtClean="0"/>
              <a:t>22</a:t>
            </a:fld>
            <a:endParaRPr lang="fr-BE"/>
          </a:p>
        </p:txBody>
      </p:sp>
    </p:spTree>
    <p:extLst>
      <p:ext uri="{BB962C8B-B14F-4D97-AF65-F5344CB8AC3E}">
        <p14:creationId xmlns:p14="http://schemas.microsoft.com/office/powerpoint/2010/main" val="785984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06645BB-9EE6-4BF4-A767-F8305642B9A2}" type="slidenum">
              <a:rPr lang="fr-BE" smtClean="0"/>
              <a:t>23</a:t>
            </a:fld>
            <a:endParaRPr lang="fr-BE"/>
          </a:p>
        </p:txBody>
      </p:sp>
    </p:spTree>
    <p:extLst>
      <p:ext uri="{BB962C8B-B14F-4D97-AF65-F5344CB8AC3E}">
        <p14:creationId xmlns:p14="http://schemas.microsoft.com/office/powerpoint/2010/main" val="785984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06645BB-9EE6-4BF4-A767-F8305642B9A2}" type="slidenum">
              <a:rPr lang="fr-BE" smtClean="0"/>
              <a:t>24</a:t>
            </a:fld>
            <a:endParaRPr lang="fr-BE"/>
          </a:p>
        </p:txBody>
      </p:sp>
    </p:spTree>
    <p:extLst>
      <p:ext uri="{BB962C8B-B14F-4D97-AF65-F5344CB8AC3E}">
        <p14:creationId xmlns:p14="http://schemas.microsoft.com/office/powerpoint/2010/main" val="785984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83B0B4-C380-4FCD-BDB0-A96BBFBF5132}" type="datetimeFigureOut">
              <a:rPr lang="en-US" smtClean="0"/>
              <a:t>6/24/16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80405-79A0-4BE8-AA81-8094C443E8C8}" type="slidenum">
              <a:rPr lang="en-US" smtClean="0"/>
              <a:t>‹#›</a:t>
            </a:fld>
            <a:endParaRPr lang="en-US"/>
          </a:p>
        </p:txBody>
      </p:sp>
    </p:spTree>
    <p:extLst>
      <p:ext uri="{BB962C8B-B14F-4D97-AF65-F5344CB8AC3E}">
        <p14:creationId xmlns:p14="http://schemas.microsoft.com/office/powerpoint/2010/main" val="4286059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83B0B4-C380-4FCD-BDB0-A96BBFBF5132}" type="datetimeFigureOut">
              <a:rPr lang="en-US" smtClean="0"/>
              <a:t>6/24/16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80405-79A0-4BE8-AA81-8094C443E8C8}" type="slidenum">
              <a:rPr lang="en-US" smtClean="0"/>
              <a:t>‹#›</a:t>
            </a:fld>
            <a:endParaRPr lang="en-US"/>
          </a:p>
        </p:txBody>
      </p:sp>
    </p:spTree>
    <p:extLst>
      <p:ext uri="{BB962C8B-B14F-4D97-AF65-F5344CB8AC3E}">
        <p14:creationId xmlns:p14="http://schemas.microsoft.com/office/powerpoint/2010/main" val="1477249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83B0B4-C380-4FCD-BDB0-A96BBFBF5132}" type="datetimeFigureOut">
              <a:rPr lang="en-US" smtClean="0"/>
              <a:t>6/24/16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80405-79A0-4BE8-AA81-8094C443E8C8}" type="slidenum">
              <a:rPr lang="en-US" smtClean="0"/>
              <a:t>‹#›</a:t>
            </a:fld>
            <a:endParaRPr lang="en-US"/>
          </a:p>
        </p:txBody>
      </p:sp>
    </p:spTree>
    <p:extLst>
      <p:ext uri="{BB962C8B-B14F-4D97-AF65-F5344CB8AC3E}">
        <p14:creationId xmlns:p14="http://schemas.microsoft.com/office/powerpoint/2010/main" val="1125917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ful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9" descr="Europol_Logo_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404925"/>
            <a:ext cx="28082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611188" y="1197087"/>
            <a:ext cx="7772400" cy="792163"/>
          </a:xfrm>
        </p:spPr>
        <p:txBody>
          <a:bodyPr anchor="b"/>
          <a:lstStyle>
            <a:lvl1pPr algn="r">
              <a:defRPr sz="4800"/>
            </a:lvl1pPr>
          </a:lstStyle>
          <a:p>
            <a:pPr lvl="0"/>
            <a:r>
              <a:rPr lang="en-GB" noProof="0" smtClean="0"/>
              <a:t>Presentation title</a:t>
            </a:r>
          </a:p>
        </p:txBody>
      </p:sp>
      <p:sp>
        <p:nvSpPr>
          <p:cNvPr id="3075" name="Rectangle 3"/>
          <p:cNvSpPr>
            <a:spLocks noGrp="1" noChangeArrowheads="1"/>
          </p:cNvSpPr>
          <p:nvPr>
            <p:ph type="subTitle" idx="1"/>
          </p:nvPr>
        </p:nvSpPr>
        <p:spPr>
          <a:xfrm>
            <a:off x="4579938" y="2109900"/>
            <a:ext cx="3808412" cy="2039937"/>
          </a:xfrm>
        </p:spPr>
        <p:txBody>
          <a:bodyPr/>
          <a:lstStyle>
            <a:lvl1pPr algn="r">
              <a:defRPr>
                <a:solidFill>
                  <a:schemeClr val="bg1"/>
                </a:solidFill>
              </a:defRPr>
            </a:lvl1pPr>
          </a:lstStyle>
          <a:p>
            <a:pPr lvl="0"/>
            <a:r>
              <a:rPr lang="en-GB" noProof="0" smtClean="0"/>
              <a:t>Subtitle</a:t>
            </a:r>
          </a:p>
        </p:txBody>
      </p:sp>
      <p:sp>
        <p:nvSpPr>
          <p:cNvPr id="6" name="Espace réservé du pied de page 5"/>
          <p:cNvSpPr>
            <a:spLocks noGrp="1" noChangeArrowheads="1"/>
          </p:cNvSpPr>
          <p:nvPr>
            <p:ph type="ftr" sz="quarter" idx="10"/>
          </p:nvPr>
        </p:nvSpPr>
        <p:spPr bwMode="auto">
          <a:xfrm>
            <a:off x="827088" y="6245225"/>
            <a:ext cx="76327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Franklin Gothic Medium" pitchFamily="34" charset="0"/>
              </a:defRPr>
            </a:lvl1pPr>
          </a:lstStyle>
          <a:p>
            <a:endParaRPr lang="it-IT" altLang="it-IT"/>
          </a:p>
        </p:txBody>
      </p:sp>
    </p:spTree>
    <p:extLst>
      <p:ext uri="{BB962C8B-B14F-4D97-AF65-F5344CB8AC3E}">
        <p14:creationId xmlns:p14="http://schemas.microsoft.com/office/powerpoint/2010/main" val="3967916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Rectangle 6"/>
          <p:cNvSpPr>
            <a:spLocks noGrp="1" noChangeArrowheads="1"/>
          </p:cNvSpPr>
          <p:nvPr>
            <p:ph type="sldNum" sz="quarter" idx="10"/>
          </p:nvPr>
        </p:nvSpPr>
        <p:spPr>
          <a:ln/>
        </p:spPr>
        <p:txBody>
          <a:bodyPr/>
          <a:lstStyle>
            <a:lvl1pPr>
              <a:defRPr/>
            </a:lvl1pPr>
          </a:lstStyle>
          <a:p>
            <a:fld id="{EE763D95-DB65-4883-8680-73660CE91A4A}" type="slidenum">
              <a:rPr lang="en-GB" altLang="nl-BE"/>
              <a:pPr/>
              <a:t>‹#›</a:t>
            </a:fld>
            <a:endParaRPr lang="en-GB" altLang="nl-BE"/>
          </a:p>
        </p:txBody>
      </p:sp>
    </p:spTree>
    <p:extLst>
      <p:ext uri="{BB962C8B-B14F-4D97-AF65-F5344CB8AC3E}">
        <p14:creationId xmlns:p14="http://schemas.microsoft.com/office/powerpoint/2010/main" val="4231919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2"/>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E5D9A4C1-D575-4B33-97E7-1517F1B9BFB8}" type="slidenum">
              <a:rPr lang="en-GB" altLang="nl-BE"/>
              <a:pPr/>
              <a:t>‹#›</a:t>
            </a:fld>
            <a:endParaRPr lang="en-GB" altLang="nl-BE"/>
          </a:p>
        </p:txBody>
      </p:sp>
    </p:spTree>
    <p:extLst>
      <p:ext uri="{BB962C8B-B14F-4D97-AF65-F5344CB8AC3E}">
        <p14:creationId xmlns:p14="http://schemas.microsoft.com/office/powerpoint/2010/main" val="2895220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250881" y="1412875"/>
            <a:ext cx="4244975"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36" y="1412875"/>
            <a:ext cx="4244975"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Rectangle 6"/>
          <p:cNvSpPr>
            <a:spLocks noGrp="1" noChangeArrowheads="1"/>
          </p:cNvSpPr>
          <p:nvPr>
            <p:ph type="sldNum" sz="quarter" idx="10"/>
          </p:nvPr>
        </p:nvSpPr>
        <p:spPr>
          <a:ln/>
        </p:spPr>
        <p:txBody>
          <a:bodyPr/>
          <a:lstStyle>
            <a:lvl1pPr>
              <a:defRPr/>
            </a:lvl1pPr>
          </a:lstStyle>
          <a:p>
            <a:fld id="{1431D858-8B98-466C-A998-4A906CDFC5CC}" type="slidenum">
              <a:rPr lang="en-GB" altLang="nl-BE"/>
              <a:pPr/>
              <a:t>‹#›</a:t>
            </a:fld>
            <a:endParaRPr lang="en-GB" altLang="nl-BE"/>
          </a:p>
        </p:txBody>
      </p:sp>
    </p:spTree>
    <p:extLst>
      <p:ext uri="{BB962C8B-B14F-4D97-AF65-F5344CB8AC3E}">
        <p14:creationId xmlns:p14="http://schemas.microsoft.com/office/powerpoint/2010/main" val="3556864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Rectangle 6"/>
          <p:cNvSpPr>
            <a:spLocks noGrp="1" noChangeArrowheads="1"/>
          </p:cNvSpPr>
          <p:nvPr>
            <p:ph type="sldNum" sz="quarter" idx="10"/>
          </p:nvPr>
        </p:nvSpPr>
        <p:spPr>
          <a:ln/>
        </p:spPr>
        <p:txBody>
          <a:bodyPr/>
          <a:lstStyle>
            <a:lvl1pPr>
              <a:defRPr/>
            </a:lvl1pPr>
          </a:lstStyle>
          <a:p>
            <a:fld id="{83736114-9BB8-4C44-8EBA-CB4551570A73}" type="slidenum">
              <a:rPr lang="en-GB" altLang="nl-BE"/>
              <a:pPr/>
              <a:t>‹#›</a:t>
            </a:fld>
            <a:endParaRPr lang="en-GB" altLang="nl-BE"/>
          </a:p>
        </p:txBody>
      </p:sp>
    </p:spTree>
    <p:extLst>
      <p:ext uri="{BB962C8B-B14F-4D97-AF65-F5344CB8AC3E}">
        <p14:creationId xmlns:p14="http://schemas.microsoft.com/office/powerpoint/2010/main" val="2799884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Rectangle 6"/>
          <p:cNvSpPr>
            <a:spLocks noGrp="1" noChangeArrowheads="1"/>
          </p:cNvSpPr>
          <p:nvPr>
            <p:ph type="sldNum" sz="quarter" idx="10"/>
          </p:nvPr>
        </p:nvSpPr>
        <p:spPr>
          <a:ln/>
        </p:spPr>
        <p:txBody>
          <a:bodyPr/>
          <a:lstStyle>
            <a:lvl1pPr>
              <a:defRPr/>
            </a:lvl1pPr>
          </a:lstStyle>
          <a:p>
            <a:fld id="{D5E63104-F655-48BA-A33F-3B34431B0E94}" type="slidenum">
              <a:rPr lang="en-GB" altLang="nl-BE"/>
              <a:pPr/>
              <a:t>‹#›</a:t>
            </a:fld>
            <a:endParaRPr lang="en-GB" altLang="nl-BE"/>
          </a:p>
        </p:txBody>
      </p:sp>
    </p:spTree>
    <p:extLst>
      <p:ext uri="{BB962C8B-B14F-4D97-AF65-F5344CB8AC3E}">
        <p14:creationId xmlns:p14="http://schemas.microsoft.com/office/powerpoint/2010/main" val="3212393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6DAE4C7F-FC46-42F7-9B64-36B81D4531CD}" type="slidenum">
              <a:rPr lang="en-GB" altLang="nl-BE"/>
              <a:pPr/>
              <a:t>‹#›</a:t>
            </a:fld>
            <a:endParaRPr lang="en-GB" altLang="nl-BE"/>
          </a:p>
        </p:txBody>
      </p:sp>
    </p:spTree>
    <p:extLst>
      <p:ext uri="{BB962C8B-B14F-4D97-AF65-F5344CB8AC3E}">
        <p14:creationId xmlns:p14="http://schemas.microsoft.com/office/powerpoint/2010/main" val="2885544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1"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2AD387E3-1D9D-46E7-91CE-0BC1B7BB9639}" type="slidenum">
              <a:rPr lang="en-GB" altLang="nl-BE"/>
              <a:pPr/>
              <a:t>‹#›</a:t>
            </a:fld>
            <a:endParaRPr lang="en-GB" altLang="nl-BE"/>
          </a:p>
        </p:txBody>
      </p:sp>
    </p:spTree>
    <p:extLst>
      <p:ext uri="{BB962C8B-B14F-4D97-AF65-F5344CB8AC3E}">
        <p14:creationId xmlns:p14="http://schemas.microsoft.com/office/powerpoint/2010/main" val="1597504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83B0B4-C380-4FCD-BDB0-A96BBFBF5132}" type="datetimeFigureOut">
              <a:rPr lang="en-US" smtClean="0"/>
              <a:t>6/24/16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80405-79A0-4BE8-AA81-8094C443E8C8}" type="slidenum">
              <a:rPr lang="en-US" smtClean="0"/>
              <a:t>‹#›</a:t>
            </a:fld>
            <a:endParaRPr lang="en-US"/>
          </a:p>
        </p:txBody>
      </p:sp>
    </p:spTree>
    <p:extLst>
      <p:ext uri="{BB962C8B-B14F-4D97-AF65-F5344CB8AC3E}">
        <p14:creationId xmlns:p14="http://schemas.microsoft.com/office/powerpoint/2010/main" val="957078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95AA5FC8-A1DE-4B72-9A4D-62BF27075B57}" type="slidenum">
              <a:rPr lang="en-GB" altLang="nl-BE"/>
              <a:pPr/>
              <a:t>‹#›</a:t>
            </a:fld>
            <a:endParaRPr lang="en-GB" altLang="nl-BE"/>
          </a:p>
        </p:txBody>
      </p:sp>
    </p:spTree>
    <p:extLst>
      <p:ext uri="{BB962C8B-B14F-4D97-AF65-F5344CB8AC3E}">
        <p14:creationId xmlns:p14="http://schemas.microsoft.com/office/powerpoint/2010/main" val="3381654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Rectangle 6"/>
          <p:cNvSpPr>
            <a:spLocks noGrp="1" noChangeArrowheads="1"/>
          </p:cNvSpPr>
          <p:nvPr>
            <p:ph type="sldNum" sz="quarter" idx="10"/>
          </p:nvPr>
        </p:nvSpPr>
        <p:spPr>
          <a:ln/>
        </p:spPr>
        <p:txBody>
          <a:bodyPr/>
          <a:lstStyle>
            <a:lvl1pPr>
              <a:defRPr/>
            </a:lvl1pPr>
          </a:lstStyle>
          <a:p>
            <a:fld id="{FB84F806-0CC4-436B-98D5-FB4B9C355221}" type="slidenum">
              <a:rPr lang="en-GB" altLang="nl-BE"/>
              <a:pPr/>
              <a:t>‹#›</a:t>
            </a:fld>
            <a:endParaRPr lang="en-GB" altLang="nl-BE"/>
          </a:p>
        </p:txBody>
      </p:sp>
    </p:spTree>
    <p:extLst>
      <p:ext uri="{BB962C8B-B14F-4D97-AF65-F5344CB8AC3E}">
        <p14:creationId xmlns:p14="http://schemas.microsoft.com/office/powerpoint/2010/main" val="204622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95" y="17463"/>
            <a:ext cx="2160587" cy="6291262"/>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250831" y="17463"/>
            <a:ext cx="6329363" cy="62912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Rectangle 6"/>
          <p:cNvSpPr>
            <a:spLocks noGrp="1" noChangeArrowheads="1"/>
          </p:cNvSpPr>
          <p:nvPr>
            <p:ph type="sldNum" sz="quarter" idx="10"/>
          </p:nvPr>
        </p:nvSpPr>
        <p:spPr>
          <a:ln/>
        </p:spPr>
        <p:txBody>
          <a:bodyPr/>
          <a:lstStyle>
            <a:lvl1pPr>
              <a:defRPr/>
            </a:lvl1pPr>
          </a:lstStyle>
          <a:p>
            <a:fld id="{8523F4CD-1763-40EC-B557-7C7F5CE3FDC0}" type="slidenum">
              <a:rPr lang="en-GB" altLang="nl-BE"/>
              <a:pPr/>
              <a:t>‹#›</a:t>
            </a:fld>
            <a:endParaRPr lang="en-GB" altLang="nl-BE"/>
          </a:p>
        </p:txBody>
      </p:sp>
    </p:spTree>
    <p:extLst>
      <p:ext uri="{BB962C8B-B14F-4D97-AF65-F5344CB8AC3E}">
        <p14:creationId xmlns:p14="http://schemas.microsoft.com/office/powerpoint/2010/main" val="2375528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50881" y="17467"/>
            <a:ext cx="6913563" cy="981075"/>
          </a:xfrm>
        </p:spPr>
        <p:txBody>
          <a:bodyPr/>
          <a:lstStyle/>
          <a:p>
            <a:r>
              <a:rPr lang="en-US" smtClean="0"/>
              <a:t>Click to edit Master title style</a:t>
            </a:r>
            <a:endParaRPr lang="nl-BE"/>
          </a:p>
        </p:txBody>
      </p:sp>
      <p:sp>
        <p:nvSpPr>
          <p:cNvPr id="3" name="Text Placeholder 2"/>
          <p:cNvSpPr>
            <a:spLocks noGrp="1"/>
          </p:cNvSpPr>
          <p:nvPr>
            <p:ph type="body" sz="half" idx="1"/>
          </p:nvPr>
        </p:nvSpPr>
        <p:spPr>
          <a:xfrm>
            <a:off x="250881" y="1412875"/>
            <a:ext cx="4244975"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lipArt Placeholder 3"/>
          <p:cNvSpPr>
            <a:spLocks noGrp="1"/>
          </p:cNvSpPr>
          <p:nvPr>
            <p:ph type="clipArt" sz="half" idx="2"/>
          </p:nvPr>
        </p:nvSpPr>
        <p:spPr>
          <a:xfrm>
            <a:off x="4648236" y="1412875"/>
            <a:ext cx="4244975" cy="4895850"/>
          </a:xfrm>
        </p:spPr>
        <p:txBody>
          <a:bodyPr/>
          <a:lstStyle/>
          <a:p>
            <a:pPr lvl="0"/>
            <a:endParaRPr lang="nl-BE" noProof="0" smtClean="0"/>
          </a:p>
        </p:txBody>
      </p:sp>
      <p:sp>
        <p:nvSpPr>
          <p:cNvPr id="5" name="Rectangle 6"/>
          <p:cNvSpPr>
            <a:spLocks noGrp="1" noChangeArrowheads="1"/>
          </p:cNvSpPr>
          <p:nvPr>
            <p:ph type="sldNum" sz="quarter" idx="10"/>
          </p:nvPr>
        </p:nvSpPr>
        <p:spPr>
          <a:ln/>
        </p:spPr>
        <p:txBody>
          <a:bodyPr/>
          <a:lstStyle>
            <a:lvl1pPr>
              <a:defRPr/>
            </a:lvl1pPr>
          </a:lstStyle>
          <a:p>
            <a:fld id="{241B2460-3C08-4C91-862C-7381DF368963}" type="slidenum">
              <a:rPr lang="en-GB" altLang="nl-BE"/>
              <a:pPr/>
              <a:t>‹#›</a:t>
            </a:fld>
            <a:endParaRPr lang="en-GB" altLang="nl-BE"/>
          </a:p>
        </p:txBody>
      </p:sp>
    </p:spTree>
    <p:extLst>
      <p:ext uri="{BB962C8B-B14F-4D97-AF65-F5344CB8AC3E}">
        <p14:creationId xmlns:p14="http://schemas.microsoft.com/office/powerpoint/2010/main" val="1311445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50825" y="17463"/>
            <a:ext cx="8642350" cy="6291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3" name="Rectangle 6"/>
          <p:cNvSpPr>
            <a:spLocks noGrp="1" noChangeArrowheads="1"/>
          </p:cNvSpPr>
          <p:nvPr>
            <p:ph type="sldNum" sz="quarter" idx="10"/>
          </p:nvPr>
        </p:nvSpPr>
        <p:spPr>
          <a:ln/>
        </p:spPr>
        <p:txBody>
          <a:bodyPr/>
          <a:lstStyle>
            <a:lvl1pPr>
              <a:defRPr/>
            </a:lvl1pPr>
          </a:lstStyle>
          <a:p>
            <a:fld id="{01324D90-88F3-4392-B5F0-595068786A74}" type="slidenum">
              <a:rPr lang="en-GB" altLang="nl-BE"/>
              <a:pPr/>
              <a:t>‹#›</a:t>
            </a:fld>
            <a:endParaRPr lang="en-GB" altLang="nl-BE"/>
          </a:p>
        </p:txBody>
      </p:sp>
    </p:spTree>
    <p:extLst>
      <p:ext uri="{BB962C8B-B14F-4D97-AF65-F5344CB8AC3E}">
        <p14:creationId xmlns:p14="http://schemas.microsoft.com/office/powerpoint/2010/main" val="608508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50881" y="17467"/>
            <a:ext cx="6913563" cy="981075"/>
          </a:xfrm>
        </p:spPr>
        <p:txBody>
          <a:bodyPr/>
          <a:lstStyle/>
          <a:p>
            <a:r>
              <a:rPr lang="en-US" smtClean="0"/>
              <a:t>Click to edit Master title style</a:t>
            </a:r>
            <a:endParaRPr lang="nl-BE"/>
          </a:p>
        </p:txBody>
      </p:sp>
      <p:sp>
        <p:nvSpPr>
          <p:cNvPr id="3" name="Content Placeholder 2"/>
          <p:cNvSpPr>
            <a:spLocks noGrp="1"/>
          </p:cNvSpPr>
          <p:nvPr>
            <p:ph sz="quarter" idx="1"/>
          </p:nvPr>
        </p:nvSpPr>
        <p:spPr>
          <a:xfrm>
            <a:off x="250881" y="1412987"/>
            <a:ext cx="4244975"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quarter" idx="2"/>
          </p:nvPr>
        </p:nvSpPr>
        <p:spPr>
          <a:xfrm>
            <a:off x="4648236" y="1412987"/>
            <a:ext cx="4244975"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Content Placeholder 4"/>
          <p:cNvSpPr>
            <a:spLocks noGrp="1"/>
          </p:cNvSpPr>
          <p:nvPr>
            <p:ph sz="quarter" idx="3"/>
          </p:nvPr>
        </p:nvSpPr>
        <p:spPr>
          <a:xfrm>
            <a:off x="250881" y="3937112"/>
            <a:ext cx="4244975"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Content Placeholder 5"/>
          <p:cNvSpPr>
            <a:spLocks noGrp="1"/>
          </p:cNvSpPr>
          <p:nvPr>
            <p:ph sz="quarter" idx="4"/>
          </p:nvPr>
        </p:nvSpPr>
        <p:spPr>
          <a:xfrm>
            <a:off x="4648236" y="3937112"/>
            <a:ext cx="4244975"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Rectangle 6"/>
          <p:cNvSpPr>
            <a:spLocks noGrp="1" noChangeArrowheads="1"/>
          </p:cNvSpPr>
          <p:nvPr>
            <p:ph type="sldNum" sz="quarter" idx="10"/>
          </p:nvPr>
        </p:nvSpPr>
        <p:spPr>
          <a:ln/>
        </p:spPr>
        <p:txBody>
          <a:bodyPr/>
          <a:lstStyle>
            <a:lvl1pPr>
              <a:defRPr/>
            </a:lvl1pPr>
          </a:lstStyle>
          <a:p>
            <a:fld id="{535CD82D-788D-4F02-84E3-621666BABCA6}" type="slidenum">
              <a:rPr lang="en-GB" altLang="nl-BE"/>
              <a:pPr/>
              <a:t>‹#›</a:t>
            </a:fld>
            <a:endParaRPr lang="en-GB" altLang="nl-BE"/>
          </a:p>
        </p:txBody>
      </p:sp>
    </p:spTree>
    <p:extLst>
      <p:ext uri="{BB962C8B-B14F-4D97-AF65-F5344CB8AC3E}">
        <p14:creationId xmlns:p14="http://schemas.microsoft.com/office/powerpoint/2010/main" val="3786007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81" y="17467"/>
            <a:ext cx="6913563" cy="981075"/>
          </a:xfrm>
        </p:spPr>
        <p:txBody>
          <a:bodyPr/>
          <a:lstStyle/>
          <a:p>
            <a:r>
              <a:rPr lang="en-US" smtClean="0"/>
              <a:t>Click to edit Master title style</a:t>
            </a:r>
            <a:endParaRPr lang="nl-BE"/>
          </a:p>
        </p:txBody>
      </p:sp>
      <p:sp>
        <p:nvSpPr>
          <p:cNvPr id="3" name="Text Placeholder 2"/>
          <p:cNvSpPr>
            <a:spLocks noGrp="1"/>
          </p:cNvSpPr>
          <p:nvPr>
            <p:ph type="body" sz="half" idx="1"/>
          </p:nvPr>
        </p:nvSpPr>
        <p:spPr>
          <a:xfrm>
            <a:off x="250881" y="1412875"/>
            <a:ext cx="4244975"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36" y="1412875"/>
            <a:ext cx="4244975"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Rectangle 6"/>
          <p:cNvSpPr>
            <a:spLocks noGrp="1" noChangeArrowheads="1"/>
          </p:cNvSpPr>
          <p:nvPr>
            <p:ph type="sldNum" sz="quarter" idx="10"/>
          </p:nvPr>
        </p:nvSpPr>
        <p:spPr>
          <a:ln/>
        </p:spPr>
        <p:txBody>
          <a:bodyPr/>
          <a:lstStyle>
            <a:lvl1pPr>
              <a:defRPr/>
            </a:lvl1pPr>
          </a:lstStyle>
          <a:p>
            <a:fld id="{58B5F17D-7274-49E5-9592-8A192DCA28C6}" type="slidenum">
              <a:rPr lang="en-GB" altLang="nl-BE"/>
              <a:pPr/>
              <a:t>‹#›</a:t>
            </a:fld>
            <a:endParaRPr lang="en-GB" altLang="nl-BE"/>
          </a:p>
        </p:txBody>
      </p:sp>
    </p:spTree>
    <p:extLst>
      <p:ext uri="{BB962C8B-B14F-4D97-AF65-F5344CB8AC3E}">
        <p14:creationId xmlns:p14="http://schemas.microsoft.com/office/powerpoint/2010/main" val="4184427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250881" y="17467"/>
            <a:ext cx="6913563" cy="981075"/>
          </a:xfrm>
        </p:spPr>
        <p:txBody>
          <a:bodyPr/>
          <a:lstStyle/>
          <a:p>
            <a:r>
              <a:rPr lang="en-US" smtClean="0"/>
              <a:t>Click to edit Master title style</a:t>
            </a:r>
            <a:endParaRPr lang="nl-BE"/>
          </a:p>
        </p:txBody>
      </p:sp>
      <p:sp>
        <p:nvSpPr>
          <p:cNvPr id="3" name="Text Placeholder 2"/>
          <p:cNvSpPr>
            <a:spLocks noGrp="1"/>
          </p:cNvSpPr>
          <p:nvPr>
            <p:ph type="body" sz="half" idx="1"/>
          </p:nvPr>
        </p:nvSpPr>
        <p:spPr>
          <a:xfrm>
            <a:off x="250881" y="1412875"/>
            <a:ext cx="4244975"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Media Placeholder 3"/>
          <p:cNvSpPr>
            <a:spLocks noGrp="1"/>
          </p:cNvSpPr>
          <p:nvPr>
            <p:ph type="media" sz="half" idx="2"/>
          </p:nvPr>
        </p:nvSpPr>
        <p:spPr>
          <a:xfrm>
            <a:off x="4648236" y="1412875"/>
            <a:ext cx="4244975" cy="4895850"/>
          </a:xfrm>
        </p:spPr>
        <p:txBody>
          <a:bodyPr/>
          <a:lstStyle/>
          <a:p>
            <a:pPr lvl="0"/>
            <a:endParaRPr lang="nl-BE" noProof="0" smtClean="0"/>
          </a:p>
        </p:txBody>
      </p:sp>
      <p:sp>
        <p:nvSpPr>
          <p:cNvPr id="5" name="Rectangle 6"/>
          <p:cNvSpPr>
            <a:spLocks noGrp="1" noChangeArrowheads="1"/>
          </p:cNvSpPr>
          <p:nvPr>
            <p:ph type="sldNum" sz="quarter" idx="10"/>
          </p:nvPr>
        </p:nvSpPr>
        <p:spPr>
          <a:ln/>
        </p:spPr>
        <p:txBody>
          <a:bodyPr/>
          <a:lstStyle>
            <a:lvl1pPr>
              <a:defRPr/>
            </a:lvl1pPr>
          </a:lstStyle>
          <a:p>
            <a:fld id="{0A561BCD-83C8-4CAD-89C4-C5B4755D8D6B}" type="slidenum">
              <a:rPr lang="en-GB" altLang="nl-BE"/>
              <a:pPr/>
              <a:t>‹#›</a:t>
            </a:fld>
            <a:endParaRPr lang="en-GB" altLang="nl-BE"/>
          </a:p>
        </p:txBody>
      </p:sp>
    </p:spTree>
    <p:extLst>
      <p:ext uri="{BB962C8B-B14F-4D97-AF65-F5344CB8AC3E}">
        <p14:creationId xmlns:p14="http://schemas.microsoft.com/office/powerpoint/2010/main" val="3403011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el en inhoud">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7"/>
            <a:ext cx="9144000" cy="6857193"/>
          </a:xfrm>
          <a:prstGeom prst="rect">
            <a:avLst/>
          </a:prstGeom>
        </p:spPr>
      </p:pic>
      <p:sp>
        <p:nvSpPr>
          <p:cNvPr id="2" name="Title 1"/>
          <p:cNvSpPr>
            <a:spLocks noGrp="1"/>
          </p:cNvSpPr>
          <p:nvPr>
            <p:ph type="title" hasCustomPrompt="1"/>
          </p:nvPr>
        </p:nvSpPr>
        <p:spPr>
          <a:xfrm>
            <a:off x="556438" y="109311"/>
            <a:ext cx="8307243" cy="1143000"/>
          </a:xfrm>
        </p:spPr>
        <p:txBody>
          <a:bodyPr anchor="b">
            <a:normAutofit/>
          </a:bodyPr>
          <a:lstStyle>
            <a:lvl1pPr>
              <a:defRPr sz="4000">
                <a:solidFill>
                  <a:srgbClr val="103A71"/>
                </a:solidFill>
              </a:defRPr>
            </a:lvl1pPr>
          </a:lstStyle>
          <a:p>
            <a:r>
              <a:rPr lang="en-US" dirty="0" smtClean="0"/>
              <a:t>Click to edit Master title</a:t>
            </a:r>
            <a:endParaRPr lang="en-US" dirty="0"/>
          </a:p>
        </p:txBody>
      </p:sp>
      <p:sp>
        <p:nvSpPr>
          <p:cNvPr id="3" name="Content Placeholder 2"/>
          <p:cNvSpPr>
            <a:spLocks noGrp="1"/>
          </p:cNvSpPr>
          <p:nvPr>
            <p:ph idx="1" hasCustomPrompt="1"/>
          </p:nvPr>
        </p:nvSpPr>
        <p:spPr>
          <a:xfrm>
            <a:off x="584976" y="1082848"/>
            <a:ext cx="8278668" cy="618952"/>
          </a:xfrm>
        </p:spPr>
        <p:txBody>
          <a:bodyPr>
            <a:noAutofit/>
          </a:bodyPr>
          <a:lstStyle>
            <a:lvl1pPr marL="0" indent="0">
              <a:buNone/>
              <a:defRPr sz="2000">
                <a:solidFill>
                  <a:srgbClr val="103A71"/>
                </a:solidFill>
              </a:defRPr>
            </a:lvl1pPr>
            <a:lvl2pPr marL="573088" indent="-171450">
              <a:buFont typeface="Arial" panose="020B0604020202020204" pitchFamily="34" charset="0"/>
              <a:buChar char="˃"/>
              <a:defRPr/>
            </a:lvl2pPr>
          </a:lstStyle>
          <a:p>
            <a:pPr lvl="0"/>
            <a:r>
              <a:rPr lang="en-US" dirty="0" smtClean="0"/>
              <a:t>Click to edit Master text style</a:t>
            </a:r>
          </a:p>
        </p:txBody>
      </p:sp>
    </p:spTree>
    <p:extLst>
      <p:ext uri="{BB962C8B-B14F-4D97-AF65-F5344CB8AC3E}">
        <p14:creationId xmlns:p14="http://schemas.microsoft.com/office/powerpoint/2010/main" val="30751193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83B0B4-C380-4FCD-BDB0-A96BBFBF5132}" type="datetimeFigureOut">
              <a:rPr lang="en-US" smtClean="0"/>
              <a:t>6/24/16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80405-79A0-4BE8-AA81-8094C443E8C8}" type="slidenum">
              <a:rPr lang="en-US" smtClean="0"/>
              <a:t>‹#›</a:t>
            </a:fld>
            <a:endParaRPr lang="en-US"/>
          </a:p>
        </p:txBody>
      </p:sp>
    </p:spTree>
    <p:extLst>
      <p:ext uri="{BB962C8B-B14F-4D97-AF65-F5344CB8AC3E}">
        <p14:creationId xmlns:p14="http://schemas.microsoft.com/office/powerpoint/2010/main" val="744493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Tree>
    <p:custDataLst>
      <p:tags r:id="rId1"/>
    </p:custDataLst>
    <p:extLst>
      <p:ext uri="{BB962C8B-B14F-4D97-AF65-F5344CB8AC3E}">
        <p14:creationId xmlns:p14="http://schemas.microsoft.com/office/powerpoint/2010/main" val="129905226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395290" y="1844675"/>
            <a:ext cx="4100512"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4" y="1844675"/>
            <a:ext cx="4100513"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voettekst 4"/>
          <p:cNvSpPr>
            <a:spLocks noGrp="1"/>
          </p:cNvSpPr>
          <p:nvPr>
            <p:ph type="ftr" sz="quarter" idx="10"/>
          </p:nvPr>
        </p:nvSpPr>
        <p:spPr>
          <a:xfrm>
            <a:off x="411163" y="6264381"/>
            <a:ext cx="7113587" cy="333375"/>
          </a:xfrm>
          <a:prstGeom prst="rect">
            <a:avLst/>
          </a:prstGeom>
        </p:spPr>
        <p:txBody>
          <a:bodyPr/>
          <a:lstStyle>
            <a:lvl1pPr>
              <a:defRPr/>
            </a:lvl1pPr>
          </a:lstStyle>
          <a:p>
            <a:r>
              <a:rPr lang="de-DE">
                <a:solidFill>
                  <a:srgbClr val="262626"/>
                </a:solidFill>
              </a:rPr>
              <a:t>Titel - Untertitel - Verfasser - Datum</a:t>
            </a:r>
          </a:p>
        </p:txBody>
      </p:sp>
      <p:sp>
        <p:nvSpPr>
          <p:cNvPr id="6" name="Tijdelijke aanduiding voor dianummer 5"/>
          <p:cNvSpPr>
            <a:spLocks noGrp="1"/>
          </p:cNvSpPr>
          <p:nvPr>
            <p:ph type="sldNum" sz="quarter" idx="11"/>
          </p:nvPr>
        </p:nvSpPr>
        <p:spPr>
          <a:xfrm>
            <a:off x="7624763" y="6461231"/>
            <a:ext cx="1162050" cy="352425"/>
          </a:xfrm>
          <a:prstGeom prst="rect">
            <a:avLst/>
          </a:prstGeom>
        </p:spPr>
        <p:txBody>
          <a:bodyPr/>
          <a:lstStyle>
            <a:lvl1pPr>
              <a:defRPr/>
            </a:lvl1pPr>
          </a:lstStyle>
          <a:p>
            <a:r>
              <a:rPr lang="de-DE">
                <a:solidFill>
                  <a:srgbClr val="262626"/>
                </a:solidFill>
              </a:rPr>
              <a:t>page </a:t>
            </a:r>
            <a:fld id="{7C49042A-191F-450E-B5C9-8A05FF4EA1E0}" type="slidenum">
              <a:rPr lang="de-DE">
                <a:solidFill>
                  <a:srgbClr val="262626"/>
                </a:solidFill>
              </a:rPr>
              <a:pPr/>
              <a:t>‹#›</a:t>
            </a:fld>
            <a:endParaRPr lang="de-DE">
              <a:solidFill>
                <a:srgbClr val="262626"/>
              </a:solidFill>
            </a:endParaRPr>
          </a:p>
        </p:txBody>
      </p:sp>
    </p:spTree>
    <p:extLst>
      <p:ext uri="{BB962C8B-B14F-4D97-AF65-F5344CB8AC3E}">
        <p14:creationId xmlns:p14="http://schemas.microsoft.com/office/powerpoint/2010/main" val="326575810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cSld name="Titel en vier objecten">
    <p:spTree>
      <p:nvGrpSpPr>
        <p:cNvPr id="1" name=""/>
        <p:cNvGrpSpPr/>
        <p:nvPr/>
      </p:nvGrpSpPr>
      <p:grpSpPr>
        <a:xfrm>
          <a:off x="0" y="0"/>
          <a:ext cx="0" cy="0"/>
          <a:chOff x="0" y="0"/>
          <a:chExt cx="0" cy="0"/>
        </a:xfrm>
      </p:grpSpPr>
      <p:sp>
        <p:nvSpPr>
          <p:cNvPr id="2" name="Titel 1"/>
          <p:cNvSpPr>
            <a:spLocks noGrp="1"/>
          </p:cNvSpPr>
          <p:nvPr>
            <p:ph type="title" sz="quarter"/>
          </p:nvPr>
        </p:nvSpPr>
        <p:spPr>
          <a:xfrm>
            <a:off x="395290" y="1052617"/>
            <a:ext cx="8353425" cy="490537"/>
          </a:xfrm>
        </p:spPr>
        <p:txBody>
          <a:bodyPr/>
          <a:lstStyle/>
          <a:p>
            <a:r>
              <a:rPr lang="nl-NL" smtClean="0"/>
              <a:t>Klik om de stijl te bewerken</a:t>
            </a:r>
            <a:endParaRPr lang="nl-NL"/>
          </a:p>
        </p:txBody>
      </p:sp>
      <p:sp>
        <p:nvSpPr>
          <p:cNvPr id="3" name="Tijdelijke aanduiding voor inhoud 2"/>
          <p:cNvSpPr>
            <a:spLocks noGrp="1"/>
          </p:cNvSpPr>
          <p:nvPr>
            <p:ph sz="quarter" idx="1"/>
          </p:nvPr>
        </p:nvSpPr>
        <p:spPr>
          <a:xfrm>
            <a:off x="395290" y="1844781"/>
            <a:ext cx="4100512" cy="20478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4648204" y="1844781"/>
            <a:ext cx="4100513" cy="20478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inhoud 4"/>
          <p:cNvSpPr>
            <a:spLocks noGrp="1"/>
          </p:cNvSpPr>
          <p:nvPr>
            <p:ph sz="quarter" idx="3"/>
          </p:nvPr>
        </p:nvSpPr>
        <p:spPr>
          <a:xfrm>
            <a:off x="395290" y="4045056"/>
            <a:ext cx="4100512" cy="20478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inhoud 5"/>
          <p:cNvSpPr>
            <a:spLocks noGrp="1"/>
          </p:cNvSpPr>
          <p:nvPr>
            <p:ph sz="quarter" idx="4"/>
          </p:nvPr>
        </p:nvSpPr>
        <p:spPr>
          <a:xfrm>
            <a:off x="4648204" y="4045056"/>
            <a:ext cx="4100513" cy="20478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Footer Placeholder 6"/>
          <p:cNvSpPr>
            <a:spLocks noGrp="1" noChangeArrowheads="1"/>
          </p:cNvSpPr>
          <p:nvPr>
            <p:ph type="ftr" sz="quarter" idx="10"/>
          </p:nvPr>
        </p:nvSpPr>
        <p:spPr>
          <a:xfrm>
            <a:off x="411165" y="6264381"/>
            <a:ext cx="7113587" cy="333375"/>
          </a:xfrm>
          <a:prstGeom prst="rect">
            <a:avLst/>
          </a:prstGeom>
          <a:ln/>
        </p:spPr>
        <p:txBody>
          <a:bodyPr/>
          <a:lstStyle>
            <a:lvl1pPr>
              <a:defRPr/>
            </a:lvl1pPr>
          </a:lstStyle>
          <a:p>
            <a:pPr>
              <a:defRPr/>
            </a:pPr>
            <a:r>
              <a:rPr lang="de-DE">
                <a:solidFill>
                  <a:srgbClr val="000000"/>
                </a:solidFill>
              </a:rPr>
              <a:t>Titel - Untertitel - Verfasser - Datum</a:t>
            </a:r>
          </a:p>
        </p:txBody>
      </p:sp>
      <p:sp>
        <p:nvSpPr>
          <p:cNvPr id="8" name="Slide Number Placeholder 7"/>
          <p:cNvSpPr>
            <a:spLocks noGrp="1" noChangeArrowheads="1"/>
          </p:cNvSpPr>
          <p:nvPr>
            <p:ph type="sldNum" sz="quarter" idx="11"/>
          </p:nvPr>
        </p:nvSpPr>
        <p:spPr>
          <a:xfrm>
            <a:off x="7624765" y="6461231"/>
            <a:ext cx="1162050" cy="352425"/>
          </a:xfrm>
          <a:prstGeom prst="rect">
            <a:avLst/>
          </a:prstGeom>
          <a:ln/>
        </p:spPr>
        <p:txBody>
          <a:bodyPr/>
          <a:lstStyle>
            <a:lvl1pPr>
              <a:defRPr/>
            </a:lvl1pPr>
          </a:lstStyle>
          <a:p>
            <a:pPr>
              <a:defRPr/>
            </a:pPr>
            <a:r>
              <a:rPr lang="de-DE">
                <a:solidFill>
                  <a:srgbClr val="000000"/>
                </a:solidFill>
              </a:rPr>
              <a:t>page </a:t>
            </a:r>
            <a:fld id="{B9C11B7B-F761-404B-8814-6AE168FFF1D9}"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124522023"/>
      </p:ext>
    </p:extLst>
  </p:cSld>
  <p:clrMapOvr>
    <a:masterClrMapping/>
  </p:clrMapOvr>
  <p:transition>
    <p:cover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12242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395288" y="908050"/>
            <a:ext cx="8353425" cy="51847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690185396"/>
      </p:ext>
    </p:extLst>
  </p:cSld>
  <p:clrMapOvr>
    <a:masterClrMapping/>
  </p:clrMapOvr>
  <p:transition>
    <p:cover dir="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395288" y="908050"/>
            <a:ext cx="8353425" cy="51847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690185396"/>
      </p:ext>
    </p:extLst>
  </p:cSld>
  <p:clrMapOvr>
    <a:masterClrMapping/>
  </p:clrMapOvr>
  <p:transition>
    <p:cover dir="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12242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395288" y="908050"/>
            <a:ext cx="8353425" cy="51847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690185396"/>
      </p:ext>
    </p:extLst>
  </p:cSld>
  <p:clrMapOvr>
    <a:masterClrMapping/>
  </p:clrMapOvr>
  <p:transition>
    <p:cover dir="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12242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1224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83B0B4-C380-4FCD-BDB0-A96BBFBF5132}" type="datetimeFigureOut">
              <a:rPr lang="en-US" smtClean="0"/>
              <a:t>6/24/16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80405-79A0-4BE8-AA81-8094C443E8C8}" type="slidenum">
              <a:rPr lang="en-US" smtClean="0"/>
              <a:t>‹#›</a:t>
            </a:fld>
            <a:endParaRPr lang="en-US"/>
          </a:p>
        </p:txBody>
      </p:sp>
    </p:spTree>
    <p:extLst>
      <p:ext uri="{BB962C8B-B14F-4D97-AF65-F5344CB8AC3E}">
        <p14:creationId xmlns:p14="http://schemas.microsoft.com/office/powerpoint/2010/main" val="25592671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395288" y="908050"/>
            <a:ext cx="8353425" cy="51847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690185396"/>
      </p:ext>
    </p:extLst>
  </p:cSld>
  <p:clrMapOvr>
    <a:masterClrMapping/>
  </p:clrMapOvr>
  <p:transition>
    <p:cover dir="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395288" y="908050"/>
            <a:ext cx="8353425" cy="51847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690185396"/>
      </p:ext>
    </p:extLst>
  </p:cSld>
  <p:clrMapOvr>
    <a:masterClrMapping/>
  </p:clrMapOvr>
  <p:transition>
    <p:cover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83B0B4-C380-4FCD-BDB0-A96BBFBF5132}" type="datetimeFigureOut">
              <a:rPr lang="en-US" smtClean="0"/>
              <a:t>6/24/16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B80405-79A0-4BE8-AA81-8094C443E8C8}" type="slidenum">
              <a:rPr lang="en-US" smtClean="0"/>
              <a:t>‹#›</a:t>
            </a:fld>
            <a:endParaRPr lang="en-US"/>
          </a:p>
        </p:txBody>
      </p:sp>
    </p:spTree>
    <p:extLst>
      <p:ext uri="{BB962C8B-B14F-4D97-AF65-F5344CB8AC3E}">
        <p14:creationId xmlns:p14="http://schemas.microsoft.com/office/powerpoint/2010/main" val="2593025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83B0B4-C380-4FCD-BDB0-A96BBFBF5132}" type="datetimeFigureOut">
              <a:rPr lang="en-US" smtClean="0"/>
              <a:t>6/24/16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B80405-79A0-4BE8-AA81-8094C443E8C8}" type="slidenum">
              <a:rPr lang="en-US" smtClean="0"/>
              <a:t>‹#›</a:t>
            </a:fld>
            <a:endParaRPr lang="en-US"/>
          </a:p>
        </p:txBody>
      </p:sp>
    </p:spTree>
    <p:extLst>
      <p:ext uri="{BB962C8B-B14F-4D97-AF65-F5344CB8AC3E}">
        <p14:creationId xmlns:p14="http://schemas.microsoft.com/office/powerpoint/2010/main" val="2069236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83B0B4-C380-4FCD-BDB0-A96BBFBF5132}" type="datetimeFigureOut">
              <a:rPr lang="en-US" smtClean="0"/>
              <a:t>6/24/16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B80405-79A0-4BE8-AA81-8094C443E8C8}" type="slidenum">
              <a:rPr lang="en-US" smtClean="0"/>
              <a:t>‹#›</a:t>
            </a:fld>
            <a:endParaRPr lang="en-US"/>
          </a:p>
        </p:txBody>
      </p:sp>
    </p:spTree>
    <p:extLst>
      <p:ext uri="{BB962C8B-B14F-4D97-AF65-F5344CB8AC3E}">
        <p14:creationId xmlns:p14="http://schemas.microsoft.com/office/powerpoint/2010/main" val="3912083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83B0B4-C380-4FCD-BDB0-A96BBFBF5132}" type="datetimeFigureOut">
              <a:rPr lang="en-US" smtClean="0"/>
              <a:t>6/24/16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80405-79A0-4BE8-AA81-8094C443E8C8}" type="slidenum">
              <a:rPr lang="en-US" smtClean="0"/>
              <a:t>‹#›</a:t>
            </a:fld>
            <a:endParaRPr lang="en-US"/>
          </a:p>
        </p:txBody>
      </p:sp>
    </p:spTree>
    <p:extLst>
      <p:ext uri="{BB962C8B-B14F-4D97-AF65-F5344CB8AC3E}">
        <p14:creationId xmlns:p14="http://schemas.microsoft.com/office/powerpoint/2010/main" val="3373068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83B0B4-C380-4FCD-BDB0-A96BBFBF5132}" type="datetimeFigureOut">
              <a:rPr lang="en-US" smtClean="0"/>
              <a:t>6/24/16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80405-79A0-4BE8-AA81-8094C443E8C8}" type="slidenum">
              <a:rPr lang="en-US" smtClean="0"/>
              <a:t>‹#›</a:t>
            </a:fld>
            <a:endParaRPr lang="en-US"/>
          </a:p>
        </p:txBody>
      </p:sp>
    </p:spTree>
    <p:extLst>
      <p:ext uri="{BB962C8B-B14F-4D97-AF65-F5344CB8AC3E}">
        <p14:creationId xmlns:p14="http://schemas.microsoft.com/office/powerpoint/2010/main" val="23475686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tags" Target="../tags/tag10.xml"/><Relationship Id="rId4" Type="http://schemas.openxmlformats.org/officeDocument/2006/relationships/tags" Target="../tags/tag11.xml"/><Relationship Id="rId5" Type="http://schemas.openxmlformats.org/officeDocument/2006/relationships/image" Target="../media/image6.jpeg"/><Relationship Id="rId1" Type="http://schemas.openxmlformats.org/officeDocument/2006/relationships/slideLayout" Target="../slideLayouts/slideLayout36.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ags" Target="../tags/tag12.xml"/><Relationship Id="rId4" Type="http://schemas.openxmlformats.org/officeDocument/2006/relationships/tags" Target="../tags/tag13.xml"/><Relationship Id="rId5" Type="http://schemas.openxmlformats.org/officeDocument/2006/relationships/image" Target="../media/image6.jpeg"/><Relationship Id="rId1" Type="http://schemas.openxmlformats.org/officeDocument/2006/relationships/slideLayout" Target="../slideLayouts/slideLayout37.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tags" Target="../tags/tag15.xml"/><Relationship Id="rId5" Type="http://schemas.openxmlformats.org/officeDocument/2006/relationships/image" Target="../media/image6.jpeg"/><Relationship Id="rId1" Type="http://schemas.openxmlformats.org/officeDocument/2006/relationships/slideLayout" Target="../slideLayouts/slideLayout38.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tags" Target="../tags/tag16.xml"/><Relationship Id="rId4" Type="http://schemas.openxmlformats.org/officeDocument/2006/relationships/tags" Target="../tags/tag17.xml"/><Relationship Id="rId5" Type="http://schemas.openxmlformats.org/officeDocument/2006/relationships/image" Target="../media/image6.jpeg"/><Relationship Id="rId1" Type="http://schemas.openxmlformats.org/officeDocument/2006/relationships/slideLayout" Target="../slideLayouts/slideLayout39.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image" Target="../media/image6.jpeg"/><Relationship Id="rId1" Type="http://schemas.openxmlformats.org/officeDocument/2006/relationships/slideLayout" Target="../slideLayouts/slideLayout40.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tags" Target="../tags/tag21.xml"/><Relationship Id="rId5" Type="http://schemas.openxmlformats.org/officeDocument/2006/relationships/image" Target="../media/image6.jpeg"/><Relationship Id="rId1" Type="http://schemas.openxmlformats.org/officeDocument/2006/relationships/slideLayout" Target="../slideLayouts/slideLayout41.xml"/><Relationship Id="rId2"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theme" Target="../theme/theme2.xml"/><Relationship Id="rId18" Type="http://schemas.openxmlformats.org/officeDocument/2006/relationships/image" Target="../media/image1.jpeg"/><Relationship Id="rId19"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4" Type="http://schemas.openxmlformats.org/officeDocument/2006/relationships/tags" Target="../tags/tag2.xml"/><Relationship Id="rId5" Type="http://schemas.openxmlformats.org/officeDocument/2006/relationships/tags" Target="../tags/tag3.xml"/><Relationship Id="rId6" Type="http://schemas.openxmlformats.org/officeDocument/2006/relationships/image" Target="../media/image6.jpeg"/><Relationship Id="rId1" Type="http://schemas.openxmlformats.org/officeDocument/2006/relationships/slideLayout" Target="../slideLayouts/slideLayout31.xml"/><Relationship Id="rId2"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image" Target="../media/image6.jpeg"/><Relationship Id="rId1" Type="http://schemas.openxmlformats.org/officeDocument/2006/relationships/slideLayout" Target="../slideLayouts/slideLayout33.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ags" Target="../tags/tag6.xml"/><Relationship Id="rId4" Type="http://schemas.openxmlformats.org/officeDocument/2006/relationships/tags" Target="../tags/tag7.xml"/><Relationship Id="rId5" Type="http://schemas.openxmlformats.org/officeDocument/2006/relationships/image" Target="../media/image6.jpeg"/><Relationship Id="rId1" Type="http://schemas.openxmlformats.org/officeDocument/2006/relationships/slideLayout" Target="../slideLayouts/slideLayout34.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ags" Target="../tags/tag8.xml"/><Relationship Id="rId4" Type="http://schemas.openxmlformats.org/officeDocument/2006/relationships/tags" Target="../tags/tag9.xml"/><Relationship Id="rId5" Type="http://schemas.openxmlformats.org/officeDocument/2006/relationships/image" Target="../media/image6.jpeg"/><Relationship Id="rId1" Type="http://schemas.openxmlformats.org/officeDocument/2006/relationships/slideLayout" Target="../slideLayouts/slideLayout35.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83B0B4-C380-4FCD-BDB0-A96BBFBF5132}" type="datetimeFigureOut">
              <a:rPr lang="en-US" smtClean="0"/>
              <a:t>6/24/16</a:t>
            </a:fld>
            <a:endParaRPr lang="en-US"/>
          </a:p>
        </p:txBody>
      </p:sp>
      <p:sp>
        <p:nvSpPr>
          <p:cNvPr id="5" name="Footer Placeholder 4"/>
          <p:cNvSpPr>
            <a:spLocks noGrp="1"/>
          </p:cNvSpPr>
          <p:nvPr>
            <p:ph type="ftr" sz="quarter" idx="3"/>
          </p:nvPr>
        </p:nvSpPr>
        <p:spPr>
          <a:xfrm>
            <a:off x="3124200" y="63564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80405-79A0-4BE8-AA81-8094C443E8C8}" type="slidenum">
              <a:rPr lang="en-US" smtClean="0"/>
              <a:t>‹#›</a:t>
            </a:fld>
            <a:endParaRPr lang="en-US"/>
          </a:p>
        </p:txBody>
      </p:sp>
    </p:spTree>
    <p:extLst>
      <p:ext uri="{BB962C8B-B14F-4D97-AF65-F5344CB8AC3E}">
        <p14:creationId xmlns:p14="http://schemas.microsoft.com/office/powerpoint/2010/main" val="1287033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8584" y="273600"/>
            <a:ext cx="8231262" cy="622800"/>
          </a:xfrm>
          <a:prstGeom prst="rect">
            <a:avLst/>
          </a:prstGeom>
        </p:spPr>
        <p:txBody>
          <a:bodyPr vert="horz" lIns="0" tIns="45720" rIns="0" bIns="45720" rtlCol="0" anchor="b" anchorCtr="0">
            <a:noAutofit/>
          </a:bodyPr>
          <a:lstStyle/>
          <a:p>
            <a:r>
              <a:rPr lang="en-US" noProof="0" smtClean="0"/>
              <a:t>Click to edit Master title style</a:t>
            </a:r>
            <a:endParaRPr lang="nl-NL" noProof="0"/>
          </a:p>
        </p:txBody>
      </p:sp>
      <p:sp>
        <p:nvSpPr>
          <p:cNvPr id="3" name="Text Placeholder 2"/>
          <p:cNvSpPr>
            <a:spLocks noGrp="1"/>
          </p:cNvSpPr>
          <p:nvPr>
            <p:ph type="body" idx="1"/>
          </p:nvPr>
        </p:nvSpPr>
        <p:spPr>
          <a:xfrm>
            <a:off x="458584" y="1274400"/>
            <a:ext cx="8231262" cy="48528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l-NL" noProof="0" dirty="0"/>
          </a:p>
        </p:txBody>
      </p:sp>
      <p:sp>
        <p:nvSpPr>
          <p:cNvPr id="9" name="Line 42"/>
          <p:cNvSpPr>
            <a:spLocks noChangeShapeType="1"/>
          </p:cNvSpPr>
          <p:nvPr>
            <p:custDataLst>
              <p:tags r:id="rId3"/>
            </p:custDataLst>
          </p:nvPr>
        </p:nvSpPr>
        <p:spPr bwMode="gray">
          <a:xfrm>
            <a:off x="392723" y="908050"/>
            <a:ext cx="8354158" cy="0"/>
          </a:xfrm>
          <a:prstGeom prst="line">
            <a:avLst/>
          </a:prstGeom>
          <a:noFill/>
          <a:ln w="19050">
            <a:solidFill>
              <a:schemeClr val="tx2"/>
            </a:solidFill>
            <a:round/>
            <a:headEnd/>
            <a:tailEnd/>
          </a:ln>
          <a:effectLst/>
        </p:spPr>
        <p:txBody>
          <a:bodyPr wrap="none" anchor="ctr"/>
          <a:lstStyle/>
          <a:p>
            <a:pPr algn="ctr" eaLnBrk="0" hangingPunct="0">
              <a:spcBef>
                <a:spcPct val="50000"/>
              </a:spcBef>
              <a:defRPr/>
            </a:pPr>
            <a:endParaRPr lang="nl-NL" dirty="0">
              <a:solidFill>
                <a:srgbClr val="262626"/>
              </a:solidFill>
            </a:endParaRPr>
          </a:p>
        </p:txBody>
      </p:sp>
      <p:pic>
        <p:nvPicPr>
          <p:cNvPr id="11" name="Picture 4" descr="Logo_VION-FoodGroup"/>
          <p:cNvPicPr>
            <a:picLocks noChangeAspect="1" noChangeArrowheads="1"/>
          </p:cNvPicPr>
          <p:nvPr>
            <p:custDataLst>
              <p:tags r:id="rId4"/>
            </p:custDataLst>
          </p:nvPr>
        </p:nvPicPr>
        <p:blipFill>
          <a:blip r:embed="rId5" cstate="print"/>
          <a:srcRect l="6052" r="5138" b="12993"/>
          <a:stretch>
            <a:fillRect/>
          </a:stretch>
        </p:blipFill>
        <p:spPr bwMode="auto">
          <a:xfrm>
            <a:off x="8203223" y="6319121"/>
            <a:ext cx="552450" cy="485775"/>
          </a:xfrm>
          <a:prstGeom prst="rect">
            <a:avLst/>
          </a:prstGeom>
          <a:noFill/>
          <a:ln w="9525">
            <a:noFill/>
            <a:miter lim="800000"/>
            <a:headEnd/>
            <a:tailEnd/>
          </a:ln>
        </p:spPr>
      </p:pic>
    </p:spTree>
    <p:extLst>
      <p:ext uri="{BB962C8B-B14F-4D97-AF65-F5344CB8AC3E}">
        <p14:creationId xmlns:p14="http://schemas.microsoft.com/office/powerpoint/2010/main" val="475350683"/>
      </p:ext>
    </p:extLst>
  </p:cSld>
  <p:clrMap bg1="lt1" tx1="dk1" bg2="lt2" tx2="dk2" accent1="accent1" accent2="accent2" accent3="accent3" accent4="accent4" accent5="accent5" accent6="accent6" hlink="hlink" folHlink="folHlink"/>
  <p:sldLayoutIdLst>
    <p:sldLayoutId id="2147483734" r:id="rId1"/>
  </p:sldLayoutIdLst>
  <p:timing>
    <p:tnLst>
      <p:par>
        <p:cTn id="1" dur="indefinite" restart="never" nodeType="tmRoot"/>
      </p:par>
    </p:tnLst>
  </p:timing>
  <p:hf hdr="0" ftr="0" dt="0"/>
  <p:txStyles>
    <p:titleStyle>
      <a:lvl1pPr algn="l" defTabSz="914400" rtl="0" eaLnBrk="1" latinLnBrk="0" hangingPunct="1">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spcBef>
          <a:spcPts val="480"/>
        </a:spcBef>
        <a:buClr>
          <a:schemeClr val="tx2"/>
        </a:buClr>
        <a:buFont typeface="Wingdings" pitchFamily="2" charset="2"/>
        <a:buNone/>
        <a:defRPr sz="2000" b="1" kern="1200">
          <a:solidFill>
            <a:schemeClr val="tx1"/>
          </a:solidFill>
          <a:latin typeface="+mn-lt"/>
          <a:ea typeface="+mn-ea"/>
          <a:cs typeface="+mn-cs"/>
        </a:defRPr>
      </a:lvl1pPr>
      <a:lvl2pPr marL="741600" indent="-284400" algn="l" defTabSz="914400" rtl="0" eaLnBrk="1" latinLnBrk="0" hangingPunct="1">
        <a:spcBef>
          <a:spcPts val="672"/>
        </a:spcBef>
        <a:buClr>
          <a:schemeClr val="tx2"/>
        </a:buClr>
        <a:buFont typeface="Wingdings" pitchFamily="2" charset="2"/>
        <a:buChar char="§"/>
        <a:defRPr sz="1600" kern="1200">
          <a:solidFill>
            <a:schemeClr val="tx1"/>
          </a:solidFill>
          <a:latin typeface="+mn-lt"/>
          <a:ea typeface="+mn-ea"/>
          <a:cs typeface="+mn-cs"/>
        </a:defRPr>
      </a:lvl2pPr>
      <a:lvl3pPr marL="1144800" indent="-228600" algn="l" defTabSz="914400" rtl="0" eaLnBrk="1" latinLnBrk="0" hangingPunct="1">
        <a:spcBef>
          <a:spcPts val="384"/>
        </a:spcBef>
        <a:buClr>
          <a:schemeClr val="tx2"/>
        </a:buClr>
        <a:buFont typeface="Wingdings" pitchFamily="2" charset="2"/>
        <a:buChar char="Ø"/>
        <a:defRPr sz="1600" kern="1200">
          <a:solidFill>
            <a:schemeClr val="tx1"/>
          </a:solidFill>
          <a:latin typeface="+mn-lt"/>
          <a:ea typeface="+mn-ea"/>
          <a:cs typeface="+mn-cs"/>
        </a:defRPr>
      </a:lvl3pPr>
      <a:lvl4pPr marL="1602000" indent="-230400"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4pPr>
      <a:lvl5pPr marL="2058988" indent="-230188"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8584" y="273600"/>
            <a:ext cx="8231262" cy="622800"/>
          </a:xfrm>
          <a:prstGeom prst="rect">
            <a:avLst/>
          </a:prstGeom>
        </p:spPr>
        <p:txBody>
          <a:bodyPr vert="horz" lIns="0" tIns="45720" rIns="0" bIns="45720" rtlCol="0" anchor="b" anchorCtr="0">
            <a:noAutofit/>
          </a:bodyPr>
          <a:lstStyle/>
          <a:p>
            <a:r>
              <a:rPr lang="en-US" noProof="0" smtClean="0"/>
              <a:t>Click to edit Master title style</a:t>
            </a:r>
            <a:endParaRPr lang="nl-NL" noProof="0"/>
          </a:p>
        </p:txBody>
      </p:sp>
      <p:sp>
        <p:nvSpPr>
          <p:cNvPr id="3" name="Text Placeholder 2"/>
          <p:cNvSpPr>
            <a:spLocks noGrp="1"/>
          </p:cNvSpPr>
          <p:nvPr>
            <p:ph type="body" idx="1"/>
          </p:nvPr>
        </p:nvSpPr>
        <p:spPr>
          <a:xfrm>
            <a:off x="458584" y="1274400"/>
            <a:ext cx="8231262" cy="48528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l-NL" noProof="0" dirty="0"/>
          </a:p>
        </p:txBody>
      </p:sp>
      <p:sp>
        <p:nvSpPr>
          <p:cNvPr id="9" name="Line 42"/>
          <p:cNvSpPr>
            <a:spLocks noChangeShapeType="1"/>
          </p:cNvSpPr>
          <p:nvPr>
            <p:custDataLst>
              <p:tags r:id="rId3"/>
            </p:custDataLst>
          </p:nvPr>
        </p:nvSpPr>
        <p:spPr bwMode="gray">
          <a:xfrm>
            <a:off x="392723" y="908050"/>
            <a:ext cx="8354158" cy="0"/>
          </a:xfrm>
          <a:prstGeom prst="line">
            <a:avLst/>
          </a:prstGeom>
          <a:noFill/>
          <a:ln w="19050">
            <a:solidFill>
              <a:schemeClr val="tx2"/>
            </a:solidFill>
            <a:round/>
            <a:headEnd/>
            <a:tailEnd/>
          </a:ln>
          <a:effectLst/>
        </p:spPr>
        <p:txBody>
          <a:bodyPr wrap="none" anchor="ctr"/>
          <a:lstStyle/>
          <a:p>
            <a:pPr algn="ctr" eaLnBrk="0" hangingPunct="0">
              <a:spcBef>
                <a:spcPct val="50000"/>
              </a:spcBef>
              <a:defRPr/>
            </a:pPr>
            <a:endParaRPr lang="nl-NL" dirty="0">
              <a:solidFill>
                <a:srgbClr val="262626"/>
              </a:solidFill>
            </a:endParaRPr>
          </a:p>
        </p:txBody>
      </p:sp>
      <p:pic>
        <p:nvPicPr>
          <p:cNvPr id="11" name="Picture 4" descr="Logo_VION-FoodGroup"/>
          <p:cNvPicPr>
            <a:picLocks noChangeAspect="1" noChangeArrowheads="1"/>
          </p:cNvPicPr>
          <p:nvPr>
            <p:custDataLst>
              <p:tags r:id="rId4"/>
            </p:custDataLst>
          </p:nvPr>
        </p:nvPicPr>
        <p:blipFill>
          <a:blip r:embed="rId5" cstate="print"/>
          <a:srcRect l="6052" r="5138" b="12993"/>
          <a:stretch>
            <a:fillRect/>
          </a:stretch>
        </p:blipFill>
        <p:spPr bwMode="auto">
          <a:xfrm>
            <a:off x="8203223" y="6319113"/>
            <a:ext cx="552450" cy="485775"/>
          </a:xfrm>
          <a:prstGeom prst="rect">
            <a:avLst/>
          </a:prstGeom>
          <a:noFill/>
          <a:ln w="9525">
            <a:noFill/>
            <a:miter lim="800000"/>
            <a:headEnd/>
            <a:tailEnd/>
          </a:ln>
        </p:spPr>
      </p:pic>
    </p:spTree>
    <p:extLst>
      <p:ext uri="{BB962C8B-B14F-4D97-AF65-F5344CB8AC3E}">
        <p14:creationId xmlns:p14="http://schemas.microsoft.com/office/powerpoint/2010/main" val="475350683"/>
      </p:ext>
    </p:extLst>
  </p:cSld>
  <p:clrMap bg1="lt1" tx1="dk1" bg2="lt2" tx2="dk2" accent1="accent1" accent2="accent2" accent3="accent3" accent4="accent4" accent5="accent5" accent6="accent6" hlink="hlink" folHlink="folHlink"/>
  <p:sldLayoutIdLst>
    <p:sldLayoutId id="2147483736" r:id="rId1"/>
  </p:sldLayoutIdLst>
  <p:timing>
    <p:tnLst>
      <p:par>
        <p:cTn id="1" dur="indefinite" restart="never" nodeType="tmRoot"/>
      </p:par>
    </p:tnLst>
  </p:timing>
  <p:hf hdr="0" ftr="0" dt="0"/>
  <p:txStyles>
    <p:titleStyle>
      <a:lvl1pPr algn="l" defTabSz="914400" rtl="0" eaLnBrk="1" latinLnBrk="0" hangingPunct="1">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spcBef>
          <a:spcPts val="480"/>
        </a:spcBef>
        <a:buClr>
          <a:schemeClr val="tx2"/>
        </a:buClr>
        <a:buFont typeface="Wingdings" pitchFamily="2" charset="2"/>
        <a:buNone/>
        <a:defRPr sz="2000" b="1" kern="1200">
          <a:solidFill>
            <a:schemeClr val="tx1"/>
          </a:solidFill>
          <a:latin typeface="+mn-lt"/>
          <a:ea typeface="+mn-ea"/>
          <a:cs typeface="+mn-cs"/>
        </a:defRPr>
      </a:lvl1pPr>
      <a:lvl2pPr marL="741600" indent="-284400" algn="l" defTabSz="914400" rtl="0" eaLnBrk="1" latinLnBrk="0" hangingPunct="1">
        <a:spcBef>
          <a:spcPts val="672"/>
        </a:spcBef>
        <a:buClr>
          <a:schemeClr val="tx2"/>
        </a:buClr>
        <a:buFont typeface="Wingdings" pitchFamily="2" charset="2"/>
        <a:buChar char="§"/>
        <a:defRPr sz="1600" kern="1200">
          <a:solidFill>
            <a:schemeClr val="tx1"/>
          </a:solidFill>
          <a:latin typeface="+mn-lt"/>
          <a:ea typeface="+mn-ea"/>
          <a:cs typeface="+mn-cs"/>
        </a:defRPr>
      </a:lvl2pPr>
      <a:lvl3pPr marL="1144800" indent="-228600" algn="l" defTabSz="914400" rtl="0" eaLnBrk="1" latinLnBrk="0" hangingPunct="1">
        <a:spcBef>
          <a:spcPts val="384"/>
        </a:spcBef>
        <a:buClr>
          <a:schemeClr val="tx2"/>
        </a:buClr>
        <a:buFont typeface="Wingdings" pitchFamily="2" charset="2"/>
        <a:buChar char="Ø"/>
        <a:defRPr sz="1600" kern="1200">
          <a:solidFill>
            <a:schemeClr val="tx1"/>
          </a:solidFill>
          <a:latin typeface="+mn-lt"/>
          <a:ea typeface="+mn-ea"/>
          <a:cs typeface="+mn-cs"/>
        </a:defRPr>
      </a:lvl3pPr>
      <a:lvl4pPr marL="1602000" indent="-230400"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4pPr>
      <a:lvl5pPr marL="2058988" indent="-230188"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8584" y="273600"/>
            <a:ext cx="8231262" cy="622800"/>
          </a:xfrm>
          <a:prstGeom prst="rect">
            <a:avLst/>
          </a:prstGeom>
        </p:spPr>
        <p:txBody>
          <a:bodyPr vert="horz" lIns="0" tIns="45720" rIns="0" bIns="45720" rtlCol="0" anchor="b" anchorCtr="0">
            <a:noAutofit/>
          </a:bodyPr>
          <a:lstStyle/>
          <a:p>
            <a:r>
              <a:rPr lang="en-US" noProof="0" smtClean="0"/>
              <a:t>Click to edit Master title style</a:t>
            </a:r>
            <a:endParaRPr lang="nl-NL" noProof="0"/>
          </a:p>
        </p:txBody>
      </p:sp>
      <p:sp>
        <p:nvSpPr>
          <p:cNvPr id="3" name="Text Placeholder 2"/>
          <p:cNvSpPr>
            <a:spLocks noGrp="1"/>
          </p:cNvSpPr>
          <p:nvPr>
            <p:ph type="body" idx="1"/>
          </p:nvPr>
        </p:nvSpPr>
        <p:spPr>
          <a:xfrm>
            <a:off x="458584" y="1274400"/>
            <a:ext cx="8231262" cy="48528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l-NL" noProof="0" dirty="0"/>
          </a:p>
        </p:txBody>
      </p:sp>
      <p:sp>
        <p:nvSpPr>
          <p:cNvPr id="9" name="Line 42"/>
          <p:cNvSpPr>
            <a:spLocks noChangeShapeType="1"/>
          </p:cNvSpPr>
          <p:nvPr>
            <p:custDataLst>
              <p:tags r:id="rId3"/>
            </p:custDataLst>
          </p:nvPr>
        </p:nvSpPr>
        <p:spPr bwMode="gray">
          <a:xfrm>
            <a:off x="392723" y="908050"/>
            <a:ext cx="8354158" cy="0"/>
          </a:xfrm>
          <a:prstGeom prst="line">
            <a:avLst/>
          </a:prstGeom>
          <a:noFill/>
          <a:ln w="19050">
            <a:solidFill>
              <a:schemeClr val="tx2"/>
            </a:solidFill>
            <a:round/>
            <a:headEnd/>
            <a:tailEnd/>
          </a:ln>
          <a:effectLst/>
        </p:spPr>
        <p:txBody>
          <a:bodyPr wrap="none" anchor="ctr"/>
          <a:lstStyle/>
          <a:p>
            <a:pPr algn="ctr" eaLnBrk="0" hangingPunct="0">
              <a:spcBef>
                <a:spcPct val="50000"/>
              </a:spcBef>
              <a:defRPr/>
            </a:pPr>
            <a:endParaRPr lang="nl-NL" dirty="0">
              <a:solidFill>
                <a:srgbClr val="262626"/>
              </a:solidFill>
            </a:endParaRPr>
          </a:p>
        </p:txBody>
      </p:sp>
      <p:pic>
        <p:nvPicPr>
          <p:cNvPr id="11" name="Picture 4" descr="Logo_VION-FoodGroup"/>
          <p:cNvPicPr>
            <a:picLocks noChangeAspect="1" noChangeArrowheads="1"/>
          </p:cNvPicPr>
          <p:nvPr>
            <p:custDataLst>
              <p:tags r:id="rId4"/>
            </p:custDataLst>
          </p:nvPr>
        </p:nvPicPr>
        <p:blipFill>
          <a:blip r:embed="rId5" cstate="print"/>
          <a:srcRect l="6052" r="5138" b="12993"/>
          <a:stretch>
            <a:fillRect/>
          </a:stretch>
        </p:blipFill>
        <p:spPr bwMode="auto">
          <a:xfrm>
            <a:off x="8203223" y="6319103"/>
            <a:ext cx="552450" cy="485775"/>
          </a:xfrm>
          <a:prstGeom prst="rect">
            <a:avLst/>
          </a:prstGeom>
          <a:noFill/>
          <a:ln w="9525">
            <a:noFill/>
            <a:miter lim="800000"/>
            <a:headEnd/>
            <a:tailEnd/>
          </a:ln>
        </p:spPr>
      </p:pic>
    </p:spTree>
    <p:extLst>
      <p:ext uri="{BB962C8B-B14F-4D97-AF65-F5344CB8AC3E}">
        <p14:creationId xmlns:p14="http://schemas.microsoft.com/office/powerpoint/2010/main" val="475350683"/>
      </p:ext>
    </p:extLst>
  </p:cSld>
  <p:clrMap bg1="lt1" tx1="dk1" bg2="lt2" tx2="dk2" accent1="accent1" accent2="accent2" accent3="accent3" accent4="accent4" accent5="accent5" accent6="accent6" hlink="hlink" folHlink="folHlink"/>
  <p:sldLayoutIdLst>
    <p:sldLayoutId id="2147483738" r:id="rId1"/>
  </p:sldLayoutIdLst>
  <p:timing>
    <p:tnLst>
      <p:par>
        <p:cTn id="1" dur="indefinite" restart="never" nodeType="tmRoot"/>
      </p:par>
    </p:tnLst>
  </p:timing>
  <p:hf hdr="0" ftr="0" dt="0"/>
  <p:txStyles>
    <p:titleStyle>
      <a:lvl1pPr algn="l" defTabSz="914400" rtl="0" eaLnBrk="1" latinLnBrk="0" hangingPunct="1">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spcBef>
          <a:spcPts val="480"/>
        </a:spcBef>
        <a:buClr>
          <a:schemeClr val="tx2"/>
        </a:buClr>
        <a:buFont typeface="Wingdings" pitchFamily="2" charset="2"/>
        <a:buNone/>
        <a:defRPr sz="2000" b="1" kern="1200">
          <a:solidFill>
            <a:schemeClr val="tx1"/>
          </a:solidFill>
          <a:latin typeface="+mn-lt"/>
          <a:ea typeface="+mn-ea"/>
          <a:cs typeface="+mn-cs"/>
        </a:defRPr>
      </a:lvl1pPr>
      <a:lvl2pPr marL="741600" indent="-284400" algn="l" defTabSz="914400" rtl="0" eaLnBrk="1" latinLnBrk="0" hangingPunct="1">
        <a:spcBef>
          <a:spcPts val="672"/>
        </a:spcBef>
        <a:buClr>
          <a:schemeClr val="tx2"/>
        </a:buClr>
        <a:buFont typeface="Wingdings" pitchFamily="2" charset="2"/>
        <a:buChar char="§"/>
        <a:defRPr sz="1600" kern="1200">
          <a:solidFill>
            <a:schemeClr val="tx1"/>
          </a:solidFill>
          <a:latin typeface="+mn-lt"/>
          <a:ea typeface="+mn-ea"/>
          <a:cs typeface="+mn-cs"/>
        </a:defRPr>
      </a:lvl2pPr>
      <a:lvl3pPr marL="1144800" indent="-228600" algn="l" defTabSz="914400" rtl="0" eaLnBrk="1" latinLnBrk="0" hangingPunct="1">
        <a:spcBef>
          <a:spcPts val="384"/>
        </a:spcBef>
        <a:buClr>
          <a:schemeClr val="tx2"/>
        </a:buClr>
        <a:buFont typeface="Wingdings" pitchFamily="2" charset="2"/>
        <a:buChar char="Ø"/>
        <a:defRPr sz="1600" kern="1200">
          <a:solidFill>
            <a:schemeClr val="tx1"/>
          </a:solidFill>
          <a:latin typeface="+mn-lt"/>
          <a:ea typeface="+mn-ea"/>
          <a:cs typeface="+mn-cs"/>
        </a:defRPr>
      </a:lvl3pPr>
      <a:lvl4pPr marL="1602000" indent="-230400"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4pPr>
      <a:lvl5pPr marL="2058988" indent="-230188"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8584" y="273600"/>
            <a:ext cx="8231262" cy="622800"/>
          </a:xfrm>
          <a:prstGeom prst="rect">
            <a:avLst/>
          </a:prstGeom>
        </p:spPr>
        <p:txBody>
          <a:bodyPr vert="horz" lIns="0" tIns="45720" rIns="0" bIns="45720" rtlCol="0" anchor="b" anchorCtr="0">
            <a:noAutofit/>
          </a:bodyPr>
          <a:lstStyle/>
          <a:p>
            <a:r>
              <a:rPr lang="en-US" noProof="0" smtClean="0"/>
              <a:t>Click to edit Master title style</a:t>
            </a:r>
            <a:endParaRPr lang="nl-NL" noProof="0"/>
          </a:p>
        </p:txBody>
      </p:sp>
      <p:sp>
        <p:nvSpPr>
          <p:cNvPr id="3" name="Text Placeholder 2"/>
          <p:cNvSpPr>
            <a:spLocks noGrp="1"/>
          </p:cNvSpPr>
          <p:nvPr>
            <p:ph type="body" idx="1"/>
          </p:nvPr>
        </p:nvSpPr>
        <p:spPr>
          <a:xfrm>
            <a:off x="458584" y="1274400"/>
            <a:ext cx="8231262" cy="48528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l-NL" noProof="0" dirty="0"/>
          </a:p>
        </p:txBody>
      </p:sp>
      <p:sp>
        <p:nvSpPr>
          <p:cNvPr id="9" name="Line 42"/>
          <p:cNvSpPr>
            <a:spLocks noChangeShapeType="1"/>
          </p:cNvSpPr>
          <p:nvPr>
            <p:custDataLst>
              <p:tags r:id="rId3"/>
            </p:custDataLst>
          </p:nvPr>
        </p:nvSpPr>
        <p:spPr bwMode="gray">
          <a:xfrm>
            <a:off x="392723" y="908050"/>
            <a:ext cx="8354158" cy="0"/>
          </a:xfrm>
          <a:prstGeom prst="line">
            <a:avLst/>
          </a:prstGeom>
          <a:noFill/>
          <a:ln w="19050">
            <a:solidFill>
              <a:schemeClr val="tx2"/>
            </a:solidFill>
            <a:round/>
            <a:headEnd/>
            <a:tailEnd/>
          </a:ln>
          <a:effectLst/>
        </p:spPr>
        <p:txBody>
          <a:bodyPr wrap="none" anchor="ctr"/>
          <a:lstStyle/>
          <a:p>
            <a:pPr algn="ctr" eaLnBrk="0" hangingPunct="0">
              <a:spcBef>
                <a:spcPct val="50000"/>
              </a:spcBef>
              <a:defRPr/>
            </a:pPr>
            <a:endParaRPr lang="nl-NL" dirty="0">
              <a:solidFill>
                <a:srgbClr val="262626"/>
              </a:solidFill>
            </a:endParaRPr>
          </a:p>
        </p:txBody>
      </p:sp>
      <p:pic>
        <p:nvPicPr>
          <p:cNvPr id="11" name="Picture 4" descr="Logo_VION-FoodGroup"/>
          <p:cNvPicPr>
            <a:picLocks noChangeAspect="1" noChangeArrowheads="1"/>
          </p:cNvPicPr>
          <p:nvPr>
            <p:custDataLst>
              <p:tags r:id="rId4"/>
            </p:custDataLst>
          </p:nvPr>
        </p:nvPicPr>
        <p:blipFill>
          <a:blip r:embed="rId5" cstate="print"/>
          <a:srcRect l="6052" r="5138" b="12993"/>
          <a:stretch>
            <a:fillRect/>
          </a:stretch>
        </p:blipFill>
        <p:spPr bwMode="auto">
          <a:xfrm>
            <a:off x="8203223" y="6319091"/>
            <a:ext cx="552450" cy="485775"/>
          </a:xfrm>
          <a:prstGeom prst="rect">
            <a:avLst/>
          </a:prstGeom>
          <a:noFill/>
          <a:ln w="9525">
            <a:noFill/>
            <a:miter lim="800000"/>
            <a:headEnd/>
            <a:tailEnd/>
          </a:ln>
        </p:spPr>
      </p:pic>
    </p:spTree>
    <p:extLst>
      <p:ext uri="{BB962C8B-B14F-4D97-AF65-F5344CB8AC3E}">
        <p14:creationId xmlns:p14="http://schemas.microsoft.com/office/powerpoint/2010/main" val="475350683"/>
      </p:ext>
    </p:extLst>
  </p:cSld>
  <p:clrMap bg1="lt1" tx1="dk1" bg2="lt2" tx2="dk2" accent1="accent1" accent2="accent2" accent3="accent3" accent4="accent4" accent5="accent5" accent6="accent6" hlink="hlink" folHlink="folHlink"/>
  <p:sldLayoutIdLst>
    <p:sldLayoutId id="2147483740" r:id="rId1"/>
  </p:sldLayoutIdLst>
  <p:timing>
    <p:tnLst>
      <p:par>
        <p:cTn id="1" dur="indefinite" restart="never" nodeType="tmRoot"/>
      </p:par>
    </p:tnLst>
  </p:timing>
  <p:hf hdr="0" ftr="0" dt="0"/>
  <p:txStyles>
    <p:titleStyle>
      <a:lvl1pPr algn="l" defTabSz="914400" rtl="0" eaLnBrk="1" latinLnBrk="0" hangingPunct="1">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spcBef>
          <a:spcPts val="480"/>
        </a:spcBef>
        <a:buClr>
          <a:schemeClr val="tx2"/>
        </a:buClr>
        <a:buFont typeface="Wingdings" pitchFamily="2" charset="2"/>
        <a:buNone/>
        <a:defRPr sz="2000" b="1" kern="1200">
          <a:solidFill>
            <a:schemeClr val="tx1"/>
          </a:solidFill>
          <a:latin typeface="+mn-lt"/>
          <a:ea typeface="+mn-ea"/>
          <a:cs typeface="+mn-cs"/>
        </a:defRPr>
      </a:lvl1pPr>
      <a:lvl2pPr marL="741600" indent="-284400" algn="l" defTabSz="914400" rtl="0" eaLnBrk="1" latinLnBrk="0" hangingPunct="1">
        <a:spcBef>
          <a:spcPts val="672"/>
        </a:spcBef>
        <a:buClr>
          <a:schemeClr val="tx2"/>
        </a:buClr>
        <a:buFont typeface="Wingdings" pitchFamily="2" charset="2"/>
        <a:buChar char="§"/>
        <a:defRPr sz="1600" kern="1200">
          <a:solidFill>
            <a:schemeClr val="tx1"/>
          </a:solidFill>
          <a:latin typeface="+mn-lt"/>
          <a:ea typeface="+mn-ea"/>
          <a:cs typeface="+mn-cs"/>
        </a:defRPr>
      </a:lvl2pPr>
      <a:lvl3pPr marL="1144800" indent="-228600" algn="l" defTabSz="914400" rtl="0" eaLnBrk="1" latinLnBrk="0" hangingPunct="1">
        <a:spcBef>
          <a:spcPts val="384"/>
        </a:spcBef>
        <a:buClr>
          <a:schemeClr val="tx2"/>
        </a:buClr>
        <a:buFont typeface="Wingdings" pitchFamily="2" charset="2"/>
        <a:buChar char="Ø"/>
        <a:defRPr sz="1600" kern="1200">
          <a:solidFill>
            <a:schemeClr val="tx1"/>
          </a:solidFill>
          <a:latin typeface="+mn-lt"/>
          <a:ea typeface="+mn-ea"/>
          <a:cs typeface="+mn-cs"/>
        </a:defRPr>
      </a:lvl3pPr>
      <a:lvl4pPr marL="1602000" indent="-230400"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4pPr>
      <a:lvl5pPr marL="2058988" indent="-230188"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8584" y="273600"/>
            <a:ext cx="8231262" cy="622800"/>
          </a:xfrm>
          <a:prstGeom prst="rect">
            <a:avLst/>
          </a:prstGeom>
        </p:spPr>
        <p:txBody>
          <a:bodyPr vert="horz" lIns="0" tIns="45720" rIns="0" bIns="45720" rtlCol="0" anchor="b" anchorCtr="0">
            <a:noAutofit/>
          </a:bodyPr>
          <a:lstStyle/>
          <a:p>
            <a:r>
              <a:rPr lang="en-US" noProof="0" smtClean="0"/>
              <a:t>Click to edit Master title style</a:t>
            </a:r>
            <a:endParaRPr lang="nl-NL" noProof="0"/>
          </a:p>
        </p:txBody>
      </p:sp>
      <p:sp>
        <p:nvSpPr>
          <p:cNvPr id="3" name="Text Placeholder 2"/>
          <p:cNvSpPr>
            <a:spLocks noGrp="1"/>
          </p:cNvSpPr>
          <p:nvPr>
            <p:ph type="body" idx="1"/>
          </p:nvPr>
        </p:nvSpPr>
        <p:spPr>
          <a:xfrm>
            <a:off x="458584" y="1274400"/>
            <a:ext cx="8231262" cy="48528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l-NL" noProof="0" dirty="0"/>
          </a:p>
        </p:txBody>
      </p:sp>
      <p:sp>
        <p:nvSpPr>
          <p:cNvPr id="9" name="Line 42"/>
          <p:cNvSpPr>
            <a:spLocks noChangeShapeType="1"/>
          </p:cNvSpPr>
          <p:nvPr>
            <p:custDataLst>
              <p:tags r:id="rId3"/>
            </p:custDataLst>
          </p:nvPr>
        </p:nvSpPr>
        <p:spPr bwMode="gray">
          <a:xfrm>
            <a:off x="392723" y="908050"/>
            <a:ext cx="8354158" cy="0"/>
          </a:xfrm>
          <a:prstGeom prst="line">
            <a:avLst/>
          </a:prstGeom>
          <a:noFill/>
          <a:ln w="19050">
            <a:solidFill>
              <a:schemeClr val="tx2"/>
            </a:solidFill>
            <a:round/>
            <a:headEnd/>
            <a:tailEnd/>
          </a:ln>
          <a:effectLst/>
        </p:spPr>
        <p:txBody>
          <a:bodyPr wrap="none" anchor="ctr"/>
          <a:lstStyle/>
          <a:p>
            <a:pPr algn="ctr" eaLnBrk="0" hangingPunct="0">
              <a:spcBef>
                <a:spcPct val="50000"/>
              </a:spcBef>
              <a:defRPr/>
            </a:pPr>
            <a:endParaRPr lang="nl-NL" dirty="0">
              <a:solidFill>
                <a:srgbClr val="262626"/>
              </a:solidFill>
            </a:endParaRPr>
          </a:p>
        </p:txBody>
      </p:sp>
      <p:pic>
        <p:nvPicPr>
          <p:cNvPr id="11" name="Picture 4" descr="Logo_VION-FoodGroup"/>
          <p:cNvPicPr>
            <a:picLocks noChangeAspect="1" noChangeArrowheads="1"/>
          </p:cNvPicPr>
          <p:nvPr>
            <p:custDataLst>
              <p:tags r:id="rId4"/>
            </p:custDataLst>
          </p:nvPr>
        </p:nvPicPr>
        <p:blipFill>
          <a:blip r:embed="rId5" cstate="print"/>
          <a:srcRect l="6052" r="5138" b="12993"/>
          <a:stretch>
            <a:fillRect/>
          </a:stretch>
        </p:blipFill>
        <p:spPr bwMode="auto">
          <a:xfrm>
            <a:off x="8203223" y="6319077"/>
            <a:ext cx="552450" cy="485775"/>
          </a:xfrm>
          <a:prstGeom prst="rect">
            <a:avLst/>
          </a:prstGeom>
          <a:noFill/>
          <a:ln w="9525">
            <a:noFill/>
            <a:miter lim="800000"/>
            <a:headEnd/>
            <a:tailEnd/>
          </a:ln>
        </p:spPr>
      </p:pic>
    </p:spTree>
    <p:extLst>
      <p:ext uri="{BB962C8B-B14F-4D97-AF65-F5344CB8AC3E}">
        <p14:creationId xmlns:p14="http://schemas.microsoft.com/office/powerpoint/2010/main" val="475350683"/>
      </p:ext>
    </p:extLst>
  </p:cSld>
  <p:clrMap bg1="lt1" tx1="dk1" bg2="lt2" tx2="dk2" accent1="accent1" accent2="accent2" accent3="accent3" accent4="accent4" accent5="accent5" accent6="accent6" hlink="hlink" folHlink="folHlink"/>
  <p:sldLayoutIdLst>
    <p:sldLayoutId id="2147483742" r:id="rId1"/>
  </p:sldLayoutIdLst>
  <p:timing>
    <p:tnLst>
      <p:par>
        <p:cTn id="1" dur="indefinite" restart="never" nodeType="tmRoot"/>
      </p:par>
    </p:tnLst>
  </p:timing>
  <p:hf hdr="0" ftr="0" dt="0"/>
  <p:txStyles>
    <p:titleStyle>
      <a:lvl1pPr algn="l" defTabSz="914400" rtl="0" eaLnBrk="1" latinLnBrk="0" hangingPunct="1">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spcBef>
          <a:spcPts val="480"/>
        </a:spcBef>
        <a:buClr>
          <a:schemeClr val="tx2"/>
        </a:buClr>
        <a:buFont typeface="Wingdings" pitchFamily="2" charset="2"/>
        <a:buNone/>
        <a:defRPr sz="2000" b="1" kern="1200">
          <a:solidFill>
            <a:schemeClr val="tx1"/>
          </a:solidFill>
          <a:latin typeface="+mn-lt"/>
          <a:ea typeface="+mn-ea"/>
          <a:cs typeface="+mn-cs"/>
        </a:defRPr>
      </a:lvl1pPr>
      <a:lvl2pPr marL="741600" indent="-284400" algn="l" defTabSz="914400" rtl="0" eaLnBrk="1" latinLnBrk="0" hangingPunct="1">
        <a:spcBef>
          <a:spcPts val="672"/>
        </a:spcBef>
        <a:buClr>
          <a:schemeClr val="tx2"/>
        </a:buClr>
        <a:buFont typeface="Wingdings" pitchFamily="2" charset="2"/>
        <a:buChar char="§"/>
        <a:defRPr sz="1600" kern="1200">
          <a:solidFill>
            <a:schemeClr val="tx1"/>
          </a:solidFill>
          <a:latin typeface="+mn-lt"/>
          <a:ea typeface="+mn-ea"/>
          <a:cs typeface="+mn-cs"/>
        </a:defRPr>
      </a:lvl2pPr>
      <a:lvl3pPr marL="1144800" indent="-228600" algn="l" defTabSz="914400" rtl="0" eaLnBrk="1" latinLnBrk="0" hangingPunct="1">
        <a:spcBef>
          <a:spcPts val="384"/>
        </a:spcBef>
        <a:buClr>
          <a:schemeClr val="tx2"/>
        </a:buClr>
        <a:buFont typeface="Wingdings" pitchFamily="2" charset="2"/>
        <a:buChar char="Ø"/>
        <a:defRPr sz="1600" kern="1200">
          <a:solidFill>
            <a:schemeClr val="tx1"/>
          </a:solidFill>
          <a:latin typeface="+mn-lt"/>
          <a:ea typeface="+mn-ea"/>
          <a:cs typeface="+mn-cs"/>
        </a:defRPr>
      </a:lvl3pPr>
      <a:lvl4pPr marL="1602000" indent="-230400"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4pPr>
      <a:lvl5pPr marL="2058988" indent="-230188"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8584" y="273600"/>
            <a:ext cx="8231262" cy="622800"/>
          </a:xfrm>
          <a:prstGeom prst="rect">
            <a:avLst/>
          </a:prstGeom>
        </p:spPr>
        <p:txBody>
          <a:bodyPr vert="horz" lIns="0" tIns="45720" rIns="0" bIns="45720" rtlCol="0" anchor="b" anchorCtr="0">
            <a:noAutofit/>
          </a:bodyPr>
          <a:lstStyle/>
          <a:p>
            <a:r>
              <a:rPr lang="en-US" noProof="0" smtClean="0"/>
              <a:t>Click to edit Master title style</a:t>
            </a:r>
            <a:endParaRPr lang="nl-NL" noProof="0"/>
          </a:p>
        </p:txBody>
      </p:sp>
      <p:sp>
        <p:nvSpPr>
          <p:cNvPr id="3" name="Text Placeholder 2"/>
          <p:cNvSpPr>
            <a:spLocks noGrp="1"/>
          </p:cNvSpPr>
          <p:nvPr>
            <p:ph type="body" idx="1"/>
          </p:nvPr>
        </p:nvSpPr>
        <p:spPr>
          <a:xfrm>
            <a:off x="458584" y="1274400"/>
            <a:ext cx="8231262" cy="48528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l-NL" noProof="0" dirty="0"/>
          </a:p>
        </p:txBody>
      </p:sp>
      <p:sp>
        <p:nvSpPr>
          <p:cNvPr id="9" name="Line 42"/>
          <p:cNvSpPr>
            <a:spLocks noChangeShapeType="1"/>
          </p:cNvSpPr>
          <p:nvPr>
            <p:custDataLst>
              <p:tags r:id="rId3"/>
            </p:custDataLst>
          </p:nvPr>
        </p:nvSpPr>
        <p:spPr bwMode="gray">
          <a:xfrm>
            <a:off x="392723" y="908050"/>
            <a:ext cx="8354158" cy="0"/>
          </a:xfrm>
          <a:prstGeom prst="line">
            <a:avLst/>
          </a:prstGeom>
          <a:noFill/>
          <a:ln w="19050">
            <a:solidFill>
              <a:schemeClr val="tx2"/>
            </a:solidFill>
            <a:round/>
            <a:headEnd/>
            <a:tailEnd/>
          </a:ln>
          <a:effectLst/>
        </p:spPr>
        <p:txBody>
          <a:bodyPr wrap="none" anchor="ctr"/>
          <a:lstStyle/>
          <a:p>
            <a:pPr algn="ctr" eaLnBrk="0" hangingPunct="0">
              <a:spcBef>
                <a:spcPct val="50000"/>
              </a:spcBef>
              <a:defRPr/>
            </a:pPr>
            <a:endParaRPr lang="nl-NL" dirty="0">
              <a:solidFill>
                <a:srgbClr val="262626"/>
              </a:solidFill>
            </a:endParaRPr>
          </a:p>
        </p:txBody>
      </p:sp>
      <p:pic>
        <p:nvPicPr>
          <p:cNvPr id="11" name="Picture 4" descr="Logo_VION-FoodGroup"/>
          <p:cNvPicPr>
            <a:picLocks noChangeAspect="1" noChangeArrowheads="1"/>
          </p:cNvPicPr>
          <p:nvPr>
            <p:custDataLst>
              <p:tags r:id="rId4"/>
            </p:custDataLst>
          </p:nvPr>
        </p:nvPicPr>
        <p:blipFill>
          <a:blip r:embed="rId5" cstate="print"/>
          <a:srcRect l="6052" r="5138" b="12993"/>
          <a:stretch>
            <a:fillRect/>
          </a:stretch>
        </p:blipFill>
        <p:spPr bwMode="auto">
          <a:xfrm>
            <a:off x="8203223" y="6319061"/>
            <a:ext cx="552450" cy="485775"/>
          </a:xfrm>
          <a:prstGeom prst="rect">
            <a:avLst/>
          </a:prstGeom>
          <a:noFill/>
          <a:ln w="9525">
            <a:noFill/>
            <a:miter lim="800000"/>
            <a:headEnd/>
            <a:tailEnd/>
          </a:ln>
        </p:spPr>
      </p:pic>
    </p:spTree>
    <p:extLst>
      <p:ext uri="{BB962C8B-B14F-4D97-AF65-F5344CB8AC3E}">
        <p14:creationId xmlns:p14="http://schemas.microsoft.com/office/powerpoint/2010/main" val="475350683"/>
      </p:ext>
    </p:extLst>
  </p:cSld>
  <p:clrMap bg1="lt1" tx1="dk1" bg2="lt2" tx2="dk2" accent1="accent1" accent2="accent2" accent3="accent3" accent4="accent4" accent5="accent5" accent6="accent6" hlink="hlink" folHlink="folHlink"/>
  <p:sldLayoutIdLst>
    <p:sldLayoutId id="2147483744" r:id="rId1"/>
  </p:sldLayoutIdLst>
  <p:timing>
    <p:tnLst>
      <p:par>
        <p:cTn id="1" dur="indefinite" restart="never" nodeType="tmRoot"/>
      </p:par>
    </p:tnLst>
  </p:timing>
  <p:hf hdr="0" ftr="0" dt="0"/>
  <p:txStyles>
    <p:titleStyle>
      <a:lvl1pPr algn="l" defTabSz="914400" rtl="0" eaLnBrk="1" latinLnBrk="0" hangingPunct="1">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spcBef>
          <a:spcPts val="480"/>
        </a:spcBef>
        <a:buClr>
          <a:schemeClr val="tx2"/>
        </a:buClr>
        <a:buFont typeface="Wingdings" pitchFamily="2" charset="2"/>
        <a:buNone/>
        <a:defRPr sz="2000" b="1" kern="1200">
          <a:solidFill>
            <a:schemeClr val="tx1"/>
          </a:solidFill>
          <a:latin typeface="+mn-lt"/>
          <a:ea typeface="+mn-ea"/>
          <a:cs typeface="+mn-cs"/>
        </a:defRPr>
      </a:lvl1pPr>
      <a:lvl2pPr marL="741600" indent="-284400" algn="l" defTabSz="914400" rtl="0" eaLnBrk="1" latinLnBrk="0" hangingPunct="1">
        <a:spcBef>
          <a:spcPts val="672"/>
        </a:spcBef>
        <a:buClr>
          <a:schemeClr val="tx2"/>
        </a:buClr>
        <a:buFont typeface="Wingdings" pitchFamily="2" charset="2"/>
        <a:buChar char="§"/>
        <a:defRPr sz="1600" kern="1200">
          <a:solidFill>
            <a:schemeClr val="tx1"/>
          </a:solidFill>
          <a:latin typeface="+mn-lt"/>
          <a:ea typeface="+mn-ea"/>
          <a:cs typeface="+mn-cs"/>
        </a:defRPr>
      </a:lvl2pPr>
      <a:lvl3pPr marL="1144800" indent="-228600" algn="l" defTabSz="914400" rtl="0" eaLnBrk="1" latinLnBrk="0" hangingPunct="1">
        <a:spcBef>
          <a:spcPts val="384"/>
        </a:spcBef>
        <a:buClr>
          <a:schemeClr val="tx2"/>
        </a:buClr>
        <a:buFont typeface="Wingdings" pitchFamily="2" charset="2"/>
        <a:buChar char="Ø"/>
        <a:defRPr sz="1600" kern="1200">
          <a:solidFill>
            <a:schemeClr val="tx1"/>
          </a:solidFill>
          <a:latin typeface="+mn-lt"/>
          <a:ea typeface="+mn-ea"/>
          <a:cs typeface="+mn-cs"/>
        </a:defRPr>
      </a:lvl3pPr>
      <a:lvl4pPr marL="1602000" indent="-230400"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4pPr>
      <a:lvl5pPr marL="2058988" indent="-230188"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5" descr="new_banner_0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250881" y="17467"/>
            <a:ext cx="6913563"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nl-BE" smtClean="0"/>
              <a:t>Click to edit Master title style</a:t>
            </a:r>
          </a:p>
        </p:txBody>
      </p:sp>
      <p:sp>
        <p:nvSpPr>
          <p:cNvPr id="1028" name="Rectangle 3"/>
          <p:cNvSpPr>
            <a:spLocks noGrp="1" noChangeArrowheads="1"/>
          </p:cNvSpPr>
          <p:nvPr>
            <p:ph type="body" idx="1"/>
          </p:nvPr>
        </p:nvSpPr>
        <p:spPr bwMode="auto">
          <a:xfrm>
            <a:off x="250825" y="1412875"/>
            <a:ext cx="864235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nl-BE" smtClean="0"/>
              <a:t>Click to edit Master text styles</a:t>
            </a:r>
          </a:p>
          <a:p>
            <a:pPr lvl="1"/>
            <a:r>
              <a:rPr lang="en-GB" altLang="nl-BE" smtClean="0"/>
              <a:t>Second level</a:t>
            </a:r>
          </a:p>
          <a:p>
            <a:pPr lvl="2"/>
            <a:r>
              <a:rPr lang="en-GB" altLang="nl-BE" smtClean="0"/>
              <a:t>Third level</a:t>
            </a:r>
          </a:p>
          <a:p>
            <a:pPr lvl="3"/>
            <a:r>
              <a:rPr lang="en-GB" altLang="nl-BE" smtClean="0"/>
              <a:t>Fourth level</a:t>
            </a:r>
          </a:p>
          <a:p>
            <a:pPr lvl="4"/>
            <a:r>
              <a:rPr lang="en-GB" altLang="nl-BE" smtClean="0"/>
              <a:t>Fifth level</a:t>
            </a:r>
          </a:p>
        </p:txBody>
      </p:sp>
      <p:sp>
        <p:nvSpPr>
          <p:cNvPr id="1030" name="Rectangle 6"/>
          <p:cNvSpPr>
            <a:spLocks noGrp="1" noChangeArrowheads="1"/>
          </p:cNvSpPr>
          <p:nvPr>
            <p:ph type="sldNum" sz="quarter" idx="4"/>
          </p:nvPr>
        </p:nvSpPr>
        <p:spPr bwMode="auto">
          <a:xfrm>
            <a:off x="250829" y="6453300"/>
            <a:ext cx="1008063"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rgbClr val="063170"/>
                </a:solidFill>
              </a:defRPr>
            </a:lvl1pPr>
          </a:lstStyle>
          <a:p>
            <a:fld id="{DB1E9EB7-9B96-459F-A91D-D7DAF781286D}" type="slidenum">
              <a:rPr lang="en-GB" altLang="nl-BE"/>
              <a:pPr/>
              <a:t>‹#›</a:t>
            </a:fld>
            <a:endParaRPr lang="en-GB" altLang="nl-BE"/>
          </a:p>
        </p:txBody>
      </p:sp>
      <p:pic>
        <p:nvPicPr>
          <p:cNvPr id="2" name="Picture 37" descr="logo_original_gradient_shadow_light"/>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156332" y="6346937"/>
            <a:ext cx="27146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792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fontAlgn="base">
        <a:spcBef>
          <a:spcPct val="0"/>
        </a:spcBef>
        <a:spcAft>
          <a:spcPct val="0"/>
        </a:spcAft>
        <a:defRPr sz="2800" b="1">
          <a:solidFill>
            <a:schemeClr val="bg1"/>
          </a:solidFill>
          <a:latin typeface="Verdana" pitchFamily="34" charset="0"/>
        </a:defRPr>
      </a:lvl6pPr>
      <a:lvl7pPr marL="914400" algn="l" rtl="0" fontAlgn="base">
        <a:spcBef>
          <a:spcPct val="0"/>
        </a:spcBef>
        <a:spcAft>
          <a:spcPct val="0"/>
        </a:spcAft>
        <a:defRPr sz="2800" b="1">
          <a:solidFill>
            <a:schemeClr val="bg1"/>
          </a:solidFill>
          <a:latin typeface="Verdana" pitchFamily="34" charset="0"/>
        </a:defRPr>
      </a:lvl7pPr>
      <a:lvl8pPr marL="1371600" algn="l" rtl="0" fontAlgn="base">
        <a:spcBef>
          <a:spcPct val="0"/>
        </a:spcBef>
        <a:spcAft>
          <a:spcPct val="0"/>
        </a:spcAft>
        <a:defRPr sz="2800" b="1">
          <a:solidFill>
            <a:schemeClr val="bg1"/>
          </a:solidFill>
          <a:latin typeface="Verdana" pitchFamily="34" charset="0"/>
        </a:defRPr>
      </a:lvl8pPr>
      <a:lvl9pPr marL="1828800" algn="l" rtl="0" fontAlgn="base">
        <a:spcBef>
          <a:spcPct val="0"/>
        </a:spcBef>
        <a:spcAft>
          <a:spcPct val="0"/>
        </a:spcAft>
        <a:defRPr sz="2800" b="1">
          <a:solidFill>
            <a:schemeClr val="bg1"/>
          </a:solidFill>
          <a:latin typeface="Verdana" pitchFamily="34" charset="0"/>
        </a:defRPr>
      </a:lvl9pPr>
    </p:titleStyle>
    <p:bodyStyle>
      <a:lvl1pPr marL="342900" indent="-327025" algn="l" rtl="0" eaLnBrk="0" fontAlgn="base" hangingPunct="0">
        <a:spcBef>
          <a:spcPct val="20000"/>
        </a:spcBef>
        <a:spcAft>
          <a:spcPct val="0"/>
        </a:spcAft>
        <a:defRPr sz="2400">
          <a:solidFill>
            <a:srgbClr val="063170"/>
          </a:solidFill>
          <a:latin typeface="+mn-lt"/>
          <a:ea typeface="+mn-ea"/>
          <a:cs typeface="+mn-cs"/>
        </a:defRPr>
      </a:lvl1pPr>
      <a:lvl2pPr marL="835025" indent="-285750" algn="l" rtl="0" eaLnBrk="0" fontAlgn="base" hangingPunct="0">
        <a:spcBef>
          <a:spcPct val="20000"/>
        </a:spcBef>
        <a:spcAft>
          <a:spcPct val="0"/>
        </a:spcAft>
        <a:buSzPct val="85000"/>
        <a:buChar char="•"/>
        <a:defRPr sz="2400">
          <a:solidFill>
            <a:srgbClr val="063170"/>
          </a:solidFill>
          <a:latin typeface="+mn-lt"/>
        </a:defRPr>
      </a:lvl2pPr>
      <a:lvl3pPr marL="1243013" indent="-228600" algn="l" rtl="0" eaLnBrk="0" fontAlgn="base" hangingPunct="0">
        <a:spcBef>
          <a:spcPct val="20000"/>
        </a:spcBef>
        <a:spcAft>
          <a:spcPct val="0"/>
        </a:spcAft>
        <a:buFont typeface="Wingdings" pitchFamily="2" charset="2"/>
        <a:buChar char="§"/>
        <a:defRPr sz="2000">
          <a:solidFill>
            <a:srgbClr val="063170"/>
          </a:solidFill>
          <a:latin typeface="+mn-lt"/>
        </a:defRPr>
      </a:lvl3pPr>
      <a:lvl4pPr marL="1651000" indent="-228600" algn="l" rtl="0" eaLnBrk="0" fontAlgn="base" hangingPunct="0">
        <a:spcBef>
          <a:spcPct val="20000"/>
        </a:spcBef>
        <a:spcAft>
          <a:spcPct val="0"/>
        </a:spcAft>
        <a:buChar char="–"/>
        <a:defRPr>
          <a:solidFill>
            <a:srgbClr val="063170"/>
          </a:solidFill>
          <a:latin typeface="+mn-lt"/>
        </a:defRPr>
      </a:lvl4pPr>
      <a:lvl5pPr marL="2058988" indent="-228600" algn="l" rtl="0" eaLnBrk="0" fontAlgn="base" hangingPunct="0">
        <a:spcBef>
          <a:spcPct val="20000"/>
        </a:spcBef>
        <a:spcAft>
          <a:spcPct val="0"/>
        </a:spcAft>
        <a:buChar char="»"/>
        <a:defRPr sz="1600">
          <a:solidFill>
            <a:srgbClr val="063170"/>
          </a:solidFill>
          <a:latin typeface="+mn-lt"/>
        </a:defRPr>
      </a:lvl5pPr>
      <a:lvl6pPr marL="2516188" indent="-228600" algn="l" rtl="0" fontAlgn="base">
        <a:spcBef>
          <a:spcPct val="20000"/>
        </a:spcBef>
        <a:spcAft>
          <a:spcPct val="0"/>
        </a:spcAft>
        <a:buChar char="»"/>
        <a:defRPr sz="1600">
          <a:solidFill>
            <a:srgbClr val="063170"/>
          </a:solidFill>
          <a:latin typeface="+mn-lt"/>
        </a:defRPr>
      </a:lvl6pPr>
      <a:lvl7pPr marL="2973388" indent="-228600" algn="l" rtl="0" fontAlgn="base">
        <a:spcBef>
          <a:spcPct val="20000"/>
        </a:spcBef>
        <a:spcAft>
          <a:spcPct val="0"/>
        </a:spcAft>
        <a:buChar char="»"/>
        <a:defRPr sz="1600">
          <a:solidFill>
            <a:srgbClr val="063170"/>
          </a:solidFill>
          <a:latin typeface="+mn-lt"/>
        </a:defRPr>
      </a:lvl7pPr>
      <a:lvl8pPr marL="3430588" indent="-228600" algn="l" rtl="0" fontAlgn="base">
        <a:spcBef>
          <a:spcPct val="20000"/>
        </a:spcBef>
        <a:spcAft>
          <a:spcPct val="0"/>
        </a:spcAft>
        <a:buChar char="»"/>
        <a:defRPr sz="1600">
          <a:solidFill>
            <a:srgbClr val="063170"/>
          </a:solidFill>
          <a:latin typeface="+mn-lt"/>
        </a:defRPr>
      </a:lvl8pPr>
      <a:lvl9pPr marL="3887788" indent="-228600" algn="l" rtl="0" fontAlgn="base">
        <a:spcBef>
          <a:spcPct val="20000"/>
        </a:spcBef>
        <a:spcAft>
          <a:spcPct val="0"/>
        </a:spcAft>
        <a:buChar char="»"/>
        <a:defRPr sz="1600">
          <a:solidFill>
            <a:srgbClr val="063170"/>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11358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556438" y="33111"/>
            <a:ext cx="8307243"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7773" y="1628948"/>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nl-NL" dirty="0" smtClean="0"/>
              <a:t>Second line</a:t>
            </a:r>
            <a:endParaRPr lang="en-US" dirty="0" smtClean="0"/>
          </a:p>
        </p:txBody>
      </p:sp>
      <p:sp>
        <p:nvSpPr>
          <p:cNvPr id="4" name="Date Placeholder 3"/>
          <p:cNvSpPr>
            <a:spLocks noGrp="1"/>
          </p:cNvSpPr>
          <p:nvPr>
            <p:ph type="dt" sz="half" idx="2"/>
          </p:nvPr>
        </p:nvSpPr>
        <p:spPr>
          <a:xfrm>
            <a:off x="457200" y="635645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341349-F0CD-4E28-B75E-ABC3EFB1C947}" type="datetimeFigureOut">
              <a:rPr lang="en-US" smtClean="0">
                <a:solidFill>
                  <a:prstClr val="black">
                    <a:tint val="75000"/>
                  </a:prstClr>
                </a:solidFill>
              </a:rPr>
              <a:pPr/>
              <a:t>6/24/16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59"/>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5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4F510A-5E68-4677-9FCE-D25551DC56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127632"/>
      </p:ext>
    </p:extLst>
  </p:cSld>
  <p:clrMap bg1="lt1" tx1="dk1" bg2="lt2" tx2="dk2" accent1="accent1" accent2="accent2" accent3="accent3" accent4="accent4" accent5="accent5" accent6="accent6" hlink="hlink" folHlink="folHlink"/>
  <p:sldLayoutIdLst>
    <p:sldLayoutId id="2147483721" r:id="rId1"/>
  </p:sldLayoutIdLst>
  <p:timing>
    <p:tnLst>
      <p:par>
        <p:cTn id="1" dur="indefinite" restart="never" nodeType="tmRoot"/>
      </p:par>
    </p:tnLst>
  </p:timing>
  <p:txStyles>
    <p:titleStyle>
      <a:lvl1pPr algn="l" defTabSz="914400" rtl="0" eaLnBrk="1" latinLnBrk="0" hangingPunct="1">
        <a:spcBef>
          <a:spcPct val="0"/>
        </a:spcBef>
        <a:buNone/>
        <a:defRPr sz="3500" b="1" kern="1200">
          <a:solidFill>
            <a:schemeClr val="bg1"/>
          </a:solidFill>
          <a:latin typeface="+mj-lt"/>
          <a:ea typeface="+mj-ea"/>
          <a:cs typeface="+mj-cs"/>
        </a:defRPr>
      </a:lvl1pPr>
    </p:titleStyle>
    <p:bodyStyle>
      <a:lvl1pPr marL="115888" indent="-115888" algn="l" defTabSz="914400" rtl="0" eaLnBrk="1" latinLnBrk="0" hangingPunct="1">
        <a:spcBef>
          <a:spcPts val="900"/>
        </a:spcBef>
        <a:buClr>
          <a:schemeClr val="bg2"/>
        </a:buClr>
        <a:buFont typeface="Arial" panose="020B0604020202020204" pitchFamily="34" charset="0"/>
        <a:buChar char="•"/>
        <a:defRPr sz="1600" kern="1200">
          <a:solidFill>
            <a:schemeClr val="bg2"/>
          </a:solidFill>
          <a:latin typeface="+mn-lt"/>
          <a:ea typeface="+mn-ea"/>
          <a:cs typeface="+mn-cs"/>
        </a:defRPr>
      </a:lvl1pPr>
      <a:lvl2pPr marL="573088" indent="-171450" algn="l" defTabSz="914400" rtl="0" eaLnBrk="1" latinLnBrk="0" hangingPunct="1">
        <a:spcBef>
          <a:spcPct val="20000"/>
        </a:spcBef>
        <a:buClr>
          <a:schemeClr val="bg2"/>
        </a:buClr>
        <a:buFont typeface="Arial" panose="020B0604020202020204" pitchFamily="34" charset="0"/>
        <a:buChar char="˃"/>
        <a:defRPr sz="1600" kern="1200">
          <a:solidFill>
            <a:schemeClr val="bg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rgbClr val="C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rgbClr val="C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rgbClr val="C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11358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556438" y="33111"/>
            <a:ext cx="8307243"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7773" y="1628948"/>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nl-NL" dirty="0" smtClean="0"/>
              <a:t>Second line</a:t>
            </a:r>
            <a:endParaRPr lang="en-US" dirty="0" smtClean="0"/>
          </a:p>
        </p:txBody>
      </p:sp>
      <p:sp>
        <p:nvSpPr>
          <p:cNvPr id="4" name="Date Placeholder 3"/>
          <p:cNvSpPr>
            <a:spLocks noGrp="1"/>
          </p:cNvSpPr>
          <p:nvPr>
            <p:ph type="dt" sz="half" idx="2"/>
          </p:nvPr>
        </p:nvSpPr>
        <p:spPr>
          <a:xfrm>
            <a:off x="457200" y="63564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341349-F0CD-4E28-B75E-ABC3EFB1C947}" type="datetimeFigureOut">
              <a:rPr lang="en-US" smtClean="0">
                <a:solidFill>
                  <a:prstClr val="black">
                    <a:tint val="75000"/>
                  </a:prstClr>
                </a:solidFill>
              </a:rPr>
              <a:pPr/>
              <a:t>6/24/16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4F510A-5E68-4677-9FCE-D25551DC56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127632"/>
      </p:ext>
    </p:extLst>
  </p:cSld>
  <p:clrMap bg1="lt1" tx1="dk1" bg2="lt2" tx2="dk2" accent1="accent1" accent2="accent2" accent3="accent3" accent4="accent4" accent5="accent5" accent6="accent6" hlink="hlink" folHlink="folHlink"/>
  <p:sldLayoutIdLst>
    <p:sldLayoutId id="2147483723" r:id="rId1"/>
  </p:sldLayoutIdLst>
  <p:timing>
    <p:tnLst>
      <p:par>
        <p:cTn id="1" dur="indefinite" restart="never" nodeType="tmRoot"/>
      </p:par>
    </p:tnLst>
  </p:timing>
  <p:txStyles>
    <p:titleStyle>
      <a:lvl1pPr algn="l" defTabSz="914400" rtl="0" eaLnBrk="1" latinLnBrk="0" hangingPunct="1">
        <a:spcBef>
          <a:spcPct val="0"/>
        </a:spcBef>
        <a:buNone/>
        <a:defRPr sz="3500" b="1" kern="1200">
          <a:solidFill>
            <a:schemeClr val="bg1"/>
          </a:solidFill>
          <a:latin typeface="+mj-lt"/>
          <a:ea typeface="+mj-ea"/>
          <a:cs typeface="+mj-cs"/>
        </a:defRPr>
      </a:lvl1pPr>
    </p:titleStyle>
    <p:bodyStyle>
      <a:lvl1pPr marL="115888" indent="-115888" algn="l" defTabSz="914400" rtl="0" eaLnBrk="1" latinLnBrk="0" hangingPunct="1">
        <a:spcBef>
          <a:spcPts val="900"/>
        </a:spcBef>
        <a:buClr>
          <a:schemeClr val="bg2"/>
        </a:buClr>
        <a:buFont typeface="Arial" panose="020B0604020202020204" pitchFamily="34" charset="0"/>
        <a:buChar char="•"/>
        <a:defRPr sz="1600" kern="1200">
          <a:solidFill>
            <a:schemeClr val="bg2"/>
          </a:solidFill>
          <a:latin typeface="+mn-lt"/>
          <a:ea typeface="+mn-ea"/>
          <a:cs typeface="+mn-cs"/>
        </a:defRPr>
      </a:lvl1pPr>
      <a:lvl2pPr marL="573088" indent="-171450" algn="l" defTabSz="914400" rtl="0" eaLnBrk="1" latinLnBrk="0" hangingPunct="1">
        <a:spcBef>
          <a:spcPct val="20000"/>
        </a:spcBef>
        <a:buClr>
          <a:schemeClr val="bg2"/>
        </a:buClr>
        <a:buFont typeface="Arial" panose="020B0604020202020204" pitchFamily="34" charset="0"/>
        <a:buChar char="˃"/>
        <a:defRPr sz="1600" kern="1200">
          <a:solidFill>
            <a:schemeClr val="bg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rgbClr val="C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rgbClr val="C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rgbClr val="C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8584" y="273600"/>
            <a:ext cx="8231262" cy="622800"/>
          </a:xfrm>
          <a:prstGeom prst="rect">
            <a:avLst/>
          </a:prstGeom>
        </p:spPr>
        <p:txBody>
          <a:bodyPr vert="horz" lIns="0" tIns="45720" rIns="0" bIns="45720" rtlCol="0" anchor="b" anchorCtr="0">
            <a:noAutofit/>
          </a:bodyPr>
          <a:lstStyle/>
          <a:p>
            <a:r>
              <a:rPr lang="en-US" noProof="0" smtClean="0"/>
              <a:t>Click to edit Master title style</a:t>
            </a:r>
            <a:endParaRPr lang="nl-NL" noProof="0"/>
          </a:p>
        </p:txBody>
      </p:sp>
      <p:sp>
        <p:nvSpPr>
          <p:cNvPr id="3" name="Text Placeholder 2"/>
          <p:cNvSpPr>
            <a:spLocks noGrp="1"/>
          </p:cNvSpPr>
          <p:nvPr>
            <p:ph type="body" idx="1"/>
          </p:nvPr>
        </p:nvSpPr>
        <p:spPr>
          <a:xfrm>
            <a:off x="458584" y="1274400"/>
            <a:ext cx="8231262" cy="48528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l-NL" noProof="0" dirty="0"/>
          </a:p>
        </p:txBody>
      </p:sp>
      <p:sp>
        <p:nvSpPr>
          <p:cNvPr id="9" name="Line 42"/>
          <p:cNvSpPr>
            <a:spLocks noChangeShapeType="1"/>
          </p:cNvSpPr>
          <p:nvPr>
            <p:custDataLst>
              <p:tags r:id="rId4"/>
            </p:custDataLst>
          </p:nvPr>
        </p:nvSpPr>
        <p:spPr bwMode="gray">
          <a:xfrm>
            <a:off x="392723" y="908050"/>
            <a:ext cx="8354158" cy="0"/>
          </a:xfrm>
          <a:prstGeom prst="line">
            <a:avLst/>
          </a:prstGeom>
          <a:noFill/>
          <a:ln w="19050">
            <a:solidFill>
              <a:schemeClr val="tx2"/>
            </a:solidFill>
            <a:round/>
            <a:headEnd/>
            <a:tailEnd/>
          </a:ln>
          <a:effectLst/>
        </p:spPr>
        <p:txBody>
          <a:bodyPr wrap="none" anchor="ctr"/>
          <a:lstStyle/>
          <a:p>
            <a:pPr algn="ctr" eaLnBrk="0" hangingPunct="0">
              <a:spcBef>
                <a:spcPct val="50000"/>
              </a:spcBef>
              <a:defRPr/>
            </a:pPr>
            <a:endParaRPr lang="nl-NL" dirty="0">
              <a:solidFill>
                <a:srgbClr val="262626"/>
              </a:solidFill>
            </a:endParaRPr>
          </a:p>
        </p:txBody>
      </p:sp>
      <p:pic>
        <p:nvPicPr>
          <p:cNvPr id="11" name="Picture 4" descr="Logo_VION-FoodGroup"/>
          <p:cNvPicPr>
            <a:picLocks noChangeAspect="1" noChangeArrowheads="1"/>
          </p:cNvPicPr>
          <p:nvPr>
            <p:custDataLst>
              <p:tags r:id="rId5"/>
            </p:custDataLst>
          </p:nvPr>
        </p:nvPicPr>
        <p:blipFill>
          <a:blip r:embed="rId6" cstate="print"/>
          <a:srcRect l="6052" r="5138" b="12993"/>
          <a:stretch>
            <a:fillRect/>
          </a:stretch>
        </p:blipFill>
        <p:spPr bwMode="auto">
          <a:xfrm>
            <a:off x="8203223" y="6319141"/>
            <a:ext cx="552450" cy="485775"/>
          </a:xfrm>
          <a:prstGeom prst="rect">
            <a:avLst/>
          </a:prstGeom>
          <a:noFill/>
          <a:ln w="9525">
            <a:noFill/>
            <a:miter lim="800000"/>
            <a:headEnd/>
            <a:tailEnd/>
          </a:ln>
        </p:spPr>
      </p:pic>
    </p:spTree>
    <p:extLst>
      <p:ext uri="{BB962C8B-B14F-4D97-AF65-F5344CB8AC3E}">
        <p14:creationId xmlns:p14="http://schemas.microsoft.com/office/powerpoint/2010/main" val="475350683"/>
      </p:ext>
    </p:extLst>
  </p:cSld>
  <p:clrMap bg1="lt1" tx1="dk1" bg2="lt2" tx2="dk2" accent1="accent1" accent2="accent2" accent3="accent3" accent4="accent4" accent5="accent5" accent6="accent6" hlink="hlink" folHlink="folHlink"/>
  <p:sldLayoutIdLst>
    <p:sldLayoutId id="2147483725" r:id="rId1"/>
    <p:sldLayoutId id="2147483726" r:id="rId2"/>
  </p:sldLayoutIdLst>
  <p:timing>
    <p:tnLst>
      <p:par>
        <p:cTn id="1" dur="indefinite" restart="never" nodeType="tmRoot"/>
      </p:par>
    </p:tnLst>
  </p:timing>
  <p:hf hdr="0" ftr="0" dt="0"/>
  <p:txStyles>
    <p:titleStyle>
      <a:lvl1pPr algn="l" defTabSz="914400" rtl="0" eaLnBrk="1" latinLnBrk="0" hangingPunct="1">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spcBef>
          <a:spcPts val="480"/>
        </a:spcBef>
        <a:buClr>
          <a:schemeClr val="tx2"/>
        </a:buClr>
        <a:buFont typeface="Wingdings" pitchFamily="2" charset="2"/>
        <a:buNone/>
        <a:defRPr sz="2000" b="1" kern="1200">
          <a:solidFill>
            <a:schemeClr val="tx1"/>
          </a:solidFill>
          <a:latin typeface="+mn-lt"/>
          <a:ea typeface="+mn-ea"/>
          <a:cs typeface="+mn-cs"/>
        </a:defRPr>
      </a:lvl1pPr>
      <a:lvl2pPr marL="741600" indent="-284400" algn="l" defTabSz="914400" rtl="0" eaLnBrk="1" latinLnBrk="0" hangingPunct="1">
        <a:spcBef>
          <a:spcPts val="672"/>
        </a:spcBef>
        <a:buClr>
          <a:schemeClr val="tx2"/>
        </a:buClr>
        <a:buFont typeface="Wingdings" pitchFamily="2" charset="2"/>
        <a:buChar char="§"/>
        <a:defRPr sz="1600" kern="1200">
          <a:solidFill>
            <a:schemeClr val="tx1"/>
          </a:solidFill>
          <a:latin typeface="+mn-lt"/>
          <a:ea typeface="+mn-ea"/>
          <a:cs typeface="+mn-cs"/>
        </a:defRPr>
      </a:lvl2pPr>
      <a:lvl3pPr marL="1144800" indent="-228600" algn="l" defTabSz="914400" rtl="0" eaLnBrk="1" latinLnBrk="0" hangingPunct="1">
        <a:spcBef>
          <a:spcPts val="384"/>
        </a:spcBef>
        <a:buClr>
          <a:schemeClr val="tx2"/>
        </a:buClr>
        <a:buFont typeface="Wingdings" pitchFamily="2" charset="2"/>
        <a:buChar char="Ø"/>
        <a:defRPr sz="1600" kern="1200">
          <a:solidFill>
            <a:schemeClr val="tx1"/>
          </a:solidFill>
          <a:latin typeface="+mn-lt"/>
          <a:ea typeface="+mn-ea"/>
          <a:cs typeface="+mn-cs"/>
        </a:defRPr>
      </a:lvl3pPr>
      <a:lvl4pPr marL="1602000" indent="-230400"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4pPr>
      <a:lvl5pPr marL="2058988" indent="-230188"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8584" y="273600"/>
            <a:ext cx="8231262" cy="622800"/>
          </a:xfrm>
          <a:prstGeom prst="rect">
            <a:avLst/>
          </a:prstGeom>
        </p:spPr>
        <p:txBody>
          <a:bodyPr vert="horz" lIns="0" tIns="45720" rIns="0" bIns="45720" rtlCol="0" anchor="b" anchorCtr="0">
            <a:noAutofit/>
          </a:bodyPr>
          <a:lstStyle/>
          <a:p>
            <a:r>
              <a:rPr lang="en-US" noProof="0" smtClean="0"/>
              <a:t>Click to edit Master title style</a:t>
            </a:r>
            <a:endParaRPr lang="nl-NL" noProof="0"/>
          </a:p>
        </p:txBody>
      </p:sp>
      <p:sp>
        <p:nvSpPr>
          <p:cNvPr id="3" name="Text Placeholder 2"/>
          <p:cNvSpPr>
            <a:spLocks noGrp="1"/>
          </p:cNvSpPr>
          <p:nvPr>
            <p:ph type="body" idx="1"/>
          </p:nvPr>
        </p:nvSpPr>
        <p:spPr>
          <a:xfrm>
            <a:off x="458584" y="1274400"/>
            <a:ext cx="8231262" cy="48528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l-NL" noProof="0" dirty="0"/>
          </a:p>
        </p:txBody>
      </p:sp>
      <p:sp>
        <p:nvSpPr>
          <p:cNvPr id="9" name="Line 42"/>
          <p:cNvSpPr>
            <a:spLocks noChangeShapeType="1"/>
          </p:cNvSpPr>
          <p:nvPr>
            <p:custDataLst>
              <p:tags r:id="rId3"/>
            </p:custDataLst>
          </p:nvPr>
        </p:nvSpPr>
        <p:spPr bwMode="gray">
          <a:xfrm>
            <a:off x="392723" y="908050"/>
            <a:ext cx="8354158" cy="0"/>
          </a:xfrm>
          <a:prstGeom prst="line">
            <a:avLst/>
          </a:prstGeom>
          <a:noFill/>
          <a:ln w="19050">
            <a:solidFill>
              <a:schemeClr val="tx2"/>
            </a:solidFill>
            <a:round/>
            <a:headEnd/>
            <a:tailEnd/>
          </a:ln>
          <a:effectLst/>
        </p:spPr>
        <p:txBody>
          <a:bodyPr wrap="none" anchor="ctr"/>
          <a:lstStyle/>
          <a:p>
            <a:pPr algn="ctr" eaLnBrk="0" hangingPunct="0">
              <a:spcBef>
                <a:spcPct val="50000"/>
              </a:spcBef>
              <a:defRPr/>
            </a:pPr>
            <a:endParaRPr lang="nl-NL" dirty="0">
              <a:solidFill>
                <a:srgbClr val="262626"/>
              </a:solidFill>
            </a:endParaRPr>
          </a:p>
        </p:txBody>
      </p:sp>
      <p:pic>
        <p:nvPicPr>
          <p:cNvPr id="11" name="Picture 4" descr="Logo_VION-FoodGroup"/>
          <p:cNvPicPr>
            <a:picLocks noChangeAspect="1" noChangeArrowheads="1"/>
          </p:cNvPicPr>
          <p:nvPr>
            <p:custDataLst>
              <p:tags r:id="rId4"/>
            </p:custDataLst>
          </p:nvPr>
        </p:nvPicPr>
        <p:blipFill>
          <a:blip r:embed="rId5" cstate="print"/>
          <a:srcRect l="6052" r="5138" b="12993"/>
          <a:stretch>
            <a:fillRect/>
          </a:stretch>
        </p:blipFill>
        <p:spPr bwMode="auto">
          <a:xfrm>
            <a:off x="8203223" y="6319137"/>
            <a:ext cx="552450" cy="485775"/>
          </a:xfrm>
          <a:prstGeom prst="rect">
            <a:avLst/>
          </a:prstGeom>
          <a:noFill/>
          <a:ln w="9525">
            <a:noFill/>
            <a:miter lim="800000"/>
            <a:headEnd/>
            <a:tailEnd/>
          </a:ln>
        </p:spPr>
      </p:pic>
    </p:spTree>
    <p:extLst>
      <p:ext uri="{BB962C8B-B14F-4D97-AF65-F5344CB8AC3E}">
        <p14:creationId xmlns:p14="http://schemas.microsoft.com/office/powerpoint/2010/main" val="475350683"/>
      </p:ext>
    </p:extLst>
  </p:cSld>
  <p:clrMap bg1="lt1" tx1="dk1" bg2="lt2" tx2="dk2" accent1="accent1" accent2="accent2" accent3="accent3" accent4="accent4" accent5="accent5" accent6="accent6" hlink="hlink" folHlink="folHlink"/>
  <p:sldLayoutIdLst>
    <p:sldLayoutId id="2147483728" r:id="rId1"/>
  </p:sldLayoutIdLst>
  <p:timing>
    <p:tnLst>
      <p:par>
        <p:cTn id="1" dur="indefinite" restart="never" nodeType="tmRoot"/>
      </p:par>
    </p:tnLst>
  </p:timing>
  <p:hf hdr="0" ftr="0" dt="0"/>
  <p:txStyles>
    <p:titleStyle>
      <a:lvl1pPr algn="l" defTabSz="914400" rtl="0" eaLnBrk="1" latinLnBrk="0" hangingPunct="1">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spcBef>
          <a:spcPts val="480"/>
        </a:spcBef>
        <a:buClr>
          <a:schemeClr val="tx2"/>
        </a:buClr>
        <a:buFont typeface="Wingdings" pitchFamily="2" charset="2"/>
        <a:buNone/>
        <a:defRPr sz="2000" b="1" kern="1200">
          <a:solidFill>
            <a:schemeClr val="tx1"/>
          </a:solidFill>
          <a:latin typeface="+mn-lt"/>
          <a:ea typeface="+mn-ea"/>
          <a:cs typeface="+mn-cs"/>
        </a:defRPr>
      </a:lvl1pPr>
      <a:lvl2pPr marL="741600" indent="-284400" algn="l" defTabSz="914400" rtl="0" eaLnBrk="1" latinLnBrk="0" hangingPunct="1">
        <a:spcBef>
          <a:spcPts val="672"/>
        </a:spcBef>
        <a:buClr>
          <a:schemeClr val="tx2"/>
        </a:buClr>
        <a:buFont typeface="Wingdings" pitchFamily="2" charset="2"/>
        <a:buChar char="§"/>
        <a:defRPr sz="1600" kern="1200">
          <a:solidFill>
            <a:schemeClr val="tx1"/>
          </a:solidFill>
          <a:latin typeface="+mn-lt"/>
          <a:ea typeface="+mn-ea"/>
          <a:cs typeface="+mn-cs"/>
        </a:defRPr>
      </a:lvl2pPr>
      <a:lvl3pPr marL="1144800" indent="-228600" algn="l" defTabSz="914400" rtl="0" eaLnBrk="1" latinLnBrk="0" hangingPunct="1">
        <a:spcBef>
          <a:spcPts val="384"/>
        </a:spcBef>
        <a:buClr>
          <a:schemeClr val="tx2"/>
        </a:buClr>
        <a:buFont typeface="Wingdings" pitchFamily="2" charset="2"/>
        <a:buChar char="Ø"/>
        <a:defRPr sz="1600" kern="1200">
          <a:solidFill>
            <a:schemeClr val="tx1"/>
          </a:solidFill>
          <a:latin typeface="+mn-lt"/>
          <a:ea typeface="+mn-ea"/>
          <a:cs typeface="+mn-cs"/>
        </a:defRPr>
      </a:lvl3pPr>
      <a:lvl4pPr marL="1602000" indent="-230400"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4pPr>
      <a:lvl5pPr marL="2058988" indent="-230188"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8584" y="273600"/>
            <a:ext cx="8231262" cy="622800"/>
          </a:xfrm>
          <a:prstGeom prst="rect">
            <a:avLst/>
          </a:prstGeom>
        </p:spPr>
        <p:txBody>
          <a:bodyPr vert="horz" lIns="0" tIns="45720" rIns="0" bIns="45720" rtlCol="0" anchor="b" anchorCtr="0">
            <a:noAutofit/>
          </a:bodyPr>
          <a:lstStyle/>
          <a:p>
            <a:r>
              <a:rPr lang="en-US" noProof="0" smtClean="0"/>
              <a:t>Click to edit Master title style</a:t>
            </a:r>
            <a:endParaRPr lang="nl-NL" noProof="0"/>
          </a:p>
        </p:txBody>
      </p:sp>
      <p:sp>
        <p:nvSpPr>
          <p:cNvPr id="3" name="Text Placeholder 2"/>
          <p:cNvSpPr>
            <a:spLocks noGrp="1"/>
          </p:cNvSpPr>
          <p:nvPr>
            <p:ph type="body" idx="1"/>
          </p:nvPr>
        </p:nvSpPr>
        <p:spPr>
          <a:xfrm>
            <a:off x="458584" y="1274400"/>
            <a:ext cx="8231262" cy="48528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l-NL" noProof="0" dirty="0"/>
          </a:p>
        </p:txBody>
      </p:sp>
      <p:sp>
        <p:nvSpPr>
          <p:cNvPr id="9" name="Line 42"/>
          <p:cNvSpPr>
            <a:spLocks noChangeShapeType="1"/>
          </p:cNvSpPr>
          <p:nvPr>
            <p:custDataLst>
              <p:tags r:id="rId3"/>
            </p:custDataLst>
          </p:nvPr>
        </p:nvSpPr>
        <p:spPr bwMode="gray">
          <a:xfrm>
            <a:off x="392723" y="908050"/>
            <a:ext cx="8354158" cy="0"/>
          </a:xfrm>
          <a:prstGeom prst="line">
            <a:avLst/>
          </a:prstGeom>
          <a:noFill/>
          <a:ln w="19050">
            <a:solidFill>
              <a:schemeClr val="tx2"/>
            </a:solidFill>
            <a:round/>
            <a:headEnd/>
            <a:tailEnd/>
          </a:ln>
          <a:effectLst/>
        </p:spPr>
        <p:txBody>
          <a:bodyPr wrap="none" anchor="ctr"/>
          <a:lstStyle/>
          <a:p>
            <a:pPr algn="ctr" eaLnBrk="0" hangingPunct="0">
              <a:spcBef>
                <a:spcPct val="50000"/>
              </a:spcBef>
              <a:defRPr/>
            </a:pPr>
            <a:endParaRPr lang="nl-NL" dirty="0">
              <a:solidFill>
                <a:srgbClr val="262626"/>
              </a:solidFill>
            </a:endParaRPr>
          </a:p>
        </p:txBody>
      </p:sp>
      <p:pic>
        <p:nvPicPr>
          <p:cNvPr id="11" name="Picture 4" descr="Logo_VION-FoodGroup"/>
          <p:cNvPicPr>
            <a:picLocks noChangeAspect="1" noChangeArrowheads="1"/>
          </p:cNvPicPr>
          <p:nvPr>
            <p:custDataLst>
              <p:tags r:id="rId4"/>
            </p:custDataLst>
          </p:nvPr>
        </p:nvPicPr>
        <p:blipFill>
          <a:blip r:embed="rId5" cstate="print"/>
          <a:srcRect l="6052" r="5138" b="12993"/>
          <a:stretch>
            <a:fillRect/>
          </a:stretch>
        </p:blipFill>
        <p:spPr bwMode="auto">
          <a:xfrm>
            <a:off x="8203223" y="6319131"/>
            <a:ext cx="552450" cy="485775"/>
          </a:xfrm>
          <a:prstGeom prst="rect">
            <a:avLst/>
          </a:prstGeom>
          <a:noFill/>
          <a:ln w="9525">
            <a:noFill/>
            <a:miter lim="800000"/>
            <a:headEnd/>
            <a:tailEnd/>
          </a:ln>
        </p:spPr>
      </p:pic>
    </p:spTree>
    <p:extLst>
      <p:ext uri="{BB962C8B-B14F-4D97-AF65-F5344CB8AC3E}">
        <p14:creationId xmlns:p14="http://schemas.microsoft.com/office/powerpoint/2010/main" val="475350683"/>
      </p:ext>
    </p:extLst>
  </p:cSld>
  <p:clrMap bg1="lt1" tx1="dk1" bg2="lt2" tx2="dk2" accent1="accent1" accent2="accent2" accent3="accent3" accent4="accent4" accent5="accent5" accent6="accent6" hlink="hlink" folHlink="folHlink"/>
  <p:sldLayoutIdLst>
    <p:sldLayoutId id="2147483730" r:id="rId1"/>
  </p:sldLayoutIdLst>
  <p:timing>
    <p:tnLst>
      <p:par>
        <p:cTn id="1" dur="indefinite" restart="never" nodeType="tmRoot"/>
      </p:par>
    </p:tnLst>
  </p:timing>
  <p:hf hdr="0" ftr="0" dt="0"/>
  <p:txStyles>
    <p:titleStyle>
      <a:lvl1pPr algn="l" defTabSz="914400" rtl="0" eaLnBrk="1" latinLnBrk="0" hangingPunct="1">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spcBef>
          <a:spcPts val="480"/>
        </a:spcBef>
        <a:buClr>
          <a:schemeClr val="tx2"/>
        </a:buClr>
        <a:buFont typeface="Wingdings" pitchFamily="2" charset="2"/>
        <a:buNone/>
        <a:defRPr sz="2000" b="1" kern="1200">
          <a:solidFill>
            <a:schemeClr val="tx1"/>
          </a:solidFill>
          <a:latin typeface="+mn-lt"/>
          <a:ea typeface="+mn-ea"/>
          <a:cs typeface="+mn-cs"/>
        </a:defRPr>
      </a:lvl1pPr>
      <a:lvl2pPr marL="741600" indent="-284400" algn="l" defTabSz="914400" rtl="0" eaLnBrk="1" latinLnBrk="0" hangingPunct="1">
        <a:spcBef>
          <a:spcPts val="672"/>
        </a:spcBef>
        <a:buClr>
          <a:schemeClr val="tx2"/>
        </a:buClr>
        <a:buFont typeface="Wingdings" pitchFamily="2" charset="2"/>
        <a:buChar char="§"/>
        <a:defRPr sz="1600" kern="1200">
          <a:solidFill>
            <a:schemeClr val="tx1"/>
          </a:solidFill>
          <a:latin typeface="+mn-lt"/>
          <a:ea typeface="+mn-ea"/>
          <a:cs typeface="+mn-cs"/>
        </a:defRPr>
      </a:lvl2pPr>
      <a:lvl3pPr marL="1144800" indent="-228600" algn="l" defTabSz="914400" rtl="0" eaLnBrk="1" latinLnBrk="0" hangingPunct="1">
        <a:spcBef>
          <a:spcPts val="384"/>
        </a:spcBef>
        <a:buClr>
          <a:schemeClr val="tx2"/>
        </a:buClr>
        <a:buFont typeface="Wingdings" pitchFamily="2" charset="2"/>
        <a:buChar char="Ø"/>
        <a:defRPr sz="1600" kern="1200">
          <a:solidFill>
            <a:schemeClr val="tx1"/>
          </a:solidFill>
          <a:latin typeface="+mn-lt"/>
          <a:ea typeface="+mn-ea"/>
          <a:cs typeface="+mn-cs"/>
        </a:defRPr>
      </a:lvl3pPr>
      <a:lvl4pPr marL="1602000" indent="-230400"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4pPr>
      <a:lvl5pPr marL="2058988" indent="-230188"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8584" y="273600"/>
            <a:ext cx="8231262" cy="622800"/>
          </a:xfrm>
          <a:prstGeom prst="rect">
            <a:avLst/>
          </a:prstGeom>
        </p:spPr>
        <p:txBody>
          <a:bodyPr vert="horz" lIns="0" tIns="45720" rIns="0" bIns="45720" rtlCol="0" anchor="b" anchorCtr="0">
            <a:noAutofit/>
          </a:bodyPr>
          <a:lstStyle/>
          <a:p>
            <a:r>
              <a:rPr lang="en-US" noProof="0" smtClean="0"/>
              <a:t>Click to edit Master title style</a:t>
            </a:r>
            <a:endParaRPr lang="nl-NL" noProof="0"/>
          </a:p>
        </p:txBody>
      </p:sp>
      <p:sp>
        <p:nvSpPr>
          <p:cNvPr id="3" name="Text Placeholder 2"/>
          <p:cNvSpPr>
            <a:spLocks noGrp="1"/>
          </p:cNvSpPr>
          <p:nvPr>
            <p:ph type="body" idx="1"/>
          </p:nvPr>
        </p:nvSpPr>
        <p:spPr>
          <a:xfrm>
            <a:off x="458584" y="1274400"/>
            <a:ext cx="8231262" cy="48528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l-NL" noProof="0" dirty="0"/>
          </a:p>
        </p:txBody>
      </p:sp>
      <p:sp>
        <p:nvSpPr>
          <p:cNvPr id="9" name="Line 42"/>
          <p:cNvSpPr>
            <a:spLocks noChangeShapeType="1"/>
          </p:cNvSpPr>
          <p:nvPr>
            <p:custDataLst>
              <p:tags r:id="rId3"/>
            </p:custDataLst>
          </p:nvPr>
        </p:nvSpPr>
        <p:spPr bwMode="gray">
          <a:xfrm>
            <a:off x="392723" y="908050"/>
            <a:ext cx="8354158" cy="0"/>
          </a:xfrm>
          <a:prstGeom prst="line">
            <a:avLst/>
          </a:prstGeom>
          <a:noFill/>
          <a:ln w="19050">
            <a:solidFill>
              <a:schemeClr val="tx2"/>
            </a:solidFill>
            <a:round/>
            <a:headEnd/>
            <a:tailEnd/>
          </a:ln>
          <a:effectLst/>
        </p:spPr>
        <p:txBody>
          <a:bodyPr wrap="none" anchor="ctr"/>
          <a:lstStyle/>
          <a:p>
            <a:pPr algn="ctr" eaLnBrk="0" hangingPunct="0">
              <a:spcBef>
                <a:spcPct val="50000"/>
              </a:spcBef>
              <a:defRPr/>
            </a:pPr>
            <a:endParaRPr lang="nl-NL" dirty="0">
              <a:solidFill>
                <a:srgbClr val="262626"/>
              </a:solidFill>
            </a:endParaRPr>
          </a:p>
        </p:txBody>
      </p:sp>
      <p:pic>
        <p:nvPicPr>
          <p:cNvPr id="11" name="Picture 4" descr="Logo_VION-FoodGroup"/>
          <p:cNvPicPr>
            <a:picLocks noChangeAspect="1" noChangeArrowheads="1"/>
          </p:cNvPicPr>
          <p:nvPr>
            <p:custDataLst>
              <p:tags r:id="rId4"/>
            </p:custDataLst>
          </p:nvPr>
        </p:nvPicPr>
        <p:blipFill>
          <a:blip r:embed="rId5" cstate="print"/>
          <a:srcRect l="6052" r="5138" b="12993"/>
          <a:stretch>
            <a:fillRect/>
          </a:stretch>
        </p:blipFill>
        <p:spPr bwMode="auto">
          <a:xfrm>
            <a:off x="8203223" y="6319127"/>
            <a:ext cx="552450" cy="485775"/>
          </a:xfrm>
          <a:prstGeom prst="rect">
            <a:avLst/>
          </a:prstGeom>
          <a:noFill/>
          <a:ln w="9525">
            <a:noFill/>
            <a:miter lim="800000"/>
            <a:headEnd/>
            <a:tailEnd/>
          </a:ln>
        </p:spPr>
      </p:pic>
    </p:spTree>
    <p:extLst>
      <p:ext uri="{BB962C8B-B14F-4D97-AF65-F5344CB8AC3E}">
        <p14:creationId xmlns:p14="http://schemas.microsoft.com/office/powerpoint/2010/main" val="475350683"/>
      </p:ext>
    </p:extLst>
  </p:cSld>
  <p:clrMap bg1="lt1" tx1="dk1" bg2="lt2" tx2="dk2" accent1="accent1" accent2="accent2" accent3="accent3" accent4="accent4" accent5="accent5" accent6="accent6" hlink="hlink" folHlink="folHlink"/>
  <p:sldLayoutIdLst>
    <p:sldLayoutId id="2147483732" r:id="rId1"/>
  </p:sldLayoutIdLst>
  <p:timing>
    <p:tnLst>
      <p:par>
        <p:cTn id="1" dur="indefinite" restart="never" nodeType="tmRoot"/>
      </p:par>
    </p:tnLst>
  </p:timing>
  <p:hf hdr="0" ftr="0" dt="0"/>
  <p:txStyles>
    <p:titleStyle>
      <a:lvl1pPr algn="l" defTabSz="914400" rtl="0" eaLnBrk="1" latinLnBrk="0" hangingPunct="1">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spcBef>
          <a:spcPts val="480"/>
        </a:spcBef>
        <a:buClr>
          <a:schemeClr val="tx2"/>
        </a:buClr>
        <a:buFont typeface="Wingdings" pitchFamily="2" charset="2"/>
        <a:buNone/>
        <a:defRPr sz="2000" b="1" kern="1200">
          <a:solidFill>
            <a:schemeClr val="tx1"/>
          </a:solidFill>
          <a:latin typeface="+mn-lt"/>
          <a:ea typeface="+mn-ea"/>
          <a:cs typeface="+mn-cs"/>
        </a:defRPr>
      </a:lvl1pPr>
      <a:lvl2pPr marL="741600" indent="-284400" algn="l" defTabSz="914400" rtl="0" eaLnBrk="1" latinLnBrk="0" hangingPunct="1">
        <a:spcBef>
          <a:spcPts val="672"/>
        </a:spcBef>
        <a:buClr>
          <a:schemeClr val="tx2"/>
        </a:buClr>
        <a:buFont typeface="Wingdings" pitchFamily="2" charset="2"/>
        <a:buChar char="§"/>
        <a:defRPr sz="1600" kern="1200">
          <a:solidFill>
            <a:schemeClr val="tx1"/>
          </a:solidFill>
          <a:latin typeface="+mn-lt"/>
          <a:ea typeface="+mn-ea"/>
          <a:cs typeface="+mn-cs"/>
        </a:defRPr>
      </a:lvl2pPr>
      <a:lvl3pPr marL="1144800" indent="-228600" algn="l" defTabSz="914400" rtl="0" eaLnBrk="1" latinLnBrk="0" hangingPunct="1">
        <a:spcBef>
          <a:spcPts val="384"/>
        </a:spcBef>
        <a:buClr>
          <a:schemeClr val="tx2"/>
        </a:buClr>
        <a:buFont typeface="Wingdings" pitchFamily="2" charset="2"/>
        <a:buChar char="Ø"/>
        <a:defRPr sz="1600" kern="1200">
          <a:solidFill>
            <a:schemeClr val="tx1"/>
          </a:solidFill>
          <a:latin typeface="+mn-lt"/>
          <a:ea typeface="+mn-ea"/>
          <a:cs typeface="+mn-cs"/>
        </a:defRPr>
      </a:lvl3pPr>
      <a:lvl4pPr marL="1602000" indent="-230400"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4pPr>
      <a:lvl5pPr marL="2058988" indent="-230188" algn="l" defTabSz="914400" rtl="0" eaLnBrk="1" latinLnBrk="0" hangingPunct="1">
        <a:spcBef>
          <a:spcPts val="336"/>
        </a:spcBef>
        <a:buClr>
          <a:schemeClr val="tx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5.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8.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1.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2.jpeg"/></Relationships>
</file>

<file path=ppt/slides/_rels/slide109.xml.rels><?xml version="1.0" encoding="UTF-8" standalone="yes"?>
<Relationships xmlns="http://schemas.openxmlformats.org/package/2006/relationships"><Relationship Id="rId11" Type="http://schemas.openxmlformats.org/officeDocument/2006/relationships/image" Target="../media/image26.jpe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3.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4.png"/></Relationships>
</file>

<file path=ppt/slides/_rels/slide112.xml.rels><?xml version="1.0" encoding="UTF-8" standalone="yes"?>
<Relationships xmlns="http://schemas.openxmlformats.org/package/2006/relationships"><Relationship Id="rId3" Type="http://schemas.openxmlformats.org/officeDocument/2006/relationships/image" Target="../media/image206.png"/><Relationship Id="rId4" Type="http://schemas.openxmlformats.org/officeDocument/2006/relationships/image" Target="../media/image207.png"/><Relationship Id="rId5" Type="http://schemas.openxmlformats.org/officeDocument/2006/relationships/image" Target="../media/image208.png"/><Relationship Id="rId6" Type="http://schemas.openxmlformats.org/officeDocument/2006/relationships/image" Target="../media/image209.png"/><Relationship Id="rId7" Type="http://schemas.openxmlformats.org/officeDocument/2006/relationships/image" Target="../media/image210.png"/><Relationship Id="rId8" Type="http://schemas.openxmlformats.org/officeDocument/2006/relationships/image" Target="../media/image211.png"/><Relationship Id="rId1" Type="http://schemas.openxmlformats.org/officeDocument/2006/relationships/slideLayout" Target="../slideLayouts/slideLayout7.xml"/><Relationship Id="rId2" Type="http://schemas.openxmlformats.org/officeDocument/2006/relationships/image" Target="../media/image20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hyperlink" Target="http://www.eurocoop.coop/" TargetMode="External"/><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8.xml"/><Relationship Id="rId2"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40.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48.png"/><Relationship Id="rId5" Type="http://schemas.openxmlformats.org/officeDocument/2006/relationships/image" Target="../media/image49.jpeg"/><Relationship Id="rId6"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51.png"/><Relationship Id="rId5" Type="http://schemas.openxmlformats.org/officeDocument/2006/relationships/image" Target="../media/image52.jpeg"/><Relationship Id="rId6" Type="http://schemas.openxmlformats.org/officeDocument/2006/relationships/image" Target="../media/image53.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EHTZhqojEyY" TargetMode="External"/><Relationship Id="rId4" Type="http://schemas.openxmlformats.org/officeDocument/2006/relationships/image" Target="../media/image31.png"/><Relationship Id="rId5" Type="http://schemas.openxmlformats.org/officeDocument/2006/relationships/image" Target="../media/image54.png"/><Relationship Id="rId6"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hyperlink" Target="http://www.eurocoop.coop/"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8.xml.rels><?xml version="1.0" encoding="UTF-8" standalone="yes"?>
<Relationships xmlns="http://schemas.openxmlformats.org/package/2006/relationships"><Relationship Id="rId11" Type="http://schemas.openxmlformats.org/officeDocument/2006/relationships/image" Target="../media/image26.jpe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5.png"/><Relationship Id="rId1" Type="http://schemas.openxmlformats.org/officeDocument/2006/relationships/slideLayout" Target="../slideLayouts/slideLayout28.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hyperlink" Target="http://www.fda.gov/Food/FoodScienceResearch/DNASeafoodIdentification/default.htm" TargetMode="External"/><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67.png"/><Relationship Id="rId8"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69.png"/><Relationship Id="rId8"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5.png"/><Relationship Id="rId1" Type="http://schemas.openxmlformats.org/officeDocument/2006/relationships/slideLayout" Target="../slideLayouts/slideLayout28.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47.xml.rels><?xml version="1.0" encoding="UTF-8" standalone="yes"?>
<Relationships xmlns="http://schemas.openxmlformats.org/package/2006/relationships"><Relationship Id="rId11" Type="http://schemas.openxmlformats.org/officeDocument/2006/relationships/image" Target="../media/image26.jpe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png"/><Relationship Id="rId9" Type="http://schemas.openxmlformats.org/officeDocument/2006/relationships/image" Target="../media/image88.png"/><Relationship Id="rId10" Type="http://schemas.openxmlformats.org/officeDocument/2006/relationships/image" Target="../media/image89.png"/><Relationship Id="rId11"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5.png"/><Relationship Id="rId1" Type="http://schemas.openxmlformats.org/officeDocument/2006/relationships/slideLayout" Target="../slideLayouts/slideLayout28.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11" Type="http://schemas.openxmlformats.org/officeDocument/2006/relationships/image" Target="../media/image91.png"/><Relationship Id="rId12" Type="http://schemas.openxmlformats.org/officeDocument/2006/relationships/image" Target="../media/image92.png"/><Relationship Id="rId13" Type="http://schemas.openxmlformats.org/officeDocument/2006/relationships/image" Target="../media/image89.png"/><Relationship Id="rId14" Type="http://schemas.openxmlformats.org/officeDocument/2006/relationships/image" Target="../media/image93.png"/><Relationship Id="rId15" Type="http://schemas.openxmlformats.org/officeDocument/2006/relationships/image" Target="../media/image94.png"/><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png"/><Relationship Id="rId9" Type="http://schemas.openxmlformats.org/officeDocument/2006/relationships/image" Target="../media/image88.png"/><Relationship Id="rId10"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0.png"/><Relationship Id="rId6" Type="http://schemas.openxmlformats.org/officeDocument/2006/relationships/image" Target="../media/image97.png"/><Relationship Id="rId7" Type="http://schemas.openxmlformats.org/officeDocument/2006/relationships/image" Target="../media/image89.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101.png"/><Relationship Id="rId5" Type="http://schemas.openxmlformats.org/officeDocument/2006/relationships/image" Target="../media/image96.png"/><Relationship Id="rId6" Type="http://schemas.openxmlformats.org/officeDocument/2006/relationships/image" Target="../media/image90.png"/><Relationship Id="rId7" Type="http://schemas.openxmlformats.org/officeDocument/2006/relationships/image" Target="../media/image89.png"/><Relationship Id="rId8" Type="http://schemas.openxmlformats.org/officeDocument/2006/relationships/image" Target="../media/image102.png"/><Relationship Id="rId9" Type="http://schemas.openxmlformats.org/officeDocument/2006/relationships/image" Target="../media/image103.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101.png"/><Relationship Id="rId5" Type="http://schemas.openxmlformats.org/officeDocument/2006/relationships/image" Target="../media/image96.png"/><Relationship Id="rId6" Type="http://schemas.openxmlformats.org/officeDocument/2006/relationships/image" Target="../media/image90.png"/><Relationship Id="rId7" Type="http://schemas.openxmlformats.org/officeDocument/2006/relationships/image" Target="../media/image89.png"/><Relationship Id="rId8" Type="http://schemas.openxmlformats.org/officeDocument/2006/relationships/image" Target="../media/image104.png"/><Relationship Id="rId9" Type="http://schemas.openxmlformats.org/officeDocument/2006/relationships/image" Target="../media/image103.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101.png"/><Relationship Id="rId5" Type="http://schemas.openxmlformats.org/officeDocument/2006/relationships/image" Target="../media/image96.png"/><Relationship Id="rId6" Type="http://schemas.openxmlformats.org/officeDocument/2006/relationships/image" Target="../media/image90.png"/><Relationship Id="rId7" Type="http://schemas.openxmlformats.org/officeDocument/2006/relationships/image" Target="../media/image89.png"/><Relationship Id="rId8" Type="http://schemas.openxmlformats.org/officeDocument/2006/relationships/image" Target="../media/image105.png"/><Relationship Id="rId9"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55.xml.rels><?xml version="1.0" encoding="UTF-8" standalone="yes"?>
<Relationships xmlns="http://schemas.openxmlformats.org/package/2006/relationships"><Relationship Id="rId11" Type="http://schemas.openxmlformats.org/officeDocument/2006/relationships/image" Target="../media/image115.png"/><Relationship Id="rId12" Type="http://schemas.openxmlformats.org/officeDocument/2006/relationships/image" Target="../media/image90.png"/><Relationship Id="rId13" Type="http://schemas.openxmlformats.org/officeDocument/2006/relationships/image" Target="../media/image89.png"/><Relationship Id="rId14" Type="http://schemas.openxmlformats.org/officeDocument/2006/relationships/image" Target="../media/image105.png"/><Relationship Id="rId15" Type="http://schemas.openxmlformats.org/officeDocument/2006/relationships/image" Target="../media/image116.png"/><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8" Type="http://schemas.openxmlformats.org/officeDocument/2006/relationships/image" Target="../media/image112.png"/><Relationship Id="rId9" Type="http://schemas.openxmlformats.org/officeDocument/2006/relationships/image" Target="../media/image113.png"/><Relationship Id="rId10" Type="http://schemas.openxmlformats.org/officeDocument/2006/relationships/image" Target="../media/image114.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101.png"/><Relationship Id="rId5" Type="http://schemas.openxmlformats.org/officeDocument/2006/relationships/image" Target="../media/image96.png"/><Relationship Id="rId6" Type="http://schemas.openxmlformats.org/officeDocument/2006/relationships/image" Target="../media/image90.png"/><Relationship Id="rId7" Type="http://schemas.openxmlformats.org/officeDocument/2006/relationships/image" Target="../media/image89.png"/><Relationship Id="rId8" Type="http://schemas.openxmlformats.org/officeDocument/2006/relationships/image" Target="../media/image105.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101.png"/><Relationship Id="rId5" Type="http://schemas.openxmlformats.org/officeDocument/2006/relationships/image" Target="../media/image96.png"/><Relationship Id="rId6" Type="http://schemas.openxmlformats.org/officeDocument/2006/relationships/image" Target="../media/image90.png"/><Relationship Id="rId7" Type="http://schemas.openxmlformats.org/officeDocument/2006/relationships/image" Target="../media/image89.png"/><Relationship Id="rId8" Type="http://schemas.openxmlformats.org/officeDocument/2006/relationships/image" Target="../media/image117.png"/><Relationship Id="rId9" Type="http://schemas.openxmlformats.org/officeDocument/2006/relationships/image" Target="../media/image118.png"/><Relationship Id="rId10"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58.xml.rels><?xml version="1.0" encoding="UTF-8" standalone="yes"?>
<Relationships xmlns="http://schemas.openxmlformats.org/package/2006/relationships"><Relationship Id="rId11" Type="http://schemas.openxmlformats.org/officeDocument/2006/relationships/image" Target="../media/image123.png"/><Relationship Id="rId12" Type="http://schemas.openxmlformats.org/officeDocument/2006/relationships/image" Target="../media/image124.png"/><Relationship Id="rId13" Type="http://schemas.openxmlformats.org/officeDocument/2006/relationships/image" Target="../media/image125.png"/><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5.png"/><Relationship Id="rId4" Type="http://schemas.openxmlformats.org/officeDocument/2006/relationships/image" Target="../media/image101.png"/><Relationship Id="rId5" Type="http://schemas.openxmlformats.org/officeDocument/2006/relationships/image" Target="../media/image96.png"/><Relationship Id="rId6" Type="http://schemas.openxmlformats.org/officeDocument/2006/relationships/image" Target="../media/image90.png"/><Relationship Id="rId7" Type="http://schemas.openxmlformats.org/officeDocument/2006/relationships/image" Target="../media/image89.png"/><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image" Target="../media/image122.png"/></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101.png"/><Relationship Id="rId5" Type="http://schemas.openxmlformats.org/officeDocument/2006/relationships/image" Target="../media/image96.png"/><Relationship Id="rId6" Type="http://schemas.openxmlformats.org/officeDocument/2006/relationships/image" Target="../media/image90.png"/><Relationship Id="rId7" Type="http://schemas.openxmlformats.org/officeDocument/2006/relationships/image" Target="../media/image89.png"/><Relationship Id="rId8" Type="http://schemas.openxmlformats.org/officeDocument/2006/relationships/image" Target="../media/image126.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5.png"/><Relationship Id="rId1" Type="http://schemas.openxmlformats.org/officeDocument/2006/relationships/slideLayout" Target="../slideLayouts/slideLayout28.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101.png"/><Relationship Id="rId5" Type="http://schemas.openxmlformats.org/officeDocument/2006/relationships/image" Target="../media/image96.png"/><Relationship Id="rId6" Type="http://schemas.openxmlformats.org/officeDocument/2006/relationships/image" Target="../media/image90.png"/><Relationship Id="rId7" Type="http://schemas.openxmlformats.org/officeDocument/2006/relationships/image" Target="../media/image89.png"/><Relationship Id="rId8" Type="http://schemas.openxmlformats.org/officeDocument/2006/relationships/image" Target="../media/image127.png"/><Relationship Id="rId9" Type="http://schemas.openxmlformats.org/officeDocument/2006/relationships/image" Target="../media/image128.png"/><Relationship Id="rId10" Type="http://schemas.openxmlformats.org/officeDocument/2006/relationships/image" Target="../media/image129.png"/><Relationship Id="rId11" Type="http://schemas.openxmlformats.org/officeDocument/2006/relationships/hyperlink" Target="mailto:renaville.r@proegnus.be" TargetMode="External"/><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61.xml.rels><?xml version="1.0" encoding="UTF-8" standalone="yes"?>
<Relationships xmlns="http://schemas.openxmlformats.org/package/2006/relationships"><Relationship Id="rId11" Type="http://schemas.openxmlformats.org/officeDocument/2006/relationships/image" Target="../media/image26.jpe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5.png"/><Relationship Id="rId1" Type="http://schemas.openxmlformats.org/officeDocument/2006/relationships/slideLayout" Target="../slideLayouts/slideLayout28.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8.xml"/><Relationship Id="rId2"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png"/></Relationships>
</file>

<file path=ppt/slides/_rels/slide82.xml.rels><?xml version="1.0" encoding="UTF-8" standalone="yes"?>
<Relationships xmlns="http://schemas.openxmlformats.org/package/2006/relationships"><Relationship Id="rId11" Type="http://schemas.openxmlformats.org/officeDocument/2006/relationships/image" Target="../media/image26.jpe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3.png"/><Relationship Id="rId5" Type="http://schemas.openxmlformats.org/officeDocument/2006/relationships/image" Target="../media/image154.png"/><Relationship Id="rId6" Type="http://schemas.openxmlformats.org/officeDocument/2006/relationships/image" Target="../media/image155.png"/><Relationship Id="rId7" Type="http://schemas.openxmlformats.org/officeDocument/2006/relationships/image" Target="../media/image156.png"/><Relationship Id="rId8" Type="http://schemas.openxmlformats.org/officeDocument/2006/relationships/image" Target="../media/image157.png"/><Relationship Id="rId9" Type="http://schemas.openxmlformats.org/officeDocument/2006/relationships/image" Target="../media/image158.png"/><Relationship Id="rId1" Type="http://schemas.openxmlformats.org/officeDocument/2006/relationships/slideLayout" Target="../slideLayouts/slideLayout30.xml"/><Relationship Id="rId2" Type="http://schemas.openxmlformats.org/officeDocument/2006/relationships/image" Target="../media/image151.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59.png"/><Relationship Id="rId3" Type="http://schemas.openxmlformats.org/officeDocument/2006/relationships/image" Target="../media/image160.png"/></Relationships>
</file>

<file path=ppt/slides/_rels/slide87.xml.rels><?xml version="1.0" encoding="UTF-8" standalone="yes"?>
<Relationships xmlns="http://schemas.openxmlformats.org/package/2006/relationships"><Relationship Id="rId11" Type="http://schemas.openxmlformats.org/officeDocument/2006/relationships/image" Target="../media/image169.jpeg"/><Relationship Id="rId12" Type="http://schemas.openxmlformats.org/officeDocument/2006/relationships/image" Target="../media/image170.jpeg"/><Relationship Id="rId13" Type="http://schemas.openxmlformats.org/officeDocument/2006/relationships/image" Target="../media/image171.jpeg"/><Relationship Id="rId14" Type="http://schemas.openxmlformats.org/officeDocument/2006/relationships/image" Target="../media/image172.jpeg"/><Relationship Id="rId1" Type="http://schemas.openxmlformats.org/officeDocument/2006/relationships/slideLayout" Target="../slideLayouts/slideLayout32.xml"/><Relationship Id="rId2" Type="http://schemas.openxmlformats.org/officeDocument/2006/relationships/image" Target="../media/image161.jpeg"/><Relationship Id="rId3" Type="http://schemas.openxmlformats.org/officeDocument/2006/relationships/image" Target="../media/image162.jpeg"/><Relationship Id="rId4" Type="http://schemas.openxmlformats.org/officeDocument/2006/relationships/image" Target="../media/image163.jpeg"/><Relationship Id="rId5" Type="http://schemas.openxmlformats.org/officeDocument/2006/relationships/image" Target="../media/image164.jpeg"/><Relationship Id="rId6" Type="http://schemas.openxmlformats.org/officeDocument/2006/relationships/image" Target="../media/image165.png"/><Relationship Id="rId7" Type="http://schemas.openxmlformats.org/officeDocument/2006/relationships/image" Target="../media/image166.jpeg"/><Relationship Id="rId8" Type="http://schemas.openxmlformats.org/officeDocument/2006/relationships/hyperlink" Target="http://static6.depositphotos.com/1005726/574/i/950/depositphotos_5749093-Alert-for-EHEC.jpg" TargetMode="External"/><Relationship Id="rId9" Type="http://schemas.openxmlformats.org/officeDocument/2006/relationships/image" Target="../media/image167.jpeg"/><Relationship Id="rId10" Type="http://schemas.openxmlformats.org/officeDocument/2006/relationships/image" Target="../media/image168.jpeg"/></Relationships>
</file>

<file path=ppt/slides/_rels/slide88.xml.rels><?xml version="1.0" encoding="UTF-8" standalone="yes"?>
<Relationships xmlns="http://schemas.openxmlformats.org/package/2006/relationships"><Relationship Id="rId3" Type="http://schemas.openxmlformats.org/officeDocument/2006/relationships/image" Target="../media/image174.jpeg"/><Relationship Id="rId4" Type="http://schemas.openxmlformats.org/officeDocument/2006/relationships/image" Target="../media/image175.jpeg"/><Relationship Id="rId5" Type="http://schemas.openxmlformats.org/officeDocument/2006/relationships/image" Target="../media/image176.png"/><Relationship Id="rId6" Type="http://schemas.openxmlformats.org/officeDocument/2006/relationships/image" Target="../media/image177.jpeg"/><Relationship Id="rId7" Type="http://schemas.openxmlformats.org/officeDocument/2006/relationships/image" Target="../media/image178.jpeg"/><Relationship Id="rId8" Type="http://schemas.openxmlformats.org/officeDocument/2006/relationships/image" Target="../media/image179.jpeg"/><Relationship Id="rId9" Type="http://schemas.openxmlformats.org/officeDocument/2006/relationships/image" Target="../media/image180.jpeg"/><Relationship Id="rId10" Type="http://schemas.openxmlformats.org/officeDocument/2006/relationships/image" Target="../media/image181.png"/><Relationship Id="rId1" Type="http://schemas.openxmlformats.org/officeDocument/2006/relationships/slideLayout" Target="../slideLayouts/slideLayout32.xml"/><Relationship Id="rId2" Type="http://schemas.openxmlformats.org/officeDocument/2006/relationships/image" Target="../media/image173.jpe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33.xml"/><Relationship Id="rId4" Type="http://schemas.openxmlformats.org/officeDocument/2006/relationships/notesSlide" Target="../notesSlides/notesSlide11.xml"/><Relationship Id="rId5" Type="http://schemas.openxmlformats.org/officeDocument/2006/relationships/image" Target="../media/image182.png"/><Relationship Id="rId1" Type="http://schemas.openxmlformats.org/officeDocument/2006/relationships/tags" Target="../tags/tag22.xml"/><Relationship Id="rId2" Type="http://schemas.openxmlformats.org/officeDocument/2006/relationships/tags" Target="../tags/tag23.xml"/></Relationships>
</file>

<file path=ppt/slides/_rels/slide9.xml.rels><?xml version="1.0" encoding="UTF-8" standalone="yes"?>
<Relationships xmlns="http://schemas.openxmlformats.org/package/2006/relationships"><Relationship Id="rId11" Type="http://schemas.openxmlformats.org/officeDocument/2006/relationships/image" Target="../media/image26.jpe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82.png"/><Relationship Id="rId5" Type="http://schemas.openxmlformats.org/officeDocument/2006/relationships/image" Target="../media/image183.png"/><Relationship Id="rId1" Type="http://schemas.openxmlformats.org/officeDocument/2006/relationships/tags" Target="../tags/tag24.xml"/><Relationship Id="rId2" Type="http://schemas.openxmlformats.org/officeDocument/2006/relationships/slideLayout" Target="../slideLayouts/slideLayout3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82.png"/><Relationship Id="rId3" Type="http://schemas.openxmlformats.org/officeDocument/2006/relationships/image" Target="../media/image184.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85.png"/><Relationship Id="rId3" Type="http://schemas.openxmlformats.org/officeDocument/2006/relationships/image" Target="../media/image182.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82.png"/><Relationship Id="rId5" Type="http://schemas.openxmlformats.org/officeDocument/2006/relationships/image" Target="../media/image186.jpeg"/><Relationship Id="rId1" Type="http://schemas.openxmlformats.org/officeDocument/2006/relationships/tags" Target="../tags/tag25.xml"/><Relationship Id="rId2"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87.jpeg"/><Relationship Id="rId3" Type="http://schemas.openxmlformats.org/officeDocument/2006/relationships/image" Target="../media/image182.png"/></Relationships>
</file>

<file path=ppt/slides/_rels/slide95.xml.rels><?xml version="1.0" encoding="UTF-8" standalone="yes"?>
<Relationships xmlns="http://schemas.openxmlformats.org/package/2006/relationships"><Relationship Id="rId3" Type="http://schemas.openxmlformats.org/officeDocument/2006/relationships/image" Target="../media/image188.png"/><Relationship Id="rId4" Type="http://schemas.openxmlformats.org/officeDocument/2006/relationships/image" Target="../media/image189.png"/><Relationship Id="rId1" Type="http://schemas.openxmlformats.org/officeDocument/2006/relationships/slideLayout" Target="../slideLayouts/slideLayout38.xml"/><Relationship Id="rId2" Type="http://schemas.openxmlformats.org/officeDocument/2006/relationships/image" Target="../media/image182.png"/></Relationships>
</file>

<file path=ppt/slides/_rels/slide96.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182.png"/><Relationship Id="rId1" Type="http://schemas.openxmlformats.org/officeDocument/2006/relationships/slideLayout" Target="../slideLayouts/slideLayout39.xml"/><Relationship Id="rId2" Type="http://schemas.openxmlformats.org/officeDocument/2006/relationships/image" Target="../media/image19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92.png"/><Relationship Id="rId3" Type="http://schemas.openxmlformats.org/officeDocument/2006/relationships/image" Target="../media/image18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82.png"/><Relationship Id="rId3" Type="http://schemas.openxmlformats.org/officeDocument/2006/relationships/image" Target="../media/image193.png"/></Relationships>
</file>

<file path=ppt/slides/_rels/slide99.xml.rels><?xml version="1.0" encoding="UTF-8" standalone="yes"?>
<Relationships xmlns="http://schemas.openxmlformats.org/package/2006/relationships"><Relationship Id="rId11" Type="http://schemas.openxmlformats.org/officeDocument/2006/relationships/image" Target="../media/image26.jpe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5778" name="Picture 2" descr="C:\Users\A.DAMARIO.lenovo\Desktop\food conference\PDFsam_merge2\PDFsam_merge2_Page_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41" y="0"/>
            <a:ext cx="9229435" cy="652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57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6802" name="Picture 2" descr="C:\Users\A.DAMARIO.lenovo\Desktop\food conference\PDFsam_merge2\PDFsam_merge2_Page_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14" y="0"/>
            <a:ext cx="9229434" cy="652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60884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22" name="Picture 2" descr="C:\Users\A.DAMARIO.lenovo\Desktop\food conference\PDFsam_merge2\PDFsam_merge2_Page_1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648"/>
            <a:ext cx="9183256" cy="64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3585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descr="C:\Users\A.DAMARIO.lenovo\Desktop\food conference\20-montaglian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9144000" cy="6461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1540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9394" name="Picture 2" descr="C:\Users\A.DAMARIO.lenovo\Desktop\food conference\20-montagliani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16"/>
            <a:ext cx="9124530" cy="644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01818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43" name="Picture 3" descr="C:\Users\A.DAMARIO.lenovo\Desktop\food conference\20-montagliani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461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07722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0418" name="Picture 2" descr="C:\Users\A.DAMARIO.lenovo\Desktop\food conference\20-montagliani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5"/>
            <a:ext cx="9144000" cy="6461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0190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2466" name="Picture 2" descr="C:\Users\A.DAMARIO.lenovo\Desktop\food conference\20-montagliani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8967" cy="6472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2994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3490" name="Picture 2" descr="C:\Users\A.DAMARIO.lenovo\Desktop\food conference\20-montagliani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5" y="0"/>
            <a:ext cx="9132053" cy="6453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74504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4514" name="Picture 2" descr="C:\Users\A.DAMARIO.lenovo\Desktop\food conference\20-montagliani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2053" cy="6453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6775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5538" name="Picture 2" descr="C:\Users\A.DAMARIO.lenovo\Desktop\food conference\20-montagliani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40" y="360040"/>
            <a:ext cx="9233952" cy="652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57152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55" y="1529568"/>
            <a:ext cx="2294142" cy="325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27" y="4776770"/>
            <a:ext cx="2075651" cy="1982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564" y="2564904"/>
            <a:ext cx="2180468" cy="2687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966" y="5174269"/>
            <a:ext cx="1986086" cy="170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1758" y="1485232"/>
            <a:ext cx="1876218" cy="298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470" y="4636049"/>
            <a:ext cx="2036794" cy="167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12" y="11942"/>
            <a:ext cx="2952328" cy="132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5934" y="4961255"/>
            <a:ext cx="1753868" cy="172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C:\Users\A.DAMARIO.lenovo\Desktop\European-Livestock-And-Meat-Trading-Union-UECBV-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8308" y="3284984"/>
            <a:ext cx="1329129" cy="100069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A.DAMARIO.lenovo\Desktop\CELCAA.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48269" y="2563672"/>
            <a:ext cx="2088231" cy="36127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A.DAMARIO.lenovo\Desktop\eurocoop.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40761" y="1821288"/>
            <a:ext cx="2159967" cy="487377"/>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5675" y="267979"/>
            <a:ext cx="2129921" cy="138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79564" y="1479823"/>
            <a:ext cx="1820428" cy="112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38163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58966" y="6021288"/>
            <a:ext cx="4680520" cy="707886"/>
          </a:xfrm>
          <a:prstGeom prst="rect">
            <a:avLst/>
          </a:prstGeom>
          <a:noFill/>
        </p:spPr>
        <p:txBody>
          <a:bodyPr wrap="square" rtlCol="0">
            <a:spAutoFit/>
          </a:bodyPr>
          <a:lstStyle/>
          <a:p>
            <a:r>
              <a:rPr lang="fr-BE" sz="2000" dirty="0" smtClean="0">
                <a:solidFill>
                  <a:srgbClr val="003399"/>
                </a:solidFill>
              </a:rPr>
              <a:t>Silvia Schmidt</a:t>
            </a:r>
          </a:p>
          <a:p>
            <a:r>
              <a:rPr lang="fr-BE" sz="2000" dirty="0" smtClean="0">
                <a:solidFill>
                  <a:srgbClr val="003399"/>
                </a:solidFill>
              </a:rPr>
              <a:t>Policy </a:t>
            </a:r>
            <a:r>
              <a:rPr lang="fr-BE" sz="2000" dirty="0" err="1" smtClean="0">
                <a:solidFill>
                  <a:srgbClr val="003399"/>
                </a:solidFill>
              </a:rPr>
              <a:t>Officer</a:t>
            </a:r>
            <a:r>
              <a:rPr lang="fr-BE" sz="2000" dirty="0" smtClean="0">
                <a:solidFill>
                  <a:srgbClr val="003399"/>
                </a:solidFill>
              </a:rPr>
              <a:t> for Food and </a:t>
            </a:r>
            <a:r>
              <a:rPr lang="fr-BE" sz="2000" dirty="0" err="1" smtClean="0">
                <a:solidFill>
                  <a:srgbClr val="003399"/>
                </a:solidFill>
              </a:rPr>
              <a:t>Retail</a:t>
            </a:r>
            <a:endParaRPr lang="fr-BE" sz="2000" dirty="0">
              <a:solidFill>
                <a:srgbClr val="003399"/>
              </a:solidFill>
            </a:endParaRPr>
          </a:p>
        </p:txBody>
      </p:sp>
      <p:sp>
        <p:nvSpPr>
          <p:cNvPr id="12" name="TextBox 11"/>
          <p:cNvSpPr txBox="1"/>
          <p:nvPr/>
        </p:nvSpPr>
        <p:spPr>
          <a:xfrm>
            <a:off x="680939" y="2599628"/>
            <a:ext cx="8460432" cy="830997"/>
          </a:xfrm>
          <a:prstGeom prst="rect">
            <a:avLst/>
          </a:prstGeom>
          <a:noFill/>
        </p:spPr>
        <p:txBody>
          <a:bodyPr wrap="square" rtlCol="0">
            <a:spAutoFit/>
          </a:bodyPr>
          <a:lstStyle/>
          <a:p>
            <a:pPr algn="just"/>
            <a:r>
              <a:rPr lang="fr-BE" sz="2400" i="1" dirty="0" smtClean="0">
                <a:solidFill>
                  <a:srgbClr val="003399"/>
                </a:solidFill>
              </a:rPr>
              <a:t>High </a:t>
            </a:r>
            <a:r>
              <a:rPr lang="fr-BE" sz="2400" i="1" dirty="0" err="1" smtClean="0">
                <a:solidFill>
                  <a:srgbClr val="003399"/>
                </a:solidFill>
              </a:rPr>
              <a:t>Level</a:t>
            </a:r>
            <a:r>
              <a:rPr lang="fr-BE" sz="2400" i="1" dirty="0" smtClean="0">
                <a:solidFill>
                  <a:srgbClr val="003399"/>
                </a:solidFill>
              </a:rPr>
              <a:t> </a:t>
            </a:r>
            <a:r>
              <a:rPr lang="fr-BE" sz="2400" i="1" dirty="0" err="1" smtClean="0">
                <a:solidFill>
                  <a:srgbClr val="003399"/>
                </a:solidFill>
              </a:rPr>
              <a:t>Conference</a:t>
            </a:r>
            <a:r>
              <a:rPr lang="fr-BE" sz="2400" i="1" dirty="0" smtClean="0">
                <a:solidFill>
                  <a:srgbClr val="003399"/>
                </a:solidFill>
              </a:rPr>
              <a:t> on Food </a:t>
            </a:r>
            <a:r>
              <a:rPr lang="fr-BE" sz="2400" i="1" dirty="0" err="1" smtClean="0">
                <a:solidFill>
                  <a:srgbClr val="003399"/>
                </a:solidFill>
              </a:rPr>
              <a:t>Authenticity</a:t>
            </a:r>
            <a:r>
              <a:rPr lang="fr-BE" sz="2400" i="1" dirty="0" smtClean="0">
                <a:solidFill>
                  <a:srgbClr val="003399"/>
                </a:solidFill>
              </a:rPr>
              <a:t> and </a:t>
            </a:r>
            <a:r>
              <a:rPr lang="fr-BE" sz="2400" i="1" dirty="0" err="1" smtClean="0">
                <a:solidFill>
                  <a:srgbClr val="003399"/>
                </a:solidFill>
              </a:rPr>
              <a:t>Integrity</a:t>
            </a:r>
            <a:endParaRPr lang="fr-BE" sz="2400" i="1" dirty="0" smtClean="0">
              <a:solidFill>
                <a:srgbClr val="003399"/>
              </a:solidFill>
            </a:endParaRPr>
          </a:p>
          <a:p>
            <a:pPr algn="just"/>
            <a:r>
              <a:rPr lang="fr-BE" sz="2400" i="1" dirty="0" smtClean="0">
                <a:solidFill>
                  <a:srgbClr val="003399"/>
                </a:solidFill>
              </a:rPr>
              <a:t>24 </a:t>
            </a:r>
            <a:r>
              <a:rPr lang="fr-BE" sz="2400" i="1" dirty="0" err="1" smtClean="0">
                <a:solidFill>
                  <a:srgbClr val="003399"/>
                </a:solidFill>
              </a:rPr>
              <a:t>June</a:t>
            </a:r>
            <a:r>
              <a:rPr lang="fr-BE" sz="2400" i="1" dirty="0" smtClean="0">
                <a:solidFill>
                  <a:srgbClr val="003399"/>
                </a:solidFill>
              </a:rPr>
              <a:t> 2016</a:t>
            </a:r>
            <a:endParaRPr lang="fr-BE" sz="2400" i="1" dirty="0">
              <a:solidFill>
                <a:srgbClr val="003399"/>
              </a:solidFill>
            </a:endParaRPr>
          </a:p>
        </p:txBody>
      </p:sp>
      <p:sp>
        <p:nvSpPr>
          <p:cNvPr id="14" name="TextBox 13"/>
          <p:cNvSpPr txBox="1"/>
          <p:nvPr/>
        </p:nvSpPr>
        <p:spPr>
          <a:xfrm>
            <a:off x="4053618" y="320495"/>
            <a:ext cx="4622838" cy="584775"/>
          </a:xfrm>
          <a:prstGeom prst="rect">
            <a:avLst/>
          </a:prstGeom>
          <a:noFill/>
        </p:spPr>
        <p:txBody>
          <a:bodyPr wrap="square" rtlCol="0">
            <a:spAutoFit/>
          </a:bodyPr>
          <a:lstStyle/>
          <a:p>
            <a:r>
              <a:rPr lang="en-GB" sz="1600" i="1" spc="300" dirty="0" smtClean="0"/>
              <a:t>European Community of Consumer Cooperatives</a:t>
            </a:r>
            <a:endParaRPr lang="en-GB" sz="1600" i="1" spc="300" dirty="0"/>
          </a:p>
        </p:txBody>
      </p:sp>
      <p:sp>
        <p:nvSpPr>
          <p:cNvPr id="15" name="Rectangle 14"/>
          <p:cNvSpPr/>
          <p:nvPr/>
        </p:nvSpPr>
        <p:spPr>
          <a:xfrm>
            <a:off x="2" y="0"/>
            <a:ext cx="539552" cy="6858000"/>
          </a:xfrm>
          <a:prstGeom prst="rect">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grpSp>
        <p:nvGrpSpPr>
          <p:cNvPr id="5" name="Group 2"/>
          <p:cNvGrpSpPr>
            <a:grpSpLocks/>
          </p:cNvGrpSpPr>
          <p:nvPr/>
        </p:nvGrpSpPr>
        <p:grpSpPr bwMode="auto">
          <a:xfrm>
            <a:off x="-476614" y="1057632"/>
            <a:ext cx="7560840" cy="1363256"/>
            <a:chOff x="106948125" y="108843750"/>
            <a:chExt cx="3045368" cy="278004"/>
          </a:xfrm>
        </p:grpSpPr>
        <p:sp>
          <p:nvSpPr>
            <p:cNvPr id="6" name="AutoShape 3"/>
            <p:cNvSpPr>
              <a:spLocks noChangeArrowheads="1" noChangeShapeType="1"/>
            </p:cNvSpPr>
            <p:nvPr/>
          </p:nvSpPr>
          <p:spPr bwMode="auto">
            <a:xfrm>
              <a:off x="106948125" y="108843750"/>
              <a:ext cx="3045368" cy="278004"/>
            </a:xfrm>
            <a:prstGeom prst="roundRect">
              <a:avLst>
                <a:gd name="adj" fmla="val 50000"/>
              </a:avLst>
            </a:prstGeom>
            <a:ln/>
            <a:extLst/>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endParaRPr lang="fr-BE">
                <a:solidFill>
                  <a:schemeClr val="tx2"/>
                </a:solidFill>
              </a:endParaRPr>
            </a:p>
          </p:txBody>
        </p:sp>
        <p:sp>
          <p:nvSpPr>
            <p:cNvPr id="7" name="Text Box 4"/>
            <p:cNvSpPr txBox="1">
              <a:spLocks noChangeArrowheads="1" noChangeShapeType="1"/>
            </p:cNvSpPr>
            <p:nvPr/>
          </p:nvSpPr>
          <p:spPr bwMode="auto">
            <a:xfrm>
              <a:off x="107357418" y="108875471"/>
              <a:ext cx="2465298" cy="199576"/>
            </a:xfrm>
            <a:prstGeom prst="rect">
              <a:avLst/>
            </a:prstGeom>
            <a:ln>
              <a:noFill/>
            </a:ln>
            <a:extLst/>
          </p:spPr>
          <p:style>
            <a:lnRef idx="2">
              <a:schemeClr val="accent1"/>
            </a:lnRef>
            <a:fillRef idx="1">
              <a:schemeClr val="lt1"/>
            </a:fillRef>
            <a:effectRef idx="0">
              <a:schemeClr val="accent1"/>
            </a:effectRef>
            <a:fontRef idx="minor">
              <a:schemeClr val="dk1"/>
            </a:fontRef>
          </p:style>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2"/>
                  </a:solidFill>
                  <a:effectLst/>
                  <a:latin typeface="+mj-lt"/>
                  <a:cs typeface="Arial" pitchFamily="34" charset="0"/>
                </a:rPr>
                <a:t>Safeguarding food chain authenticity:</a:t>
              </a:r>
              <a:r>
                <a:rPr kumimoji="0" lang="en-GB" sz="2800" b="0" i="0" u="none" strike="noStrike" cap="none" normalizeH="0" dirty="0" smtClean="0">
                  <a:ln>
                    <a:noFill/>
                  </a:ln>
                  <a:solidFill>
                    <a:schemeClr val="tx2"/>
                  </a:solidFill>
                  <a:effectLst/>
                  <a:latin typeface="+mj-lt"/>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dirty="0" smtClean="0">
                  <a:ln>
                    <a:noFill/>
                  </a:ln>
                  <a:solidFill>
                    <a:schemeClr val="tx2"/>
                  </a:solidFill>
                  <a:effectLst/>
                  <a:latin typeface="+mj-lt"/>
                  <a:cs typeface="Arial" pitchFamily="34" charset="0"/>
                </a:rPr>
                <a:t>The role of consumer co-operatives</a:t>
              </a:r>
              <a:endParaRPr kumimoji="0" lang="fr-FR" sz="2800" b="0" i="0" u="none" strike="noStrike" cap="none" normalizeH="0" baseline="0" dirty="0" smtClean="0">
                <a:ln>
                  <a:noFill/>
                </a:ln>
                <a:solidFill>
                  <a:schemeClr val="tx2"/>
                </a:solidFill>
                <a:effectLst/>
                <a:latin typeface="+mj-lt"/>
                <a:cs typeface="Arial" pitchFamily="34" charset="0"/>
              </a:endParaRPr>
            </a:p>
          </p:txBody>
        </p:sp>
      </p:gr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70" y="209406"/>
            <a:ext cx="2987869" cy="695752"/>
          </a:xfrm>
          <a:prstGeom prst="rect">
            <a:avLst/>
          </a:prstGeom>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227" y="3141080"/>
            <a:ext cx="3204302" cy="3179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89734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6562" name="Picture 2" descr="C:\Users\A.DAMARIO.lenovo\Desktop\food conference\22 Roundtable-Discus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735" y="0"/>
            <a:ext cx="102937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17110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 name="object 1342"/>
          <p:cNvSpPr/>
          <p:nvPr/>
        </p:nvSpPr>
        <p:spPr>
          <a:xfrm>
            <a:off x="1" y="0"/>
            <a:ext cx="9144162" cy="6856856"/>
          </a:xfrm>
          <a:custGeom>
            <a:avLst/>
            <a:gdLst/>
            <a:ahLst/>
            <a:cxnLst/>
            <a:rect l="l" t="t" r="r" b="b"/>
            <a:pathLst>
              <a:path w="10692003" h="7560002">
                <a:moveTo>
                  <a:pt x="0" y="0"/>
                </a:moveTo>
                <a:lnTo>
                  <a:pt x="10692003" y="0"/>
                </a:lnTo>
                <a:lnTo>
                  <a:pt x="10692003" y="7560002"/>
                </a:lnTo>
                <a:lnTo>
                  <a:pt x="0" y="7560002"/>
                </a:lnTo>
                <a:close/>
              </a:path>
            </a:pathLst>
          </a:custGeom>
          <a:solidFill>
            <a:srgbClr val="FFFFFF"/>
          </a:solidFill>
        </p:spPr>
        <p:txBody>
          <a:bodyPr wrap="square" lIns="0" tIns="0" rIns="0" bIns="0" rtlCol="0">
            <a:noAutofit/>
          </a:bodyPr>
          <a:lstStyle/>
          <a:p>
            <a:endParaRPr/>
          </a:p>
        </p:txBody>
      </p:sp>
      <p:pic>
        <p:nvPicPr>
          <p:cNvPr id="1421"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87" y="137138"/>
            <a:ext cx="9321990" cy="6582989"/>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 name="object 1343"/>
          <p:cNvSpPr/>
          <p:nvPr/>
        </p:nvSpPr>
        <p:spPr>
          <a:xfrm>
            <a:off x="660812" y="317917"/>
            <a:ext cx="7820258" cy="6220147"/>
          </a:xfrm>
          <a:custGeom>
            <a:avLst/>
            <a:gdLst/>
            <a:ahLst/>
            <a:cxnLst/>
            <a:rect l="l" t="t" r="r" b="b"/>
            <a:pathLst>
              <a:path w="9144000" h="6858000">
                <a:moveTo>
                  <a:pt x="0" y="0"/>
                </a:moveTo>
                <a:lnTo>
                  <a:pt x="9144000" y="0"/>
                </a:lnTo>
                <a:lnTo>
                  <a:pt x="9144000" y="6858000"/>
                </a:lnTo>
                <a:lnTo>
                  <a:pt x="0" y="6858000"/>
                </a:lnTo>
                <a:close/>
              </a:path>
            </a:pathLst>
          </a:custGeom>
          <a:solidFill>
            <a:srgbClr val="FFFFFF"/>
          </a:solidFill>
        </p:spPr>
        <p:txBody>
          <a:bodyPr wrap="square" lIns="0" tIns="0" rIns="0" bIns="0" rtlCol="0">
            <a:noAutofit/>
          </a:bodyPr>
          <a:lstStyle/>
          <a:p>
            <a:endParaRPr/>
          </a:p>
        </p:txBody>
      </p:sp>
      <p:pic>
        <p:nvPicPr>
          <p:cNvPr id="1422" name="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116632"/>
            <a:ext cx="4082175" cy="1940686"/>
          </a:xfrm>
          <a:prstGeom prst="rect">
            <a:avLst/>
          </a:prstGeom>
        </p:spPr>
      </p:pic>
      <p:pic>
        <p:nvPicPr>
          <p:cNvPr id="1423"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116632"/>
            <a:ext cx="1961224" cy="2047557"/>
          </a:xfrm>
          <a:prstGeom prst="rect">
            <a:avLst/>
          </a:prstGeom>
        </p:spPr>
      </p:pic>
      <p:pic>
        <p:nvPicPr>
          <p:cNvPr id="1424" name="Ima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1041" y="5274685"/>
            <a:ext cx="1141757" cy="917816"/>
          </a:xfrm>
          <a:prstGeom prst="rect">
            <a:avLst/>
          </a:prstGeom>
        </p:spPr>
      </p:pic>
      <p:pic>
        <p:nvPicPr>
          <p:cNvPr id="1425" name="Imag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397" y="4419069"/>
            <a:ext cx="2627607" cy="490700"/>
          </a:xfrm>
          <a:prstGeom prst="rect">
            <a:avLst/>
          </a:prstGeom>
        </p:spPr>
      </p:pic>
      <p:pic>
        <p:nvPicPr>
          <p:cNvPr id="1426" name="Ima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9556" y="3703060"/>
            <a:ext cx="1856008" cy="449233"/>
          </a:xfrm>
          <a:prstGeom prst="rect">
            <a:avLst/>
          </a:prstGeom>
        </p:spPr>
      </p:pic>
      <p:pic>
        <p:nvPicPr>
          <p:cNvPr id="1427" name="Imag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4320" y="2378861"/>
            <a:ext cx="1831244" cy="1264762"/>
          </a:xfrm>
          <a:prstGeom prst="rect">
            <a:avLst/>
          </a:prstGeom>
        </p:spPr>
      </p:pic>
      <p:sp>
        <p:nvSpPr>
          <p:cNvPr id="2" name="text 1"/>
          <p:cNvSpPr txBox="1"/>
          <p:nvPr/>
        </p:nvSpPr>
        <p:spPr>
          <a:xfrm>
            <a:off x="3603782" y="2907385"/>
            <a:ext cx="4960910" cy="246221"/>
          </a:xfrm>
          <a:prstGeom prst="rect">
            <a:avLst/>
          </a:prstGeom>
        </p:spPr>
        <p:txBody>
          <a:bodyPr vert="horz" wrap="none" lIns="0" tIns="0" rIns="0" bIns="0" rtlCol="0">
            <a:spAutoFit/>
          </a:bodyPr>
          <a:lstStyle/>
          <a:p>
            <a:r>
              <a:rPr sz="1600" spc="9" dirty="0">
                <a:latin typeface="+mj-lt"/>
                <a:cs typeface="Times New Roman"/>
              </a:rPr>
              <a:t>http://ec.europa.eu/dgs/health_food-safety/index_en.htm</a:t>
            </a:r>
            <a:endParaRPr sz="1600" dirty="0">
              <a:latin typeface="+mj-lt"/>
              <a:cs typeface="Times New Roman"/>
            </a:endParaRPr>
          </a:p>
        </p:txBody>
      </p:sp>
      <p:sp>
        <p:nvSpPr>
          <p:cNvPr id="3" name="text 1"/>
          <p:cNvSpPr txBox="1"/>
          <p:nvPr/>
        </p:nvSpPr>
        <p:spPr>
          <a:xfrm>
            <a:off x="3603782" y="3776725"/>
            <a:ext cx="2408673" cy="246221"/>
          </a:xfrm>
          <a:prstGeom prst="rect">
            <a:avLst/>
          </a:prstGeom>
        </p:spPr>
        <p:txBody>
          <a:bodyPr vert="horz" wrap="none" lIns="0" tIns="0" rIns="0" bIns="0" rtlCol="0">
            <a:spAutoFit/>
          </a:bodyPr>
          <a:lstStyle/>
          <a:p>
            <a:r>
              <a:rPr sz="1600" spc="9" dirty="0">
                <a:latin typeface="+mj-lt"/>
                <a:cs typeface="Times New Roman"/>
              </a:rPr>
              <a:t>http://www.eurocoop.coop/</a:t>
            </a:r>
            <a:endParaRPr sz="1600" dirty="0">
              <a:latin typeface="+mj-lt"/>
              <a:cs typeface="Times New Roman"/>
            </a:endParaRPr>
          </a:p>
        </p:txBody>
      </p:sp>
      <p:sp>
        <p:nvSpPr>
          <p:cNvPr id="4" name="text 1"/>
          <p:cNvSpPr txBox="1"/>
          <p:nvPr/>
        </p:nvSpPr>
        <p:spPr>
          <a:xfrm>
            <a:off x="3618197" y="4661453"/>
            <a:ext cx="1842107" cy="246221"/>
          </a:xfrm>
          <a:prstGeom prst="rect">
            <a:avLst/>
          </a:prstGeom>
        </p:spPr>
        <p:txBody>
          <a:bodyPr vert="horz" wrap="none" lIns="0" tIns="0" rIns="0" bIns="0" rtlCol="0">
            <a:spAutoFit/>
          </a:bodyPr>
          <a:lstStyle/>
          <a:p>
            <a:r>
              <a:rPr sz="1600" spc="9" dirty="0">
                <a:latin typeface="+mj-lt"/>
                <a:cs typeface="Times New Roman"/>
              </a:rPr>
              <a:t>http://www.celcaa.eu</a:t>
            </a:r>
            <a:endParaRPr sz="1600" dirty="0">
              <a:latin typeface="+mj-lt"/>
              <a:cs typeface="Times New Roman"/>
            </a:endParaRPr>
          </a:p>
        </p:txBody>
      </p:sp>
      <p:sp>
        <p:nvSpPr>
          <p:cNvPr id="5" name="text 1"/>
          <p:cNvSpPr txBox="1"/>
          <p:nvPr/>
        </p:nvSpPr>
        <p:spPr>
          <a:xfrm>
            <a:off x="3635093" y="5539095"/>
            <a:ext cx="1883657" cy="246221"/>
          </a:xfrm>
          <a:prstGeom prst="rect">
            <a:avLst/>
          </a:prstGeom>
        </p:spPr>
        <p:txBody>
          <a:bodyPr vert="horz" wrap="none" lIns="0" tIns="0" rIns="0" bIns="0" rtlCol="0">
            <a:spAutoFit/>
          </a:bodyPr>
          <a:lstStyle/>
          <a:p>
            <a:r>
              <a:rPr sz="1600" spc="9" dirty="0">
                <a:latin typeface="+mj-lt"/>
                <a:cs typeface="Times New Roman"/>
              </a:rPr>
              <a:t>http://www.uecbv.eu/</a:t>
            </a:r>
            <a:endParaRPr sz="1600" dirty="0">
              <a:latin typeface="+mj-lt"/>
              <a:cs typeface="Times New Roman"/>
            </a:endParaRPr>
          </a:p>
        </p:txBody>
      </p:sp>
      <p:sp>
        <p:nvSpPr>
          <p:cNvPr id="6" name="text 1"/>
          <p:cNvSpPr txBox="1"/>
          <p:nvPr/>
        </p:nvSpPr>
        <p:spPr>
          <a:xfrm>
            <a:off x="6501265" y="5405153"/>
            <a:ext cx="1645194" cy="338554"/>
          </a:xfrm>
          <a:prstGeom prst="rect">
            <a:avLst/>
          </a:prstGeom>
        </p:spPr>
        <p:txBody>
          <a:bodyPr vert="horz" wrap="none" lIns="0" tIns="0" rIns="0" bIns="0" rtlCol="0">
            <a:spAutoFit/>
          </a:bodyPr>
          <a:lstStyle/>
          <a:p>
            <a:r>
              <a:rPr sz="2200" spc="9" dirty="0">
                <a:latin typeface="+mj-lt"/>
                <a:cs typeface="Times New Roman"/>
              </a:rPr>
              <a:t>FOLLOW US!!!</a:t>
            </a:r>
            <a:endParaRPr sz="2200" dirty="0">
              <a:latin typeface="+mj-lt"/>
              <a:cs typeface="Times New Roman"/>
            </a:endParaRPr>
          </a:p>
        </p:txBody>
      </p:sp>
      <p:pic>
        <p:nvPicPr>
          <p:cNvPr id="1428" name="Imag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353" y="4188231"/>
            <a:ext cx="1633131" cy="1181828"/>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 name="object 1344"/>
          <p:cNvSpPr/>
          <p:nvPr/>
        </p:nvSpPr>
        <p:spPr>
          <a:xfrm>
            <a:off x="1" y="0"/>
            <a:ext cx="9144162" cy="6856856"/>
          </a:xfrm>
          <a:custGeom>
            <a:avLst/>
            <a:gdLst/>
            <a:ahLst/>
            <a:cxnLst/>
            <a:rect l="l" t="t" r="r" b="b"/>
            <a:pathLst>
              <a:path w="10692003" h="7560002">
                <a:moveTo>
                  <a:pt x="0" y="0"/>
                </a:moveTo>
                <a:lnTo>
                  <a:pt x="10692003" y="0"/>
                </a:lnTo>
                <a:lnTo>
                  <a:pt x="10692003" y="7560002"/>
                </a:lnTo>
                <a:lnTo>
                  <a:pt x="0" y="7560002"/>
                </a:lnTo>
                <a:close/>
              </a:path>
            </a:pathLst>
          </a:custGeom>
          <a:solidFill>
            <a:srgbClr val="FFFFFF"/>
          </a:solidFill>
        </p:spPr>
        <p:txBody>
          <a:bodyPr wrap="square" lIns="0" tIns="0" rIns="0" bIns="0" rtlCol="0">
            <a:noAutofit/>
          </a:bodyPr>
          <a:lstStyle/>
          <a:p>
            <a:endParaRPr/>
          </a:p>
        </p:txBody>
      </p:sp>
      <p:pic>
        <p:nvPicPr>
          <p:cNvPr id="1429"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366" y="137137"/>
            <a:ext cx="10866899" cy="658545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 y="0"/>
            <a:ext cx="539552" cy="6858000"/>
          </a:xfrm>
          <a:prstGeom prst="rect">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grpSp>
        <p:nvGrpSpPr>
          <p:cNvPr id="5" name="Group 2"/>
          <p:cNvGrpSpPr>
            <a:grpSpLocks/>
          </p:cNvGrpSpPr>
          <p:nvPr/>
        </p:nvGrpSpPr>
        <p:grpSpPr bwMode="auto">
          <a:xfrm>
            <a:off x="-476614" y="1057632"/>
            <a:ext cx="7560840" cy="865188"/>
            <a:chOff x="106948125" y="108843750"/>
            <a:chExt cx="3045368" cy="278004"/>
          </a:xfrm>
        </p:grpSpPr>
        <p:sp>
          <p:nvSpPr>
            <p:cNvPr id="6" name="AutoShape 3"/>
            <p:cNvSpPr>
              <a:spLocks noChangeArrowheads="1" noChangeShapeType="1"/>
            </p:cNvSpPr>
            <p:nvPr/>
          </p:nvSpPr>
          <p:spPr bwMode="auto">
            <a:xfrm>
              <a:off x="106948125" y="108843750"/>
              <a:ext cx="3045368" cy="278004"/>
            </a:xfrm>
            <a:prstGeom prst="roundRect">
              <a:avLst>
                <a:gd name="adj" fmla="val 50000"/>
              </a:avLst>
            </a:prstGeom>
            <a:ln/>
            <a:extLst/>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endParaRPr lang="fr-BE">
                <a:solidFill>
                  <a:srgbClr val="27415F"/>
                </a:solidFill>
              </a:endParaRPr>
            </a:p>
          </p:txBody>
        </p:sp>
        <p:sp>
          <p:nvSpPr>
            <p:cNvPr id="7" name="Text Box 4"/>
            <p:cNvSpPr txBox="1">
              <a:spLocks noChangeArrowheads="1" noChangeShapeType="1"/>
            </p:cNvSpPr>
            <p:nvPr/>
          </p:nvSpPr>
          <p:spPr bwMode="auto">
            <a:xfrm>
              <a:off x="107445794" y="108868461"/>
              <a:ext cx="2430770" cy="22858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33CC33"/>
                    </a:outerShdw>
                  </a:effectLst>
                </a14:hiddenEffects>
              </a:ext>
            </a:ex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4400" b="0" i="0" u="none" strike="noStrike" cap="none" normalizeH="0" baseline="0" dirty="0" smtClean="0">
                  <a:ln>
                    <a:noFill/>
                  </a:ln>
                  <a:solidFill>
                    <a:schemeClr val="tx2"/>
                  </a:solidFill>
                  <a:effectLst/>
                  <a:latin typeface="+mj-lt"/>
                  <a:cs typeface="Arial" pitchFamily="34" charset="0"/>
                </a:rPr>
                <a:t>Overview</a:t>
              </a:r>
              <a:endParaRPr kumimoji="0" lang="fr-FR" sz="4400" b="0" i="0" u="none" strike="noStrike" cap="none" normalizeH="0" baseline="0" dirty="0" smtClean="0">
                <a:ln>
                  <a:noFill/>
                </a:ln>
                <a:solidFill>
                  <a:schemeClr val="tx2"/>
                </a:solidFill>
                <a:effectLst/>
                <a:latin typeface="+mj-lt"/>
                <a:cs typeface="Arial" pitchFamily="34" charset="0"/>
              </a:endParaRPr>
            </a:p>
          </p:txBody>
        </p:sp>
      </p:grpSp>
      <p:sp>
        <p:nvSpPr>
          <p:cNvPr id="14" name="TextBox 13"/>
          <p:cNvSpPr txBox="1"/>
          <p:nvPr/>
        </p:nvSpPr>
        <p:spPr>
          <a:xfrm>
            <a:off x="4053618" y="320495"/>
            <a:ext cx="4622838" cy="584775"/>
          </a:xfrm>
          <a:prstGeom prst="rect">
            <a:avLst/>
          </a:prstGeom>
          <a:noFill/>
        </p:spPr>
        <p:txBody>
          <a:bodyPr wrap="square" rtlCol="0">
            <a:spAutoFit/>
          </a:bodyPr>
          <a:lstStyle/>
          <a:p>
            <a:r>
              <a:rPr lang="en-GB" sz="1600" i="1" spc="300" dirty="0" smtClean="0"/>
              <a:t>European Community of Consumer Cooperatives</a:t>
            </a:r>
            <a:endParaRPr lang="en-GB" sz="1600" i="1" spc="300" dirty="0"/>
          </a:p>
        </p:txBody>
      </p:sp>
      <p:sp>
        <p:nvSpPr>
          <p:cNvPr id="13" name="TextBox 9"/>
          <p:cNvSpPr txBox="1"/>
          <p:nvPr/>
        </p:nvSpPr>
        <p:spPr>
          <a:xfrm>
            <a:off x="971602" y="2132856"/>
            <a:ext cx="7920880" cy="2492990"/>
          </a:xfrm>
          <a:prstGeom prst="rect">
            <a:avLst/>
          </a:prstGeom>
          <a:noFill/>
        </p:spPr>
        <p:txBody>
          <a:bodyPr wrap="square" rtlCol="0">
            <a:spAutoFit/>
          </a:bodyPr>
          <a:lstStyle/>
          <a:p>
            <a:pPr marL="342900" indent="-342900">
              <a:lnSpc>
                <a:spcPct val="150000"/>
              </a:lnSpc>
              <a:buFont typeface="+mj-lt"/>
              <a:buAutoNum type="arabicPeriod"/>
            </a:pPr>
            <a:r>
              <a:rPr lang="en-GB" sz="2600" dirty="0" smtClean="0">
                <a:solidFill>
                  <a:srgbClr val="003399"/>
                </a:solidFill>
              </a:rPr>
              <a:t>Overview of Euro Coop and the co-operative difference</a:t>
            </a:r>
          </a:p>
          <a:p>
            <a:pPr>
              <a:lnSpc>
                <a:spcPct val="150000"/>
              </a:lnSpc>
            </a:pPr>
            <a:r>
              <a:rPr lang="en-GB" sz="2600" dirty="0" smtClean="0">
                <a:solidFill>
                  <a:srgbClr val="003399"/>
                </a:solidFill>
              </a:rPr>
              <a:t>2. Co-op consumers expectations and trends</a:t>
            </a:r>
          </a:p>
          <a:p>
            <a:pPr>
              <a:lnSpc>
                <a:spcPct val="150000"/>
              </a:lnSpc>
            </a:pPr>
            <a:r>
              <a:rPr lang="en-GB" sz="2600" dirty="0" smtClean="0">
                <a:solidFill>
                  <a:srgbClr val="003399"/>
                </a:solidFill>
              </a:rPr>
              <a:t>3. Members’ initiatives </a:t>
            </a:r>
          </a:p>
          <a:p>
            <a:pPr>
              <a:lnSpc>
                <a:spcPct val="150000"/>
              </a:lnSpc>
            </a:pPr>
            <a:r>
              <a:rPr lang="en-GB" sz="2600" dirty="0" smtClean="0">
                <a:solidFill>
                  <a:srgbClr val="003399"/>
                </a:solidFill>
              </a:rPr>
              <a:t>4. Conclusions </a:t>
            </a:r>
            <a:endParaRPr lang="en-GB" sz="2600" dirty="0">
              <a:solidFill>
                <a:srgbClr val="003399"/>
              </a:solidFill>
            </a:endParaRPr>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474" y="180940"/>
            <a:ext cx="2987869" cy="695752"/>
          </a:xfrm>
          <a:prstGeom prst="rect">
            <a:avLst/>
          </a:prstGeom>
        </p:spPr>
      </p:pic>
    </p:spTree>
    <p:extLst>
      <p:ext uri="{BB962C8B-B14F-4D97-AF65-F5344CB8AC3E}">
        <p14:creationId xmlns:p14="http://schemas.microsoft.com/office/powerpoint/2010/main" val="1259034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 y="0"/>
            <a:ext cx="539552" cy="6858000"/>
          </a:xfrm>
          <a:prstGeom prst="rect">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5122" name="Rectangle 3"/>
          <p:cNvSpPr txBox="1">
            <a:spLocks noChangeArrowheads="1"/>
          </p:cNvSpPr>
          <p:nvPr/>
        </p:nvSpPr>
        <p:spPr bwMode="auto">
          <a:xfrm>
            <a:off x="716538" y="2132857"/>
            <a:ext cx="6119812" cy="461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sz="2000">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sz="2000">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charset="0"/>
              </a:defRPr>
            </a:lvl9pPr>
          </a:lstStyle>
          <a:p>
            <a:pPr marL="0" indent="0" algn="just" eaLnBrk="1" hangingPunct="1">
              <a:spcBef>
                <a:spcPts val="0"/>
              </a:spcBef>
              <a:spcAft>
                <a:spcPts val="0"/>
              </a:spcAft>
              <a:buClr>
                <a:schemeClr val="accent1"/>
              </a:buClr>
              <a:buNone/>
              <a:defRPr/>
            </a:pPr>
            <a:r>
              <a:rPr lang="en-US" altLang="fr-FR" sz="2000" b="1" dirty="0" smtClean="0">
                <a:solidFill>
                  <a:srgbClr val="003399"/>
                </a:solidFill>
                <a:latin typeface="+mn-lt"/>
                <a:cs typeface="Estrangelo Edessa" panose="03080600000000000000" pitchFamily="66" charset="0"/>
              </a:rPr>
              <a:t>General Facts</a:t>
            </a:r>
          </a:p>
          <a:p>
            <a:pPr marL="0" indent="0" algn="just" eaLnBrk="1" hangingPunct="1">
              <a:spcBef>
                <a:spcPts val="0"/>
              </a:spcBef>
              <a:spcAft>
                <a:spcPts val="0"/>
              </a:spcAft>
              <a:buClr>
                <a:schemeClr val="accent1"/>
              </a:buClr>
              <a:buNone/>
              <a:defRPr/>
            </a:pPr>
            <a:endParaRPr lang="nl-BE" altLang="fr-FR" sz="1050" b="1" dirty="0">
              <a:solidFill>
                <a:srgbClr val="003399"/>
              </a:solidFill>
              <a:latin typeface="+mn-lt"/>
              <a:cs typeface="Estrangelo Edessa" panose="03080600000000000000" pitchFamily="66" charset="0"/>
            </a:endParaRPr>
          </a:p>
          <a:p>
            <a:pPr lvl="1" algn="just" eaLnBrk="1" hangingPunct="1">
              <a:spcBef>
                <a:spcPts val="0"/>
              </a:spcBef>
              <a:spcAft>
                <a:spcPts val="0"/>
              </a:spcAft>
              <a:buClr>
                <a:schemeClr val="accent1"/>
              </a:buClr>
              <a:buFont typeface="Arial" panose="020B0604020202020204" pitchFamily="34" charset="0"/>
              <a:buChar char="•"/>
              <a:defRPr/>
            </a:pPr>
            <a:r>
              <a:rPr lang="en-US" altLang="fr-FR" sz="2000" dirty="0" smtClean="0">
                <a:solidFill>
                  <a:srgbClr val="003399"/>
                </a:solidFill>
                <a:latin typeface="+mn-lt"/>
                <a:cs typeface="Estrangelo Edessa" panose="03080600000000000000" pitchFamily="66" charset="0"/>
              </a:rPr>
              <a:t>European association of </a:t>
            </a:r>
            <a:r>
              <a:rPr lang="en-US" altLang="fr-FR" sz="2000" b="1" dirty="0" smtClean="0">
                <a:solidFill>
                  <a:srgbClr val="003399"/>
                </a:solidFill>
                <a:latin typeface="+mn-lt"/>
                <a:cs typeface="Estrangelo Edessa" panose="03080600000000000000" pitchFamily="66" charset="0"/>
              </a:rPr>
              <a:t>consumer co-operatives</a:t>
            </a:r>
            <a:endParaRPr lang="nl-BE" altLang="fr-FR" sz="2000" b="1" dirty="0">
              <a:solidFill>
                <a:srgbClr val="003399"/>
              </a:solidFill>
              <a:latin typeface="+mn-lt"/>
              <a:cs typeface="Estrangelo Edessa" panose="03080600000000000000" pitchFamily="66" charset="0"/>
            </a:endParaRPr>
          </a:p>
          <a:p>
            <a:pPr lvl="1" algn="just" eaLnBrk="1" hangingPunct="1">
              <a:spcBef>
                <a:spcPts val="0"/>
              </a:spcBef>
              <a:spcAft>
                <a:spcPts val="0"/>
              </a:spcAft>
              <a:buClr>
                <a:schemeClr val="accent1"/>
              </a:buClr>
              <a:buFont typeface="Arial" panose="020B0604020202020204" pitchFamily="34" charset="0"/>
              <a:buChar char="•"/>
              <a:defRPr/>
            </a:pPr>
            <a:r>
              <a:rPr lang="en-US" altLang="fr-FR" sz="2000" dirty="0">
                <a:solidFill>
                  <a:srgbClr val="003399"/>
                </a:solidFill>
                <a:latin typeface="+mn-lt"/>
                <a:cs typeface="Estrangelo Edessa" panose="03080600000000000000" pitchFamily="66" charset="0"/>
              </a:rPr>
              <a:t>M</a:t>
            </a:r>
            <a:r>
              <a:rPr lang="en-US" altLang="fr-FR" sz="2000" dirty="0" smtClean="0">
                <a:solidFill>
                  <a:srgbClr val="003399"/>
                </a:solidFill>
                <a:latin typeface="+mn-lt"/>
                <a:cs typeface="Estrangelo Edessa" panose="03080600000000000000" pitchFamily="66" charset="0"/>
              </a:rPr>
              <a:t>embers</a:t>
            </a:r>
            <a:r>
              <a:rPr lang="bg-BG" altLang="fr-FR" sz="2000" dirty="0" smtClean="0">
                <a:solidFill>
                  <a:srgbClr val="003399"/>
                </a:solidFill>
                <a:latin typeface="+mn-lt"/>
                <a:cs typeface="Estrangelo Edessa" panose="03080600000000000000" pitchFamily="66" charset="0"/>
              </a:rPr>
              <a:t>: </a:t>
            </a:r>
            <a:r>
              <a:rPr lang="en-US" altLang="fr-FR" sz="2000" dirty="0" smtClean="0">
                <a:solidFill>
                  <a:srgbClr val="003399"/>
                </a:solidFill>
                <a:latin typeface="+mn-lt"/>
                <a:cs typeface="Estrangelo Edessa" panose="03080600000000000000" pitchFamily="66" charset="0"/>
              </a:rPr>
              <a:t>national consumer co-operative organizations in </a:t>
            </a:r>
            <a:r>
              <a:rPr lang="en-US" altLang="fr-FR" sz="2000" b="1" dirty="0" smtClean="0">
                <a:solidFill>
                  <a:srgbClr val="003399"/>
                </a:solidFill>
                <a:latin typeface="+mn-lt"/>
                <a:cs typeface="Estrangelo Edessa" panose="03080600000000000000" pitchFamily="66" charset="0"/>
              </a:rPr>
              <a:t>19 countries</a:t>
            </a:r>
            <a:endParaRPr lang="nl-BE" altLang="fr-FR" sz="2000" b="1" dirty="0">
              <a:solidFill>
                <a:srgbClr val="003399"/>
              </a:solidFill>
              <a:latin typeface="+mn-lt"/>
              <a:cs typeface="Estrangelo Edessa" panose="03080600000000000000" pitchFamily="66" charset="0"/>
            </a:endParaRPr>
          </a:p>
          <a:p>
            <a:pPr lvl="1" algn="just" eaLnBrk="1" hangingPunct="1">
              <a:spcBef>
                <a:spcPts val="0"/>
              </a:spcBef>
              <a:spcAft>
                <a:spcPts val="0"/>
              </a:spcAft>
              <a:buClr>
                <a:schemeClr val="accent1"/>
              </a:buClr>
              <a:buFont typeface="Arial" panose="020B0604020202020204" pitchFamily="34" charset="0"/>
              <a:buChar char="•"/>
              <a:defRPr/>
            </a:pPr>
            <a:r>
              <a:rPr lang="en-US" altLang="fr-FR" sz="2000" dirty="0">
                <a:solidFill>
                  <a:srgbClr val="003399"/>
                </a:solidFill>
                <a:latin typeface="+mn-lt"/>
                <a:cs typeface="Estrangelo Edessa" panose="03080600000000000000" pitchFamily="66" charset="0"/>
              </a:rPr>
              <a:t>M</a:t>
            </a:r>
            <a:r>
              <a:rPr lang="en-US" altLang="fr-FR" sz="2000" dirty="0" smtClean="0">
                <a:solidFill>
                  <a:srgbClr val="003399"/>
                </a:solidFill>
                <a:latin typeface="+mn-lt"/>
                <a:cs typeface="Estrangelo Edessa" panose="03080600000000000000" pitchFamily="66" charset="0"/>
              </a:rPr>
              <a:t>embers’  main activity:  </a:t>
            </a:r>
            <a:r>
              <a:rPr lang="en-US" altLang="fr-FR" sz="2000" b="1" dirty="0" smtClean="0">
                <a:solidFill>
                  <a:srgbClr val="003399"/>
                </a:solidFill>
                <a:latin typeface="+mn-lt"/>
                <a:cs typeface="Estrangelo Edessa" panose="03080600000000000000" pitchFamily="66" charset="0"/>
              </a:rPr>
              <a:t>retail</a:t>
            </a:r>
          </a:p>
          <a:p>
            <a:pPr marL="0" indent="0" algn="just" eaLnBrk="1" hangingPunct="1">
              <a:spcBef>
                <a:spcPts val="0"/>
              </a:spcBef>
              <a:spcAft>
                <a:spcPts val="0"/>
              </a:spcAft>
              <a:buClr>
                <a:schemeClr val="accent1"/>
              </a:buClr>
              <a:buNone/>
              <a:defRPr/>
            </a:pPr>
            <a:endParaRPr lang="en-US" altLang="fr-FR" sz="2000" b="1" dirty="0" smtClean="0">
              <a:solidFill>
                <a:srgbClr val="003399"/>
              </a:solidFill>
              <a:latin typeface="+mn-lt"/>
              <a:cs typeface="Estrangelo Edessa" panose="03080600000000000000" pitchFamily="66" charset="0"/>
            </a:endParaRPr>
          </a:p>
          <a:p>
            <a:pPr marL="0" indent="0" algn="just" eaLnBrk="1" hangingPunct="1">
              <a:spcBef>
                <a:spcPts val="0"/>
              </a:spcBef>
              <a:spcAft>
                <a:spcPts val="0"/>
              </a:spcAft>
              <a:buClr>
                <a:schemeClr val="accent1"/>
              </a:buClr>
              <a:buNone/>
              <a:defRPr/>
            </a:pPr>
            <a:r>
              <a:rPr lang="en-US" altLang="fr-FR" sz="2000" b="1" dirty="0" smtClean="0">
                <a:solidFill>
                  <a:srgbClr val="003399"/>
                </a:solidFill>
                <a:latin typeface="+mn-lt"/>
                <a:cs typeface="Estrangelo Edessa" panose="03080600000000000000" pitchFamily="66" charset="0"/>
              </a:rPr>
              <a:t>General Numbers</a:t>
            </a:r>
          </a:p>
          <a:p>
            <a:pPr marL="0" indent="0" algn="just" eaLnBrk="1" hangingPunct="1">
              <a:spcBef>
                <a:spcPts val="0"/>
              </a:spcBef>
              <a:spcAft>
                <a:spcPts val="0"/>
              </a:spcAft>
              <a:buClr>
                <a:schemeClr val="accent1"/>
              </a:buClr>
              <a:buNone/>
              <a:defRPr/>
            </a:pPr>
            <a:endParaRPr lang="en-US" altLang="fr-FR" sz="1050" b="1" dirty="0" smtClean="0">
              <a:solidFill>
                <a:srgbClr val="003399"/>
              </a:solidFill>
              <a:latin typeface="+mn-lt"/>
              <a:cs typeface="Estrangelo Edessa" panose="03080600000000000000" pitchFamily="66" charset="0"/>
            </a:endParaRPr>
          </a:p>
          <a:p>
            <a:pPr lvl="1" algn="just" eaLnBrk="1" hangingPunct="1">
              <a:spcBef>
                <a:spcPts val="0"/>
              </a:spcBef>
              <a:spcAft>
                <a:spcPts val="0"/>
              </a:spcAft>
              <a:buClr>
                <a:schemeClr val="accent1"/>
              </a:buClr>
              <a:buFont typeface="Arial" panose="020B0604020202020204" pitchFamily="34" charset="0"/>
              <a:buChar char="•"/>
              <a:defRPr/>
            </a:pPr>
            <a:r>
              <a:rPr lang="nl-BE" altLang="fr-FR" sz="2000" b="1" dirty="0" smtClean="0">
                <a:solidFill>
                  <a:srgbClr val="003399"/>
                </a:solidFill>
                <a:latin typeface="+mn-lt"/>
                <a:cs typeface="Estrangelo Edessa" panose="03080600000000000000" pitchFamily="66" charset="0"/>
              </a:rPr>
              <a:t>5</a:t>
            </a:r>
            <a:r>
              <a:rPr lang="en-US" altLang="fr-FR" sz="2000" b="1" dirty="0" smtClean="0">
                <a:solidFill>
                  <a:srgbClr val="003399"/>
                </a:solidFill>
                <a:latin typeface="+mn-lt"/>
                <a:cs typeface="Estrangelo Edessa" panose="03080600000000000000" pitchFamily="66" charset="0"/>
              </a:rPr>
              <a:t>,0</a:t>
            </a:r>
            <a:r>
              <a:rPr lang="nl-BE" altLang="fr-FR" sz="2000" b="1" dirty="0" smtClean="0">
                <a:solidFill>
                  <a:srgbClr val="003399"/>
                </a:solidFill>
                <a:latin typeface="+mn-lt"/>
                <a:cs typeface="Estrangelo Edessa" panose="03080600000000000000" pitchFamily="66" charset="0"/>
              </a:rPr>
              <a:t>00</a:t>
            </a:r>
            <a:r>
              <a:rPr lang="nl-BE" altLang="fr-FR" sz="2000" dirty="0" smtClean="0">
                <a:solidFill>
                  <a:srgbClr val="003399"/>
                </a:solidFill>
                <a:latin typeface="+mn-lt"/>
                <a:cs typeface="Estrangelo Edessa" panose="03080600000000000000" pitchFamily="66" charset="0"/>
              </a:rPr>
              <a:t> local </a:t>
            </a:r>
            <a:r>
              <a:rPr lang="en-US" altLang="fr-FR" sz="2000" dirty="0" smtClean="0">
                <a:solidFill>
                  <a:srgbClr val="003399"/>
                </a:solidFill>
                <a:latin typeface="+mn-lt"/>
                <a:cs typeface="Estrangelo Edessa" panose="03080600000000000000" pitchFamily="66" charset="0"/>
              </a:rPr>
              <a:t>consumer co-operatives</a:t>
            </a:r>
            <a:endParaRPr lang="nl-BE" altLang="fr-FR" sz="2000" dirty="0">
              <a:solidFill>
                <a:srgbClr val="003399"/>
              </a:solidFill>
              <a:latin typeface="+mn-lt"/>
              <a:cs typeface="Estrangelo Edessa" panose="03080600000000000000" pitchFamily="66" charset="0"/>
            </a:endParaRPr>
          </a:p>
          <a:p>
            <a:pPr lvl="1" algn="just" eaLnBrk="1" hangingPunct="1">
              <a:spcBef>
                <a:spcPts val="0"/>
              </a:spcBef>
              <a:spcAft>
                <a:spcPts val="0"/>
              </a:spcAft>
              <a:buClr>
                <a:schemeClr val="accent1"/>
              </a:buClr>
              <a:buFont typeface="Arial" panose="020B0604020202020204" pitchFamily="34" charset="0"/>
              <a:buChar char="•"/>
              <a:defRPr/>
            </a:pPr>
            <a:r>
              <a:rPr lang="nl-BE" altLang="fr-FR" sz="2000" b="1" dirty="0" smtClean="0">
                <a:solidFill>
                  <a:srgbClr val="003399"/>
                </a:solidFill>
                <a:latin typeface="+mn-lt"/>
                <a:cs typeface="Estrangelo Edessa" panose="03080600000000000000" pitchFamily="66" charset="0"/>
              </a:rPr>
              <a:t>500,000</a:t>
            </a:r>
            <a:r>
              <a:rPr lang="nl-BE" altLang="fr-FR" sz="2000" dirty="0" smtClean="0">
                <a:solidFill>
                  <a:srgbClr val="003399"/>
                </a:solidFill>
                <a:latin typeface="+mn-lt"/>
                <a:cs typeface="Estrangelo Edessa" panose="03080600000000000000" pitchFamily="66" charset="0"/>
              </a:rPr>
              <a:t> </a:t>
            </a:r>
            <a:r>
              <a:rPr lang="en-US" altLang="fr-FR" sz="2000" dirty="0" smtClean="0">
                <a:solidFill>
                  <a:srgbClr val="003399"/>
                </a:solidFill>
                <a:latin typeface="+mn-lt"/>
                <a:cs typeface="Estrangelo Edessa" panose="03080600000000000000" pitchFamily="66" charset="0"/>
              </a:rPr>
              <a:t>employees</a:t>
            </a:r>
            <a:endParaRPr lang="nl-BE" altLang="fr-FR" sz="2000" dirty="0">
              <a:solidFill>
                <a:srgbClr val="003399"/>
              </a:solidFill>
              <a:latin typeface="+mn-lt"/>
              <a:cs typeface="Estrangelo Edessa" panose="03080600000000000000" pitchFamily="66" charset="0"/>
            </a:endParaRPr>
          </a:p>
          <a:p>
            <a:pPr lvl="1" algn="just" eaLnBrk="1" hangingPunct="1">
              <a:spcBef>
                <a:spcPts val="0"/>
              </a:spcBef>
              <a:spcAft>
                <a:spcPts val="0"/>
              </a:spcAft>
              <a:buClr>
                <a:schemeClr val="accent1"/>
              </a:buClr>
              <a:buFont typeface="Arial" panose="020B0604020202020204" pitchFamily="34" charset="0"/>
              <a:buChar char="•"/>
              <a:defRPr/>
            </a:pPr>
            <a:r>
              <a:rPr lang="nl-BE" altLang="fr-FR" sz="2000" b="1" dirty="0" smtClean="0">
                <a:solidFill>
                  <a:srgbClr val="003399"/>
                </a:solidFill>
                <a:latin typeface="+mn-lt"/>
                <a:cs typeface="Estrangelo Edessa" panose="03080600000000000000" pitchFamily="66" charset="0"/>
              </a:rPr>
              <a:t>36,000</a:t>
            </a:r>
            <a:r>
              <a:rPr lang="nl-BE" altLang="fr-FR" sz="2000" dirty="0" smtClean="0">
                <a:solidFill>
                  <a:srgbClr val="003399"/>
                </a:solidFill>
                <a:latin typeface="+mn-lt"/>
                <a:cs typeface="Estrangelo Edessa" panose="03080600000000000000" pitchFamily="66" charset="0"/>
              </a:rPr>
              <a:t> </a:t>
            </a:r>
            <a:r>
              <a:rPr lang="fr-BE" altLang="fr-FR" sz="2000" dirty="0" smtClean="0">
                <a:solidFill>
                  <a:srgbClr val="003399"/>
                </a:solidFill>
                <a:latin typeface="+mn-lt"/>
                <a:cs typeface="Estrangelo Edessa" panose="03080600000000000000" pitchFamily="66" charset="0"/>
              </a:rPr>
              <a:t>stores</a:t>
            </a:r>
            <a:endParaRPr lang="nl-BE" altLang="fr-FR" sz="2000" dirty="0">
              <a:solidFill>
                <a:srgbClr val="003399"/>
              </a:solidFill>
              <a:latin typeface="+mn-lt"/>
              <a:cs typeface="Estrangelo Edessa" panose="03080600000000000000" pitchFamily="66" charset="0"/>
            </a:endParaRPr>
          </a:p>
          <a:p>
            <a:pPr lvl="1" algn="just" eaLnBrk="1" hangingPunct="1">
              <a:spcBef>
                <a:spcPts val="0"/>
              </a:spcBef>
              <a:spcAft>
                <a:spcPts val="0"/>
              </a:spcAft>
              <a:buClr>
                <a:schemeClr val="accent1"/>
              </a:buClr>
              <a:buFont typeface="Arial" panose="020B0604020202020204" pitchFamily="34" charset="0"/>
              <a:buChar char="•"/>
              <a:defRPr/>
            </a:pPr>
            <a:r>
              <a:rPr lang="nl-BE" altLang="fr-FR" sz="2000" b="1" dirty="0" smtClean="0">
                <a:solidFill>
                  <a:srgbClr val="003399"/>
                </a:solidFill>
                <a:latin typeface="+mn-lt"/>
                <a:cs typeface="Estrangelo Edessa" panose="03080600000000000000" pitchFamily="66" charset="0"/>
              </a:rPr>
              <a:t>32 </a:t>
            </a:r>
            <a:r>
              <a:rPr lang="en-US" altLang="fr-FR" sz="2000" b="1" dirty="0" smtClean="0">
                <a:solidFill>
                  <a:srgbClr val="003399"/>
                </a:solidFill>
                <a:latin typeface="+mn-lt"/>
                <a:cs typeface="Estrangelo Edessa" panose="03080600000000000000" pitchFamily="66" charset="0"/>
              </a:rPr>
              <a:t>million </a:t>
            </a:r>
            <a:r>
              <a:rPr lang="en-US" altLang="fr-FR" sz="2000" dirty="0" smtClean="0">
                <a:solidFill>
                  <a:srgbClr val="003399"/>
                </a:solidFill>
                <a:latin typeface="+mn-lt"/>
                <a:cs typeface="Estrangelo Edessa" panose="03080600000000000000" pitchFamily="66" charset="0"/>
              </a:rPr>
              <a:t>consumer-members</a:t>
            </a:r>
            <a:endParaRPr lang="nl-BE" altLang="fr-FR" sz="2000" dirty="0">
              <a:solidFill>
                <a:srgbClr val="003399"/>
              </a:solidFill>
              <a:latin typeface="+mn-lt"/>
              <a:cs typeface="Estrangelo Edessa" panose="03080600000000000000" pitchFamily="66" charset="0"/>
            </a:endParaRPr>
          </a:p>
          <a:p>
            <a:pPr lvl="1" algn="just" eaLnBrk="1" hangingPunct="1">
              <a:spcBef>
                <a:spcPts val="0"/>
              </a:spcBef>
              <a:spcAft>
                <a:spcPts val="0"/>
              </a:spcAft>
              <a:buClr>
                <a:schemeClr val="accent1"/>
              </a:buClr>
              <a:buFont typeface="Arial" panose="020B0604020202020204" pitchFamily="34" charset="0"/>
              <a:buChar char="•"/>
              <a:defRPr/>
            </a:pPr>
            <a:r>
              <a:rPr lang="nl-BE" altLang="fr-FR" sz="2000" b="1" dirty="0" smtClean="0">
                <a:solidFill>
                  <a:srgbClr val="003399"/>
                </a:solidFill>
                <a:latin typeface="+mn-lt"/>
                <a:cs typeface="Estrangelo Edessa" panose="03080600000000000000" pitchFamily="66" charset="0"/>
              </a:rPr>
              <a:t>&gt; € 76 </a:t>
            </a:r>
            <a:r>
              <a:rPr lang="en-US" altLang="fr-FR" sz="2000" b="1" dirty="0" smtClean="0">
                <a:solidFill>
                  <a:srgbClr val="003399"/>
                </a:solidFill>
                <a:latin typeface="+mn-lt"/>
                <a:cs typeface="Estrangelo Edessa" panose="03080600000000000000" pitchFamily="66" charset="0"/>
              </a:rPr>
              <a:t>billion</a:t>
            </a:r>
            <a:r>
              <a:rPr lang="nl-BE" altLang="fr-FR" sz="2000" b="1" dirty="0" smtClean="0">
                <a:solidFill>
                  <a:srgbClr val="003399"/>
                </a:solidFill>
                <a:latin typeface="+mn-lt"/>
                <a:cs typeface="Estrangelo Edessa" panose="03080600000000000000" pitchFamily="66" charset="0"/>
              </a:rPr>
              <a:t> </a:t>
            </a:r>
            <a:r>
              <a:rPr lang="en-US" altLang="fr-FR" sz="2000" dirty="0" smtClean="0">
                <a:solidFill>
                  <a:srgbClr val="003399"/>
                </a:solidFill>
                <a:latin typeface="+mn-lt"/>
                <a:cs typeface="Estrangelo Edessa" panose="03080600000000000000" pitchFamily="66" charset="0"/>
              </a:rPr>
              <a:t>annual retail turnover</a:t>
            </a:r>
            <a:endParaRPr lang="en-US" altLang="fr-FR" sz="2000" dirty="0">
              <a:solidFill>
                <a:srgbClr val="003399"/>
              </a:solidFill>
              <a:latin typeface="+mn-lt"/>
              <a:cs typeface="Estrangelo Edessa" panose="03080600000000000000" pitchFamily="66" charset="0"/>
            </a:endParaRPr>
          </a:p>
        </p:txBody>
      </p:sp>
      <p:sp>
        <p:nvSpPr>
          <p:cNvPr id="5" name="Rounded Rectangle 4"/>
          <p:cNvSpPr/>
          <p:nvPr/>
        </p:nvSpPr>
        <p:spPr bwMode="auto">
          <a:xfrm>
            <a:off x="5795268" y="3354100"/>
            <a:ext cx="2809180"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spAutoFit/>
          </a:bodyPr>
          <a:lstStyle/>
          <a:p>
            <a:pPr algn="ctr" eaLnBrk="1" hangingPunct="1">
              <a:spcBef>
                <a:spcPct val="0"/>
              </a:spcBef>
              <a:buClrTx/>
              <a:buSzTx/>
              <a:buFontTx/>
              <a:buNone/>
            </a:pPr>
            <a:endParaRPr lang="bg-BG" sz="1800" b="1" i="1" dirty="0">
              <a:solidFill>
                <a:srgbClr val="003399"/>
              </a:solidFill>
              <a:latin typeface="Verdana" pitchFamily="34" charset="0"/>
            </a:endParaRPr>
          </a:p>
        </p:txBody>
      </p:sp>
      <p:pic>
        <p:nvPicPr>
          <p:cNvPr id="21"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9688" y="3717144"/>
            <a:ext cx="3060340" cy="2040227"/>
          </a:xfrm>
          <a:prstGeom prst="ellipse">
            <a:avLst/>
          </a:prstGeom>
          <a:ln>
            <a:noFill/>
          </a:ln>
          <a:effectLst>
            <a:softEdge rad="112500"/>
          </a:effectLst>
        </p:spPr>
      </p:pic>
      <p:grpSp>
        <p:nvGrpSpPr>
          <p:cNvPr id="11" name="Group 2"/>
          <p:cNvGrpSpPr>
            <a:grpSpLocks/>
          </p:cNvGrpSpPr>
          <p:nvPr/>
        </p:nvGrpSpPr>
        <p:grpSpPr bwMode="auto">
          <a:xfrm>
            <a:off x="-476614" y="1057632"/>
            <a:ext cx="7560840" cy="865188"/>
            <a:chOff x="106948125" y="108843750"/>
            <a:chExt cx="3045368" cy="278004"/>
          </a:xfrm>
        </p:grpSpPr>
        <p:sp>
          <p:nvSpPr>
            <p:cNvPr id="12" name="AutoShape 3"/>
            <p:cNvSpPr>
              <a:spLocks noChangeArrowheads="1" noChangeShapeType="1"/>
            </p:cNvSpPr>
            <p:nvPr/>
          </p:nvSpPr>
          <p:spPr bwMode="auto">
            <a:xfrm>
              <a:off x="106948125" y="108843750"/>
              <a:ext cx="3045368" cy="278004"/>
            </a:xfrm>
            <a:prstGeom prst="roundRect">
              <a:avLst>
                <a:gd name="adj" fmla="val 50000"/>
              </a:avLst>
            </a:prstGeom>
            <a:ln/>
            <a:extLst/>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endParaRPr lang="fr-BE">
                <a:solidFill>
                  <a:srgbClr val="27415F"/>
                </a:solidFill>
              </a:endParaRPr>
            </a:p>
          </p:txBody>
        </p:sp>
        <p:sp>
          <p:nvSpPr>
            <p:cNvPr id="13" name="Text Box 4"/>
            <p:cNvSpPr txBox="1">
              <a:spLocks noChangeArrowheads="1" noChangeShapeType="1"/>
            </p:cNvSpPr>
            <p:nvPr/>
          </p:nvSpPr>
          <p:spPr bwMode="auto">
            <a:xfrm>
              <a:off x="107445794" y="108868461"/>
              <a:ext cx="2430770" cy="22858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33CC33"/>
                    </a:outerShdw>
                  </a:effectLst>
                </a14:hiddenEffects>
              </a:ext>
            </a:ex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4400" b="0" i="0" u="none" strike="noStrike" cap="none" normalizeH="0" baseline="0" dirty="0" smtClean="0">
                  <a:ln>
                    <a:noFill/>
                  </a:ln>
                  <a:solidFill>
                    <a:schemeClr val="tx2"/>
                  </a:solidFill>
                  <a:effectLst/>
                  <a:latin typeface="+mj-lt"/>
                  <a:cs typeface="Arial" pitchFamily="34" charset="0"/>
                </a:rPr>
                <a:t>Overview of Euro Coop</a:t>
              </a:r>
              <a:endParaRPr kumimoji="0" lang="fr-FR" sz="4400" b="0" i="0" u="none" strike="noStrike" cap="none" normalizeH="0" baseline="0" dirty="0" smtClean="0">
                <a:ln>
                  <a:noFill/>
                </a:ln>
                <a:solidFill>
                  <a:schemeClr val="tx2"/>
                </a:solidFill>
                <a:effectLst/>
                <a:latin typeface="+mj-lt"/>
                <a:cs typeface="Arial" pitchFamily="34" charset="0"/>
              </a:endParaRPr>
            </a:p>
          </p:txBody>
        </p:sp>
      </p:grpSp>
      <p:sp>
        <p:nvSpPr>
          <p:cNvPr id="14" name="TextBox 13"/>
          <p:cNvSpPr txBox="1"/>
          <p:nvPr/>
        </p:nvSpPr>
        <p:spPr>
          <a:xfrm>
            <a:off x="4053618" y="320495"/>
            <a:ext cx="4622838" cy="584775"/>
          </a:xfrm>
          <a:prstGeom prst="rect">
            <a:avLst/>
          </a:prstGeom>
          <a:noFill/>
        </p:spPr>
        <p:txBody>
          <a:bodyPr wrap="square" rtlCol="0">
            <a:spAutoFit/>
          </a:bodyPr>
          <a:lstStyle/>
          <a:p>
            <a:r>
              <a:rPr lang="en-GB" sz="1600" i="1" spc="300" dirty="0" smtClean="0"/>
              <a:t>European Community of Consumer Cooperatives</a:t>
            </a:r>
            <a:endParaRPr lang="en-GB" sz="1600" i="1" spc="300" dirty="0"/>
          </a:p>
        </p:txBody>
      </p:sp>
      <p:pic>
        <p:nvPicPr>
          <p:cNvPr id="15"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660" y="211688"/>
            <a:ext cx="2987869" cy="695752"/>
          </a:xfrm>
          <a:prstGeom prst="rect">
            <a:avLst/>
          </a:prstGeom>
        </p:spPr>
      </p:pic>
    </p:spTree>
    <p:extLst>
      <p:ext uri="{BB962C8B-B14F-4D97-AF65-F5344CB8AC3E}">
        <p14:creationId xmlns:p14="http://schemas.microsoft.com/office/powerpoint/2010/main" val="350842966"/>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8563" y="2852936"/>
            <a:ext cx="2846950" cy="2135213"/>
          </a:xfrm>
          <a:prstGeom prst="rect">
            <a:avLst/>
          </a:prstGeom>
        </p:spPr>
      </p:pic>
      <p:sp>
        <p:nvSpPr>
          <p:cNvPr id="5122" name="Rectangle 3"/>
          <p:cNvSpPr txBox="1">
            <a:spLocks noChangeArrowheads="1"/>
          </p:cNvSpPr>
          <p:nvPr/>
        </p:nvSpPr>
        <p:spPr bwMode="auto">
          <a:xfrm>
            <a:off x="35496" y="1845914"/>
            <a:ext cx="5609882"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sz="2000">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sz="2000">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charset="0"/>
              </a:defRPr>
            </a:lvl9pPr>
          </a:lstStyle>
          <a:p>
            <a:pPr marL="877887" lvl="2" indent="-342900" algn="just">
              <a:buClr>
                <a:schemeClr val="accent1"/>
              </a:buClr>
              <a:buFont typeface="Wingdings" panose="05000000000000000000" pitchFamily="2" charset="2"/>
              <a:buChar char="ü"/>
              <a:defRPr/>
            </a:pPr>
            <a:endParaRPr lang="en-GB" sz="2400" dirty="0" smtClean="0">
              <a:solidFill>
                <a:srgbClr val="003399"/>
              </a:solidFill>
              <a:latin typeface="Estrangelo Edessa" panose="03080600000000000000" pitchFamily="66" charset="0"/>
              <a:cs typeface="Estrangelo Edessa" panose="03080600000000000000" pitchFamily="66" charset="0"/>
            </a:endParaRPr>
          </a:p>
          <a:p>
            <a:pPr marL="877887" lvl="2" indent="-342900" algn="just">
              <a:buClr>
                <a:schemeClr val="accent1"/>
              </a:buClr>
              <a:buFont typeface="Arial" panose="020B0604020202020204" pitchFamily="34" charset="0"/>
              <a:buChar char="•"/>
              <a:defRPr/>
            </a:pPr>
            <a:r>
              <a:rPr lang="en-GB" sz="2400" dirty="0" smtClean="0">
                <a:solidFill>
                  <a:srgbClr val="003399"/>
                </a:solidFill>
                <a:latin typeface="+mn-lt"/>
                <a:cs typeface="Estrangelo Edessa" panose="03080600000000000000" pitchFamily="66" charset="0"/>
              </a:rPr>
              <a:t>Represent </a:t>
            </a:r>
            <a:r>
              <a:rPr lang="en-GB" sz="2400" dirty="0">
                <a:solidFill>
                  <a:srgbClr val="003399"/>
                </a:solidFill>
                <a:latin typeface="+mn-lt"/>
                <a:cs typeface="Estrangelo Edessa" panose="03080600000000000000" pitchFamily="66" charset="0"/>
              </a:rPr>
              <a:t>the members before the </a:t>
            </a:r>
            <a:r>
              <a:rPr lang="en-GB" sz="2400" b="1" dirty="0">
                <a:solidFill>
                  <a:srgbClr val="003399"/>
                </a:solidFill>
                <a:latin typeface="+mn-lt"/>
                <a:cs typeface="Estrangelo Edessa" panose="03080600000000000000" pitchFamily="66" charset="0"/>
              </a:rPr>
              <a:t>EU </a:t>
            </a:r>
            <a:r>
              <a:rPr lang="en-GB" sz="2400" b="1" dirty="0" smtClean="0">
                <a:solidFill>
                  <a:srgbClr val="003399"/>
                </a:solidFill>
                <a:latin typeface="+mn-lt"/>
                <a:cs typeface="Estrangelo Edessa" panose="03080600000000000000" pitchFamily="66" charset="0"/>
              </a:rPr>
              <a:t>Institutions</a:t>
            </a:r>
          </a:p>
          <a:p>
            <a:pPr marL="1335087" lvl="3" indent="-342900" algn="just">
              <a:buClr>
                <a:schemeClr val="accent1"/>
              </a:buClr>
              <a:buFont typeface="Courier New" panose="02070309020205020404" pitchFamily="49" charset="0"/>
              <a:buChar char="o"/>
              <a:defRPr/>
            </a:pPr>
            <a:r>
              <a:rPr lang="en-US" dirty="0">
                <a:solidFill>
                  <a:srgbClr val="003399"/>
                </a:solidFill>
                <a:latin typeface="+mn-lt"/>
                <a:cs typeface="Estrangelo Edessa" panose="03080600000000000000" pitchFamily="66" charset="0"/>
              </a:rPr>
              <a:t>Member of the EU Platform for Action on Diet, Physical Activity and Health</a:t>
            </a:r>
          </a:p>
          <a:p>
            <a:pPr marL="877887" lvl="2" indent="-342900" algn="just">
              <a:buClr>
                <a:schemeClr val="accent1"/>
              </a:buClr>
              <a:buFont typeface="Arial" panose="020B0604020202020204" pitchFamily="34" charset="0"/>
              <a:buChar char="•"/>
              <a:defRPr/>
            </a:pPr>
            <a:endParaRPr lang="en-GB" sz="2400" dirty="0">
              <a:solidFill>
                <a:srgbClr val="003399"/>
              </a:solidFill>
              <a:latin typeface="+mn-lt"/>
              <a:cs typeface="Estrangelo Edessa" panose="03080600000000000000" pitchFamily="66" charset="0"/>
            </a:endParaRPr>
          </a:p>
          <a:p>
            <a:pPr marL="877887" lvl="2" indent="-342900" algn="just">
              <a:buClr>
                <a:schemeClr val="accent1"/>
              </a:buClr>
              <a:buFont typeface="Arial" panose="020B0604020202020204" pitchFamily="34" charset="0"/>
              <a:buChar char="•"/>
              <a:defRPr/>
            </a:pPr>
            <a:r>
              <a:rPr lang="en-GB" sz="2400" dirty="0">
                <a:solidFill>
                  <a:srgbClr val="003399"/>
                </a:solidFill>
                <a:latin typeface="+mn-lt"/>
                <a:cs typeface="Estrangelo Edessa" panose="03080600000000000000" pitchFamily="66" charset="0"/>
              </a:rPr>
              <a:t>Exchange of </a:t>
            </a:r>
            <a:r>
              <a:rPr lang="en-GB" sz="2400" b="1" dirty="0">
                <a:solidFill>
                  <a:srgbClr val="003399"/>
                </a:solidFill>
                <a:latin typeface="+mn-lt"/>
                <a:cs typeface="Estrangelo Edessa" panose="03080600000000000000" pitchFamily="66" charset="0"/>
              </a:rPr>
              <a:t>experiences</a:t>
            </a:r>
            <a:r>
              <a:rPr lang="en-GB" sz="2400" dirty="0">
                <a:solidFill>
                  <a:srgbClr val="003399"/>
                </a:solidFill>
                <a:latin typeface="+mn-lt"/>
                <a:cs typeface="Estrangelo Edessa" panose="03080600000000000000" pitchFamily="66" charset="0"/>
              </a:rPr>
              <a:t>, </a:t>
            </a:r>
            <a:r>
              <a:rPr lang="en-GB" sz="2400" b="1" dirty="0">
                <a:solidFill>
                  <a:srgbClr val="003399"/>
                </a:solidFill>
                <a:latin typeface="+mn-lt"/>
                <a:cs typeface="Estrangelo Edessa" panose="03080600000000000000" pitchFamily="66" charset="0"/>
              </a:rPr>
              <a:t>best practices</a:t>
            </a:r>
            <a:r>
              <a:rPr lang="en-GB" sz="2400" dirty="0">
                <a:solidFill>
                  <a:srgbClr val="003399"/>
                </a:solidFill>
                <a:latin typeface="+mn-lt"/>
                <a:cs typeface="Estrangelo Edessa" panose="03080600000000000000" pitchFamily="66" charset="0"/>
              </a:rPr>
              <a:t>, </a:t>
            </a:r>
            <a:r>
              <a:rPr lang="en-GB" sz="2400" b="1" dirty="0">
                <a:solidFill>
                  <a:srgbClr val="003399"/>
                </a:solidFill>
                <a:latin typeface="+mn-lt"/>
                <a:cs typeface="Estrangelo Edessa" panose="03080600000000000000" pitchFamily="66" charset="0"/>
              </a:rPr>
              <a:t>k</a:t>
            </a:r>
            <a:r>
              <a:rPr lang="en-GB" sz="2400" b="1" dirty="0" smtClean="0">
                <a:solidFill>
                  <a:srgbClr val="003399"/>
                </a:solidFill>
                <a:latin typeface="+mn-lt"/>
                <a:cs typeface="Estrangelo Edessa" panose="03080600000000000000" pitchFamily="66" charset="0"/>
              </a:rPr>
              <a:t>now-how</a:t>
            </a:r>
          </a:p>
          <a:p>
            <a:pPr marL="877887" lvl="2" indent="-342900" algn="just">
              <a:buClr>
                <a:schemeClr val="accent1"/>
              </a:buClr>
              <a:buFont typeface="Arial" panose="020B0604020202020204" pitchFamily="34" charset="0"/>
              <a:buChar char="•"/>
              <a:defRPr/>
            </a:pPr>
            <a:endParaRPr lang="en-GB" sz="2400" dirty="0">
              <a:solidFill>
                <a:srgbClr val="003399"/>
              </a:solidFill>
              <a:latin typeface="+mn-lt"/>
              <a:cs typeface="Estrangelo Edessa" panose="03080600000000000000" pitchFamily="66" charset="0"/>
            </a:endParaRPr>
          </a:p>
          <a:p>
            <a:pPr marL="877887" lvl="2" indent="-342900" algn="just">
              <a:buClr>
                <a:schemeClr val="accent1"/>
              </a:buClr>
              <a:buFont typeface="Arial" panose="020B0604020202020204" pitchFamily="34" charset="0"/>
              <a:buChar char="•"/>
              <a:defRPr/>
            </a:pPr>
            <a:r>
              <a:rPr lang="en-GB" sz="2400" dirty="0">
                <a:solidFill>
                  <a:srgbClr val="003399"/>
                </a:solidFill>
                <a:latin typeface="+mn-lt"/>
                <a:cs typeface="Estrangelo Edessa" panose="03080600000000000000" pitchFamily="66" charset="0"/>
              </a:rPr>
              <a:t>Providing information on </a:t>
            </a:r>
            <a:r>
              <a:rPr lang="en-GB" sz="2400" b="1" dirty="0">
                <a:solidFill>
                  <a:srgbClr val="003399"/>
                </a:solidFill>
                <a:latin typeface="+mn-lt"/>
                <a:cs typeface="Estrangelo Edessa" panose="03080600000000000000" pitchFamily="66" charset="0"/>
              </a:rPr>
              <a:t>key policy </a:t>
            </a:r>
            <a:r>
              <a:rPr lang="en-GB" sz="2400" b="1" dirty="0" smtClean="0">
                <a:solidFill>
                  <a:srgbClr val="003399"/>
                </a:solidFill>
                <a:latin typeface="+mn-lt"/>
                <a:cs typeface="Estrangelo Edessa" panose="03080600000000000000" pitchFamily="66" charset="0"/>
              </a:rPr>
              <a:t>issues</a:t>
            </a:r>
          </a:p>
          <a:p>
            <a:pPr marL="877887" lvl="2" indent="-342900" algn="just">
              <a:buClr>
                <a:schemeClr val="accent1"/>
              </a:buClr>
              <a:buFont typeface="Wingdings" panose="05000000000000000000" pitchFamily="2" charset="2"/>
              <a:buChar char="ü"/>
              <a:defRPr/>
            </a:pPr>
            <a:endParaRPr lang="en-GB" sz="2400" dirty="0">
              <a:solidFill>
                <a:srgbClr val="003399"/>
              </a:solidFill>
              <a:latin typeface="Estrangelo Edessa" panose="03080600000000000000" pitchFamily="66" charset="0"/>
              <a:cs typeface="Estrangelo Edessa" panose="03080600000000000000" pitchFamily="66" charset="0"/>
            </a:endParaRPr>
          </a:p>
        </p:txBody>
      </p:sp>
      <p:sp>
        <p:nvSpPr>
          <p:cNvPr id="5" name="Rounded Rectangle 4"/>
          <p:cNvSpPr/>
          <p:nvPr/>
        </p:nvSpPr>
        <p:spPr bwMode="auto">
          <a:xfrm>
            <a:off x="5795268" y="3354100"/>
            <a:ext cx="2809180"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spAutoFit/>
          </a:bodyPr>
          <a:lstStyle/>
          <a:p>
            <a:pPr algn="ctr" eaLnBrk="1" hangingPunct="1">
              <a:spcBef>
                <a:spcPct val="0"/>
              </a:spcBef>
              <a:buClrTx/>
              <a:buSzTx/>
              <a:buFontTx/>
              <a:buNone/>
            </a:pPr>
            <a:endParaRPr lang="bg-BG" sz="1800" b="1" i="1" dirty="0">
              <a:solidFill>
                <a:srgbClr val="003399"/>
              </a:solidFill>
              <a:latin typeface="Verdana" pitchFamily="34" charset="0"/>
            </a:endParaRPr>
          </a:p>
        </p:txBody>
      </p:sp>
      <p:sp>
        <p:nvSpPr>
          <p:cNvPr id="4" name="Rectangle 3"/>
          <p:cNvSpPr/>
          <p:nvPr/>
        </p:nvSpPr>
        <p:spPr>
          <a:xfrm>
            <a:off x="2833170" y="6237312"/>
            <a:ext cx="3853877" cy="523220"/>
          </a:xfrm>
          <a:prstGeom prst="rect">
            <a:avLst/>
          </a:prstGeom>
        </p:spPr>
        <p:txBody>
          <a:bodyPr wrap="none">
            <a:spAutoFit/>
          </a:bodyPr>
          <a:lstStyle/>
          <a:p>
            <a:pPr marL="534987" lvl="2" indent="0" algn="ctr">
              <a:buNone/>
              <a:defRPr/>
            </a:pPr>
            <a:r>
              <a:rPr lang="en-GB" sz="2800" dirty="0" smtClean="0">
                <a:solidFill>
                  <a:schemeClr val="accent1"/>
                </a:solidFill>
                <a:effectLst>
                  <a:outerShdw blurRad="38100" dist="38100" dir="2700000" algn="tl">
                    <a:srgbClr val="000000">
                      <a:alpha val="43137"/>
                    </a:srgbClr>
                  </a:outerShdw>
                </a:effectLst>
                <a:cs typeface="Aharoni" panose="02010803020104030203" pitchFamily="2" charset="-79"/>
                <a:hlinkClick r:id="rId3"/>
              </a:rPr>
              <a:t>www.eurocoop.coop</a:t>
            </a:r>
            <a:r>
              <a:rPr lang="en-GB" sz="2800" dirty="0" smtClean="0">
                <a:solidFill>
                  <a:schemeClr val="accent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endParaRPr lang="en-GB" sz="2800" dirty="0">
              <a:solidFill>
                <a:schemeClr val="accent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11" name="Rectangle 10"/>
          <p:cNvSpPr/>
          <p:nvPr/>
        </p:nvSpPr>
        <p:spPr>
          <a:xfrm>
            <a:off x="2" y="0"/>
            <a:ext cx="539552" cy="6858000"/>
          </a:xfrm>
          <a:prstGeom prst="rect">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grpSp>
        <p:nvGrpSpPr>
          <p:cNvPr id="18" name="Group 2"/>
          <p:cNvGrpSpPr>
            <a:grpSpLocks/>
          </p:cNvGrpSpPr>
          <p:nvPr/>
        </p:nvGrpSpPr>
        <p:grpSpPr bwMode="auto">
          <a:xfrm>
            <a:off x="-476614" y="1057632"/>
            <a:ext cx="7560840" cy="865188"/>
            <a:chOff x="106948125" y="108843750"/>
            <a:chExt cx="3045368" cy="278004"/>
          </a:xfrm>
        </p:grpSpPr>
        <p:sp>
          <p:nvSpPr>
            <p:cNvPr id="19" name="AutoShape 3"/>
            <p:cNvSpPr>
              <a:spLocks noChangeArrowheads="1" noChangeShapeType="1"/>
            </p:cNvSpPr>
            <p:nvPr/>
          </p:nvSpPr>
          <p:spPr bwMode="auto">
            <a:xfrm>
              <a:off x="106948125" y="108843750"/>
              <a:ext cx="3045368" cy="278004"/>
            </a:xfrm>
            <a:prstGeom prst="roundRect">
              <a:avLst>
                <a:gd name="adj" fmla="val 50000"/>
              </a:avLst>
            </a:prstGeom>
            <a:ln/>
            <a:extLst/>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endParaRPr lang="fr-BE">
                <a:solidFill>
                  <a:srgbClr val="27415F"/>
                </a:solidFill>
              </a:endParaRPr>
            </a:p>
          </p:txBody>
        </p:sp>
        <p:sp>
          <p:nvSpPr>
            <p:cNvPr id="21" name="Text Box 4"/>
            <p:cNvSpPr txBox="1">
              <a:spLocks noChangeArrowheads="1" noChangeShapeType="1"/>
            </p:cNvSpPr>
            <p:nvPr/>
          </p:nvSpPr>
          <p:spPr bwMode="auto">
            <a:xfrm>
              <a:off x="107357418" y="108868461"/>
              <a:ext cx="2519146" cy="22858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33CC33"/>
                    </a:outerShdw>
                  </a:effectLst>
                </a14:hiddenEffects>
              </a:ext>
            </a:ex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4400" b="0" i="0" u="none" strike="noStrike" cap="none" normalizeH="0" baseline="0" dirty="0" smtClean="0">
                  <a:ln>
                    <a:noFill/>
                  </a:ln>
                  <a:solidFill>
                    <a:schemeClr val="tx2"/>
                  </a:solidFill>
                  <a:effectLst/>
                  <a:latin typeface="+mj-lt"/>
                  <a:cs typeface="Arial" pitchFamily="34" charset="0"/>
                </a:rPr>
                <a:t>Euro Coop’s main activities</a:t>
              </a:r>
              <a:endParaRPr kumimoji="0" lang="fr-FR" sz="4400" b="0" i="0" u="none" strike="noStrike" cap="none" normalizeH="0" baseline="0" dirty="0" smtClean="0">
                <a:ln>
                  <a:noFill/>
                </a:ln>
                <a:solidFill>
                  <a:schemeClr val="tx2"/>
                </a:solidFill>
                <a:effectLst/>
                <a:latin typeface="+mj-lt"/>
                <a:cs typeface="Arial" pitchFamily="34" charset="0"/>
              </a:endParaRPr>
            </a:p>
          </p:txBody>
        </p:sp>
      </p:grpSp>
      <p:sp>
        <p:nvSpPr>
          <p:cNvPr id="22" name="TextBox 21"/>
          <p:cNvSpPr txBox="1"/>
          <p:nvPr/>
        </p:nvSpPr>
        <p:spPr>
          <a:xfrm>
            <a:off x="4053618" y="320495"/>
            <a:ext cx="4622838" cy="584775"/>
          </a:xfrm>
          <a:prstGeom prst="rect">
            <a:avLst/>
          </a:prstGeom>
          <a:noFill/>
        </p:spPr>
        <p:txBody>
          <a:bodyPr wrap="square" rtlCol="0">
            <a:spAutoFit/>
          </a:bodyPr>
          <a:lstStyle/>
          <a:p>
            <a:r>
              <a:rPr lang="en-GB" sz="1600" i="1" spc="300" dirty="0" smtClean="0"/>
              <a:t>European Community of Consumer Cooperatives</a:t>
            </a:r>
            <a:endParaRPr lang="en-GB" sz="1600" i="1" spc="300" dirty="0"/>
          </a:p>
        </p:txBody>
      </p:sp>
      <p:pic>
        <p:nvPicPr>
          <p:cNvPr id="2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660" y="211688"/>
            <a:ext cx="2987869" cy="695752"/>
          </a:xfrm>
          <a:prstGeom prst="rect">
            <a:avLst/>
          </a:prstGeom>
        </p:spPr>
      </p:pic>
    </p:spTree>
    <p:extLst>
      <p:ext uri="{BB962C8B-B14F-4D97-AF65-F5344CB8AC3E}">
        <p14:creationId xmlns:p14="http://schemas.microsoft.com/office/powerpoint/2010/main" val="3892418071"/>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txBox="1">
            <a:spLocks noChangeArrowheads="1"/>
          </p:cNvSpPr>
          <p:nvPr/>
        </p:nvSpPr>
        <p:spPr bwMode="auto">
          <a:xfrm>
            <a:off x="590129" y="2440487"/>
            <a:ext cx="3960440" cy="197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sz="2000">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sz="2000">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charset="0"/>
              </a:defRPr>
            </a:lvl9pPr>
          </a:lstStyle>
          <a:p>
            <a:pPr marL="534987" lvl="2" indent="0" algn="just">
              <a:buClr>
                <a:schemeClr val="accent1"/>
              </a:buClr>
              <a:buNone/>
              <a:defRPr/>
            </a:pPr>
            <a:r>
              <a:rPr lang="fr-BE" sz="2400" b="1" dirty="0" err="1">
                <a:solidFill>
                  <a:srgbClr val="003399"/>
                </a:solidFill>
                <a:latin typeface="+mn-lt"/>
                <a:cs typeface="Estrangelo Edessa" panose="03080600000000000000" pitchFamily="66" charset="0"/>
              </a:rPr>
              <a:t>D</a:t>
            </a:r>
            <a:r>
              <a:rPr lang="fr-BE" sz="2400" b="1" dirty="0" err="1" smtClean="0">
                <a:solidFill>
                  <a:srgbClr val="003399"/>
                </a:solidFill>
                <a:latin typeface="+mn-lt"/>
                <a:cs typeface="Estrangelo Edessa" panose="03080600000000000000" pitchFamily="66" charset="0"/>
              </a:rPr>
              <a:t>ifferent</a:t>
            </a:r>
            <a:r>
              <a:rPr lang="fr-BE" sz="2400" b="1" dirty="0" smtClean="0">
                <a:solidFill>
                  <a:srgbClr val="003399"/>
                </a:solidFill>
                <a:latin typeface="+mn-lt"/>
                <a:cs typeface="Estrangelo Edessa" panose="03080600000000000000" pitchFamily="66" charset="0"/>
              </a:rPr>
              <a:t> entrepreneurial model </a:t>
            </a:r>
            <a:r>
              <a:rPr lang="fr-BE" sz="2400" dirty="0" err="1" smtClean="0">
                <a:solidFill>
                  <a:srgbClr val="003399"/>
                </a:solidFill>
                <a:latin typeface="+mn-lt"/>
                <a:cs typeface="Estrangelo Edessa" panose="03080600000000000000" pitchFamily="66" charset="0"/>
              </a:rPr>
              <a:t>based</a:t>
            </a:r>
            <a:r>
              <a:rPr lang="fr-BE" sz="2400" dirty="0" smtClean="0">
                <a:solidFill>
                  <a:srgbClr val="003399"/>
                </a:solidFill>
                <a:latin typeface="+mn-lt"/>
                <a:cs typeface="Estrangelo Edessa" panose="03080600000000000000" pitchFamily="66" charset="0"/>
              </a:rPr>
              <a:t> on</a:t>
            </a:r>
          </a:p>
          <a:p>
            <a:pPr marL="534987" lvl="2" indent="0" algn="just">
              <a:buClr>
                <a:schemeClr val="accent1"/>
              </a:buClr>
              <a:buNone/>
              <a:defRPr/>
            </a:pPr>
            <a:r>
              <a:rPr lang="fr-BE" sz="2400" b="1" dirty="0" smtClean="0">
                <a:solidFill>
                  <a:srgbClr val="003399"/>
                </a:solidFill>
                <a:latin typeface="+mn-lt"/>
                <a:cs typeface="Estrangelo Edessa" panose="03080600000000000000" pitchFamily="66" charset="0"/>
              </a:rPr>
              <a:t>values and </a:t>
            </a:r>
            <a:r>
              <a:rPr lang="fr-BE" sz="2400" b="1" dirty="0" err="1" smtClean="0">
                <a:solidFill>
                  <a:srgbClr val="003399"/>
                </a:solidFill>
                <a:latin typeface="+mn-lt"/>
                <a:cs typeface="Estrangelo Edessa" panose="03080600000000000000" pitchFamily="66" charset="0"/>
              </a:rPr>
              <a:t>principles</a:t>
            </a:r>
            <a:endParaRPr lang="fr-BE" sz="2400" b="1" dirty="0" smtClean="0">
              <a:solidFill>
                <a:srgbClr val="003399"/>
              </a:solidFill>
              <a:latin typeface="+mn-lt"/>
              <a:cs typeface="Estrangelo Edessa" panose="03080600000000000000" pitchFamily="66" charset="0"/>
            </a:endParaRPr>
          </a:p>
        </p:txBody>
      </p:sp>
      <p:sp>
        <p:nvSpPr>
          <p:cNvPr id="5" name="Rounded Rectangle 4"/>
          <p:cNvSpPr/>
          <p:nvPr/>
        </p:nvSpPr>
        <p:spPr bwMode="auto">
          <a:xfrm>
            <a:off x="5795268" y="3354100"/>
            <a:ext cx="2809180"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spAutoFit/>
          </a:bodyPr>
          <a:lstStyle/>
          <a:p>
            <a:pPr algn="ctr" eaLnBrk="1" hangingPunct="1">
              <a:spcBef>
                <a:spcPct val="0"/>
              </a:spcBef>
              <a:buClrTx/>
              <a:buSzTx/>
              <a:buFontTx/>
              <a:buNone/>
            </a:pPr>
            <a:endParaRPr lang="bg-BG" sz="1800" b="1" i="1" dirty="0">
              <a:solidFill>
                <a:srgbClr val="003399"/>
              </a:solidFill>
              <a:latin typeface="Verdana" pitchFamily="34" charset="0"/>
            </a:endParaRPr>
          </a:p>
        </p:txBody>
      </p:sp>
      <p:pic>
        <p:nvPicPr>
          <p:cNvPr id="1026" name="Picture 2" descr="http://www.wrhs1118.co.uk/images/1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4785" y="1988840"/>
            <a:ext cx="3341354" cy="47260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19728" y="4351982"/>
            <a:ext cx="2128947" cy="584775"/>
          </a:xfrm>
          <a:prstGeom prst="rect">
            <a:avLst/>
          </a:prstGeom>
          <a:noFill/>
        </p:spPr>
        <p:txBody>
          <a:bodyPr wrap="square" rtlCol="0">
            <a:spAutoFit/>
          </a:bodyPr>
          <a:lstStyle/>
          <a:p>
            <a:r>
              <a:rPr lang="fr-BE" sz="3200" b="1" dirty="0" smtClean="0">
                <a:solidFill>
                  <a:srgbClr val="FF0000"/>
                </a:solidFill>
                <a:effectLst>
                  <a:outerShdw blurRad="38100" dist="38100" dir="2700000" algn="tl">
                    <a:srgbClr val="000000">
                      <a:alpha val="43137"/>
                    </a:srgbClr>
                  </a:outerShdw>
                </a:effectLst>
                <a:latin typeface="Estrangelo Edessa" panose="03080600000000000000" pitchFamily="66" charset="0"/>
                <a:cs typeface="Estrangelo Edessa" panose="03080600000000000000" pitchFamily="66" charset="0"/>
              </a:rPr>
              <a:t>VALUES </a:t>
            </a:r>
            <a:r>
              <a:rPr lang="fr-BE" sz="3200" b="1" dirty="0" smtClean="0">
                <a:solidFill>
                  <a:srgbClr val="FF0000"/>
                </a:solidFill>
                <a:effectLst>
                  <a:outerShdw blurRad="38100" dist="38100" dir="2700000" algn="tl">
                    <a:srgbClr val="000000">
                      <a:alpha val="43137"/>
                    </a:srgbClr>
                  </a:outerShdw>
                </a:effectLst>
                <a:latin typeface="Calibri" panose="020F0502020204030204" pitchFamily="34" charset="0"/>
                <a:cs typeface="Estrangelo Edessa" panose="03080600000000000000" pitchFamily="66" charset="0"/>
              </a:rPr>
              <a:t>→</a:t>
            </a:r>
            <a:endParaRPr lang="en-GB" sz="3200" b="1" dirty="0">
              <a:solidFill>
                <a:srgbClr val="FF0000"/>
              </a:solidFill>
              <a:effectLst>
                <a:outerShdw blurRad="38100" dist="38100" dir="2700000" algn="tl">
                  <a:srgbClr val="000000">
                    <a:alpha val="43137"/>
                  </a:srgbClr>
                </a:outerShdw>
              </a:effectLst>
              <a:latin typeface="Estrangelo Edessa" panose="03080600000000000000" pitchFamily="66" charset="0"/>
              <a:cs typeface="Estrangelo Edessa" panose="03080600000000000000" pitchFamily="66" charset="0"/>
            </a:endParaRPr>
          </a:p>
        </p:txBody>
      </p:sp>
      <p:sp>
        <p:nvSpPr>
          <p:cNvPr id="11" name="Rectangle 10"/>
          <p:cNvSpPr/>
          <p:nvPr/>
        </p:nvSpPr>
        <p:spPr>
          <a:xfrm>
            <a:off x="2" y="0"/>
            <a:ext cx="539552" cy="6858000"/>
          </a:xfrm>
          <a:prstGeom prst="rect">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grpSp>
        <p:nvGrpSpPr>
          <p:cNvPr id="12" name="Group 2"/>
          <p:cNvGrpSpPr>
            <a:grpSpLocks/>
          </p:cNvGrpSpPr>
          <p:nvPr/>
        </p:nvGrpSpPr>
        <p:grpSpPr bwMode="auto">
          <a:xfrm>
            <a:off x="-476614" y="1057632"/>
            <a:ext cx="7560840" cy="865188"/>
            <a:chOff x="106948125" y="108843750"/>
            <a:chExt cx="3045368" cy="278004"/>
          </a:xfrm>
        </p:grpSpPr>
        <p:sp>
          <p:nvSpPr>
            <p:cNvPr id="13" name="AutoShape 3"/>
            <p:cNvSpPr>
              <a:spLocks noChangeArrowheads="1" noChangeShapeType="1"/>
            </p:cNvSpPr>
            <p:nvPr/>
          </p:nvSpPr>
          <p:spPr bwMode="auto">
            <a:xfrm>
              <a:off x="106948125" y="108843750"/>
              <a:ext cx="3045368" cy="278004"/>
            </a:xfrm>
            <a:prstGeom prst="roundRect">
              <a:avLst>
                <a:gd name="adj" fmla="val 50000"/>
              </a:avLst>
            </a:prstGeom>
            <a:ln/>
            <a:extLst/>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endParaRPr lang="fr-BE">
                <a:solidFill>
                  <a:srgbClr val="27415F"/>
                </a:solidFill>
              </a:endParaRPr>
            </a:p>
          </p:txBody>
        </p:sp>
        <p:sp>
          <p:nvSpPr>
            <p:cNvPr id="14" name="Text Box 4"/>
            <p:cNvSpPr txBox="1">
              <a:spLocks noChangeArrowheads="1" noChangeShapeType="1"/>
            </p:cNvSpPr>
            <p:nvPr/>
          </p:nvSpPr>
          <p:spPr bwMode="auto">
            <a:xfrm>
              <a:off x="107377790" y="108868461"/>
              <a:ext cx="2560940" cy="22858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33CC33"/>
                    </a:outerShdw>
                  </a:effectLst>
                </a14:hiddenEffects>
              </a:ext>
            </a:ex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600" b="0" i="0" u="none" strike="noStrike" cap="none" normalizeH="0" baseline="0" dirty="0" smtClean="0">
                  <a:ln>
                    <a:noFill/>
                  </a:ln>
                  <a:solidFill>
                    <a:schemeClr val="tx2"/>
                  </a:solidFill>
                  <a:effectLst/>
                  <a:latin typeface="+mj-lt"/>
                  <a:cs typeface="Arial" pitchFamily="34" charset="0"/>
                </a:rPr>
                <a:t>The</a:t>
              </a:r>
              <a:r>
                <a:rPr kumimoji="0" lang="en-GB" sz="3600" b="0" i="0" u="none" strike="noStrike" cap="none" normalizeH="0" dirty="0" smtClean="0">
                  <a:ln>
                    <a:noFill/>
                  </a:ln>
                  <a:solidFill>
                    <a:schemeClr val="tx2"/>
                  </a:solidFill>
                  <a:effectLst/>
                  <a:latin typeface="+mj-lt"/>
                  <a:cs typeface="Arial" pitchFamily="34" charset="0"/>
                </a:rPr>
                <a:t> Co-operative </a:t>
              </a:r>
              <a:r>
                <a:rPr lang="en-GB" sz="3600" dirty="0" smtClean="0">
                  <a:solidFill>
                    <a:schemeClr val="tx2"/>
                  </a:solidFill>
                  <a:latin typeface="+mj-lt"/>
                  <a:cs typeface="Arial" pitchFamily="34" charset="0"/>
                </a:rPr>
                <a:t>Difference (1/2)</a:t>
              </a:r>
              <a:endParaRPr kumimoji="0" lang="fr-FR" sz="3600" b="0" i="0" u="none" strike="noStrike" cap="none" normalizeH="0" baseline="0" dirty="0" smtClean="0">
                <a:ln>
                  <a:noFill/>
                </a:ln>
                <a:solidFill>
                  <a:schemeClr val="tx2"/>
                </a:solidFill>
                <a:effectLst/>
                <a:latin typeface="+mj-lt"/>
                <a:cs typeface="Arial" pitchFamily="34" charset="0"/>
              </a:endParaRPr>
            </a:p>
          </p:txBody>
        </p:sp>
      </p:grpSp>
      <p:sp>
        <p:nvSpPr>
          <p:cNvPr id="15" name="TextBox 14"/>
          <p:cNvSpPr txBox="1"/>
          <p:nvPr/>
        </p:nvSpPr>
        <p:spPr>
          <a:xfrm>
            <a:off x="4053618" y="320495"/>
            <a:ext cx="4622838" cy="584775"/>
          </a:xfrm>
          <a:prstGeom prst="rect">
            <a:avLst/>
          </a:prstGeom>
          <a:noFill/>
        </p:spPr>
        <p:txBody>
          <a:bodyPr wrap="square" rtlCol="0">
            <a:spAutoFit/>
          </a:bodyPr>
          <a:lstStyle/>
          <a:p>
            <a:r>
              <a:rPr lang="en-GB" sz="1600" i="1" spc="300" dirty="0" smtClean="0"/>
              <a:t>European Community of Consumer Cooperatives</a:t>
            </a:r>
            <a:endParaRPr lang="en-GB" sz="1600" i="1" spc="300" dirty="0"/>
          </a:p>
        </p:txBody>
      </p:sp>
      <p:pic>
        <p:nvPicPr>
          <p:cNvPr id="16"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660" y="211688"/>
            <a:ext cx="2987869" cy="695752"/>
          </a:xfrm>
          <a:prstGeom prst="rect">
            <a:avLst/>
          </a:prstGeom>
        </p:spPr>
      </p:pic>
    </p:spTree>
    <p:extLst>
      <p:ext uri="{BB962C8B-B14F-4D97-AF65-F5344CB8AC3E}">
        <p14:creationId xmlns:p14="http://schemas.microsoft.com/office/powerpoint/2010/main" val="2241388214"/>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5795268" y="3354100"/>
            <a:ext cx="2809180"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spAutoFit/>
          </a:bodyPr>
          <a:lstStyle/>
          <a:p>
            <a:pPr algn="ctr" eaLnBrk="1" hangingPunct="1">
              <a:spcBef>
                <a:spcPct val="0"/>
              </a:spcBef>
              <a:buClrTx/>
              <a:buSzTx/>
              <a:buFontTx/>
              <a:buNone/>
            </a:pPr>
            <a:endParaRPr lang="bg-BG" sz="1800" b="1" i="1" dirty="0">
              <a:solidFill>
                <a:srgbClr val="003399"/>
              </a:solidFill>
              <a:latin typeface="Verdana" pitchFamily="34" charset="0"/>
            </a:endParaRPr>
          </a:p>
        </p:txBody>
      </p:sp>
      <p:sp>
        <p:nvSpPr>
          <p:cNvPr id="2" name="TextBox 1"/>
          <p:cNvSpPr txBox="1"/>
          <p:nvPr/>
        </p:nvSpPr>
        <p:spPr>
          <a:xfrm>
            <a:off x="971602" y="2276872"/>
            <a:ext cx="5950648" cy="3447098"/>
          </a:xfrm>
          <a:prstGeom prst="rect">
            <a:avLst/>
          </a:prstGeom>
          <a:noFill/>
        </p:spPr>
        <p:txBody>
          <a:bodyPr wrap="square" rtlCol="0">
            <a:spAutoFit/>
          </a:bodyPr>
          <a:lstStyle/>
          <a:p>
            <a:r>
              <a:rPr lang="fr-BE" sz="3200" b="1" dirty="0" smtClean="0">
                <a:solidFill>
                  <a:srgbClr val="FF0000"/>
                </a:solidFill>
                <a:effectLst>
                  <a:outerShdw blurRad="38100" dist="38100" dir="2700000" algn="tl">
                    <a:srgbClr val="000000">
                      <a:alpha val="43137"/>
                    </a:srgbClr>
                  </a:outerShdw>
                </a:effectLst>
                <a:latin typeface="Estrangelo Edessa" panose="03080600000000000000" pitchFamily="66" charset="0"/>
                <a:cs typeface="Estrangelo Edessa" panose="03080600000000000000" pitchFamily="66" charset="0"/>
              </a:rPr>
              <a:t>PRINCIPLES</a:t>
            </a:r>
            <a:r>
              <a:rPr lang="fr-BE" sz="3200" b="1" dirty="0" smtClean="0">
                <a:solidFill>
                  <a:srgbClr val="FF0000"/>
                </a:solidFill>
                <a:effectLst>
                  <a:outerShdw blurRad="38100" dist="38100" dir="2700000" algn="tl">
                    <a:srgbClr val="000000">
                      <a:alpha val="43137"/>
                    </a:srgbClr>
                  </a:outerShdw>
                </a:effectLst>
                <a:latin typeface="Calibri" panose="020F0502020204030204" pitchFamily="34" charset="0"/>
                <a:cs typeface="Estrangelo Edessa" panose="03080600000000000000" pitchFamily="66" charset="0"/>
              </a:rPr>
              <a:t>:</a:t>
            </a:r>
          </a:p>
          <a:p>
            <a:endParaRPr lang="fr-BE" b="1" dirty="0" smtClean="0">
              <a:solidFill>
                <a:srgbClr val="FF0000"/>
              </a:solidFill>
              <a:effectLst>
                <a:outerShdw blurRad="38100" dist="38100" dir="2700000" algn="tl">
                  <a:srgbClr val="000000">
                    <a:alpha val="43137"/>
                  </a:srgbClr>
                </a:outerShdw>
              </a:effectLst>
              <a:cs typeface="Estrangelo Edessa" panose="03080600000000000000" pitchFamily="66" charset="0"/>
            </a:endParaRPr>
          </a:p>
          <a:p>
            <a:pPr marL="457200" indent="-457200">
              <a:buAutoNum type="arabicPeriod"/>
            </a:pPr>
            <a:r>
              <a:rPr lang="en-GB" sz="2400" b="1" dirty="0">
                <a:solidFill>
                  <a:srgbClr val="003399"/>
                </a:solidFill>
                <a:cs typeface="Estrangelo Edessa" panose="03080600000000000000" pitchFamily="66" charset="0"/>
              </a:rPr>
              <a:t>Voluntary and Open Membership</a:t>
            </a:r>
          </a:p>
          <a:p>
            <a:pPr marL="457200" indent="-457200">
              <a:buFontTx/>
              <a:buAutoNum type="arabicPeriod"/>
            </a:pPr>
            <a:r>
              <a:rPr lang="en-GB" sz="2400" b="1" dirty="0" smtClean="0">
                <a:solidFill>
                  <a:srgbClr val="003399"/>
                </a:solidFill>
                <a:cs typeface="Estrangelo Edessa" panose="03080600000000000000" pitchFamily="66" charset="0"/>
              </a:rPr>
              <a:t>Democratic </a:t>
            </a:r>
            <a:r>
              <a:rPr lang="en-GB" sz="2400" b="1" dirty="0">
                <a:solidFill>
                  <a:srgbClr val="003399"/>
                </a:solidFill>
                <a:cs typeface="Estrangelo Edessa" panose="03080600000000000000" pitchFamily="66" charset="0"/>
              </a:rPr>
              <a:t>Member Control</a:t>
            </a:r>
          </a:p>
          <a:p>
            <a:pPr marL="457200" indent="-457200">
              <a:buFontTx/>
              <a:buAutoNum type="arabicPeriod"/>
            </a:pPr>
            <a:r>
              <a:rPr lang="en-GB" sz="2400" b="1" dirty="0" smtClean="0">
                <a:solidFill>
                  <a:srgbClr val="003399"/>
                </a:solidFill>
                <a:cs typeface="Estrangelo Edessa" panose="03080600000000000000" pitchFamily="66" charset="0"/>
              </a:rPr>
              <a:t>Member </a:t>
            </a:r>
            <a:r>
              <a:rPr lang="en-GB" sz="2400" b="1" dirty="0">
                <a:solidFill>
                  <a:srgbClr val="003399"/>
                </a:solidFill>
                <a:cs typeface="Estrangelo Edessa" panose="03080600000000000000" pitchFamily="66" charset="0"/>
              </a:rPr>
              <a:t>Economic Participation</a:t>
            </a:r>
          </a:p>
          <a:p>
            <a:pPr marL="457200" indent="-457200">
              <a:buFontTx/>
              <a:buAutoNum type="arabicPeriod"/>
            </a:pPr>
            <a:r>
              <a:rPr lang="en-GB" sz="2400" b="1" dirty="0" smtClean="0">
                <a:solidFill>
                  <a:srgbClr val="003399"/>
                </a:solidFill>
                <a:cs typeface="Estrangelo Edessa" panose="03080600000000000000" pitchFamily="66" charset="0"/>
              </a:rPr>
              <a:t>Autonomy </a:t>
            </a:r>
            <a:r>
              <a:rPr lang="en-GB" sz="2400" b="1" dirty="0">
                <a:solidFill>
                  <a:srgbClr val="003399"/>
                </a:solidFill>
                <a:cs typeface="Estrangelo Edessa" panose="03080600000000000000" pitchFamily="66" charset="0"/>
              </a:rPr>
              <a:t>and Independence</a:t>
            </a:r>
          </a:p>
          <a:p>
            <a:pPr marL="457200" indent="-457200">
              <a:buFontTx/>
              <a:buAutoNum type="arabicPeriod"/>
            </a:pPr>
            <a:r>
              <a:rPr lang="en-GB" sz="2400" b="1" dirty="0" smtClean="0">
                <a:solidFill>
                  <a:srgbClr val="003399"/>
                </a:solidFill>
                <a:cs typeface="Estrangelo Edessa" panose="03080600000000000000" pitchFamily="66" charset="0"/>
              </a:rPr>
              <a:t>Education</a:t>
            </a:r>
            <a:r>
              <a:rPr lang="en-GB" sz="2400" b="1" dirty="0">
                <a:solidFill>
                  <a:srgbClr val="003399"/>
                </a:solidFill>
                <a:cs typeface="Estrangelo Edessa" panose="03080600000000000000" pitchFamily="66" charset="0"/>
              </a:rPr>
              <a:t>, </a:t>
            </a:r>
            <a:r>
              <a:rPr lang="en-GB" sz="2400" b="1" dirty="0" smtClean="0">
                <a:solidFill>
                  <a:srgbClr val="003399"/>
                </a:solidFill>
                <a:cs typeface="Estrangelo Edessa" panose="03080600000000000000" pitchFamily="66" charset="0"/>
              </a:rPr>
              <a:t>Training, and Information</a:t>
            </a:r>
            <a:endParaRPr lang="en-GB" sz="2400" b="1" dirty="0">
              <a:solidFill>
                <a:srgbClr val="003399"/>
              </a:solidFill>
              <a:cs typeface="Estrangelo Edessa" panose="03080600000000000000" pitchFamily="66" charset="0"/>
            </a:endParaRPr>
          </a:p>
          <a:p>
            <a:pPr marL="457200" indent="-457200">
              <a:buFontTx/>
              <a:buAutoNum type="arabicPeriod"/>
            </a:pPr>
            <a:r>
              <a:rPr lang="en-GB" sz="2400" b="1" dirty="0">
                <a:solidFill>
                  <a:srgbClr val="003399"/>
                </a:solidFill>
                <a:cs typeface="Estrangelo Edessa" panose="03080600000000000000" pitchFamily="66" charset="0"/>
              </a:rPr>
              <a:t>Co-operation among Co-operatives</a:t>
            </a:r>
          </a:p>
          <a:p>
            <a:pPr marL="457200" indent="-457200">
              <a:buFontTx/>
              <a:buAutoNum type="arabicPeriod"/>
            </a:pPr>
            <a:r>
              <a:rPr lang="en-GB" sz="2400" b="1" dirty="0">
                <a:solidFill>
                  <a:srgbClr val="003399"/>
                </a:solidFill>
                <a:cs typeface="Estrangelo Edessa" panose="03080600000000000000" pitchFamily="66" charset="0"/>
              </a:rPr>
              <a:t>Concern for </a:t>
            </a:r>
            <a:r>
              <a:rPr lang="en-GB" sz="2400" b="1" dirty="0" smtClean="0">
                <a:solidFill>
                  <a:srgbClr val="003399"/>
                </a:solidFill>
                <a:cs typeface="Estrangelo Edessa" panose="03080600000000000000" pitchFamily="66" charset="0"/>
              </a:rPr>
              <a:t>Community</a:t>
            </a:r>
            <a:endParaRPr lang="en-GB" sz="2400" b="1" dirty="0">
              <a:solidFill>
                <a:srgbClr val="003399"/>
              </a:solidFill>
              <a:cs typeface="Estrangelo Edessa" panose="03080600000000000000" pitchFamily="66" charset="0"/>
            </a:endParaRPr>
          </a:p>
        </p:txBody>
      </p:sp>
      <p:pic>
        <p:nvPicPr>
          <p:cNvPr id="2050" name="Picture 2" descr="http://lumbeeriver.coopwebbuilder2.com/sites/lumbeeriverlumbeeriver/files/LREMC/Graphics/Misc.%20General/coo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0464" y="5346911"/>
            <a:ext cx="3527524" cy="15112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 y="0"/>
            <a:ext cx="539552" cy="6858000"/>
          </a:xfrm>
          <a:prstGeom prst="rect">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grpSp>
        <p:nvGrpSpPr>
          <p:cNvPr id="11" name="Group 2"/>
          <p:cNvGrpSpPr>
            <a:grpSpLocks/>
          </p:cNvGrpSpPr>
          <p:nvPr/>
        </p:nvGrpSpPr>
        <p:grpSpPr bwMode="auto">
          <a:xfrm>
            <a:off x="-476614" y="1057632"/>
            <a:ext cx="7560840" cy="865188"/>
            <a:chOff x="106948125" y="108843750"/>
            <a:chExt cx="3045368" cy="278004"/>
          </a:xfrm>
        </p:grpSpPr>
        <p:sp>
          <p:nvSpPr>
            <p:cNvPr id="12" name="AutoShape 3"/>
            <p:cNvSpPr>
              <a:spLocks noChangeArrowheads="1" noChangeShapeType="1"/>
            </p:cNvSpPr>
            <p:nvPr/>
          </p:nvSpPr>
          <p:spPr bwMode="auto">
            <a:xfrm>
              <a:off x="106948125" y="108843750"/>
              <a:ext cx="3045368" cy="278004"/>
            </a:xfrm>
            <a:prstGeom prst="roundRect">
              <a:avLst>
                <a:gd name="adj" fmla="val 50000"/>
              </a:avLst>
            </a:prstGeom>
            <a:ln/>
            <a:extLst/>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endParaRPr lang="fr-BE">
                <a:solidFill>
                  <a:srgbClr val="27415F"/>
                </a:solidFill>
              </a:endParaRPr>
            </a:p>
          </p:txBody>
        </p:sp>
        <p:sp>
          <p:nvSpPr>
            <p:cNvPr id="13" name="Text Box 4"/>
            <p:cNvSpPr txBox="1">
              <a:spLocks noChangeArrowheads="1" noChangeShapeType="1"/>
            </p:cNvSpPr>
            <p:nvPr/>
          </p:nvSpPr>
          <p:spPr bwMode="auto">
            <a:xfrm>
              <a:off x="107377790" y="108868461"/>
              <a:ext cx="2560940" cy="22858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33CC33"/>
                    </a:outerShdw>
                  </a:effectLst>
                </a14:hiddenEffects>
              </a:ext>
            </a:ex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600" b="0" i="0" u="none" strike="noStrike" cap="none" normalizeH="0" baseline="0" dirty="0" smtClean="0">
                  <a:ln>
                    <a:noFill/>
                  </a:ln>
                  <a:solidFill>
                    <a:schemeClr val="tx2"/>
                  </a:solidFill>
                  <a:effectLst/>
                  <a:latin typeface="+mj-lt"/>
                  <a:cs typeface="Arial" pitchFamily="34" charset="0"/>
                </a:rPr>
                <a:t>The</a:t>
              </a:r>
              <a:r>
                <a:rPr kumimoji="0" lang="en-GB" sz="3600" b="0" i="0" u="none" strike="noStrike" cap="none" normalizeH="0" dirty="0" smtClean="0">
                  <a:ln>
                    <a:noFill/>
                  </a:ln>
                  <a:solidFill>
                    <a:schemeClr val="tx2"/>
                  </a:solidFill>
                  <a:effectLst/>
                  <a:latin typeface="+mj-lt"/>
                  <a:cs typeface="Arial" pitchFamily="34" charset="0"/>
                </a:rPr>
                <a:t> Co-operative </a:t>
              </a:r>
              <a:r>
                <a:rPr lang="en-GB" sz="3600" dirty="0" smtClean="0">
                  <a:solidFill>
                    <a:schemeClr val="tx2"/>
                  </a:solidFill>
                  <a:latin typeface="+mj-lt"/>
                  <a:cs typeface="Arial" pitchFamily="34" charset="0"/>
                </a:rPr>
                <a:t>Difference (2/2)</a:t>
              </a:r>
              <a:endParaRPr kumimoji="0" lang="fr-FR" sz="3600" b="0" i="0" u="none" strike="noStrike" cap="none" normalizeH="0" baseline="0" dirty="0" smtClean="0">
                <a:ln>
                  <a:noFill/>
                </a:ln>
                <a:solidFill>
                  <a:schemeClr val="tx2"/>
                </a:solidFill>
                <a:effectLst/>
                <a:latin typeface="+mj-lt"/>
                <a:cs typeface="Arial" pitchFamily="34" charset="0"/>
              </a:endParaRPr>
            </a:p>
          </p:txBody>
        </p:sp>
      </p:grpSp>
      <p:sp>
        <p:nvSpPr>
          <p:cNvPr id="14" name="TextBox 13"/>
          <p:cNvSpPr txBox="1"/>
          <p:nvPr/>
        </p:nvSpPr>
        <p:spPr>
          <a:xfrm>
            <a:off x="4053618" y="320495"/>
            <a:ext cx="4622838" cy="584775"/>
          </a:xfrm>
          <a:prstGeom prst="rect">
            <a:avLst/>
          </a:prstGeom>
          <a:noFill/>
        </p:spPr>
        <p:txBody>
          <a:bodyPr wrap="square" rtlCol="0">
            <a:spAutoFit/>
          </a:bodyPr>
          <a:lstStyle/>
          <a:p>
            <a:r>
              <a:rPr lang="en-GB" sz="1600" i="1" spc="300" dirty="0" smtClean="0"/>
              <a:t>European Community of Consumer Cooperatives</a:t>
            </a:r>
            <a:endParaRPr lang="en-GB" sz="1600" i="1" spc="300" dirty="0"/>
          </a:p>
        </p:txBody>
      </p:sp>
      <p:pic>
        <p:nvPicPr>
          <p:cNvPr id="15"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660" y="211688"/>
            <a:ext cx="2987869" cy="695752"/>
          </a:xfrm>
          <a:prstGeom prst="rect">
            <a:avLst/>
          </a:prstGeom>
        </p:spPr>
      </p:pic>
    </p:spTree>
    <p:extLst>
      <p:ext uri="{BB962C8B-B14F-4D97-AF65-F5344CB8AC3E}">
        <p14:creationId xmlns:p14="http://schemas.microsoft.com/office/powerpoint/2010/main" val="1932336443"/>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 y="0"/>
            <a:ext cx="539552"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5" name="Group 2"/>
          <p:cNvGrpSpPr>
            <a:grpSpLocks/>
          </p:cNvGrpSpPr>
          <p:nvPr/>
        </p:nvGrpSpPr>
        <p:grpSpPr bwMode="auto">
          <a:xfrm>
            <a:off x="-476614" y="1057632"/>
            <a:ext cx="7560840" cy="865188"/>
            <a:chOff x="106948125" y="108843750"/>
            <a:chExt cx="3045368" cy="278004"/>
          </a:xfrm>
        </p:grpSpPr>
        <p:sp>
          <p:nvSpPr>
            <p:cNvPr id="6" name="AutoShape 3"/>
            <p:cNvSpPr>
              <a:spLocks noChangeArrowheads="1" noChangeShapeType="1"/>
            </p:cNvSpPr>
            <p:nvPr/>
          </p:nvSpPr>
          <p:spPr bwMode="auto">
            <a:xfrm>
              <a:off x="106948125" y="108843750"/>
              <a:ext cx="3045368" cy="278004"/>
            </a:xfrm>
            <a:prstGeom prst="roundRect">
              <a:avLst>
                <a:gd name="adj" fmla="val 50000"/>
              </a:avLst>
            </a:prstGeom>
            <a:ln/>
            <a:extLst/>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endParaRPr lang="fr-BE">
                <a:solidFill>
                  <a:srgbClr val="27415F"/>
                </a:solidFill>
              </a:endParaRPr>
            </a:p>
          </p:txBody>
        </p:sp>
        <p:sp>
          <p:nvSpPr>
            <p:cNvPr id="7" name="Text Box 4"/>
            <p:cNvSpPr txBox="1">
              <a:spLocks noChangeArrowheads="1" noChangeShapeType="1"/>
            </p:cNvSpPr>
            <p:nvPr/>
          </p:nvSpPr>
          <p:spPr bwMode="auto">
            <a:xfrm>
              <a:off x="107412280" y="108868461"/>
              <a:ext cx="2494301" cy="22858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33CC33"/>
                    </a:outerShdw>
                  </a:effectLst>
                </a14:hiddenEffects>
              </a:ext>
            </a:ex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2"/>
                  </a:solidFill>
                  <a:effectLst/>
                  <a:latin typeface="+mj-lt"/>
                  <a:cs typeface="Arial" pitchFamily="34" charset="0"/>
                </a:rPr>
                <a:t>Co-op consumers</a:t>
              </a:r>
              <a:r>
                <a:rPr kumimoji="0" lang="en-GB" sz="2800" b="0" i="0" u="none" strike="noStrike" cap="none" normalizeH="0" dirty="0" smtClean="0">
                  <a:ln>
                    <a:noFill/>
                  </a:ln>
                  <a:solidFill>
                    <a:schemeClr val="tx2"/>
                  </a:solidFill>
                  <a:effectLst/>
                  <a:latin typeface="+mj-lt"/>
                  <a:cs typeface="Arial" pitchFamily="34" charset="0"/>
                </a:rPr>
                <a:t> expectations and trends</a:t>
              </a:r>
              <a:endParaRPr kumimoji="0" lang="fr-FR" sz="2800" b="0" i="0" u="none" strike="noStrike" cap="none" normalizeH="0" baseline="0" dirty="0" smtClean="0">
                <a:ln>
                  <a:noFill/>
                </a:ln>
                <a:solidFill>
                  <a:schemeClr val="tx2"/>
                </a:solidFill>
                <a:effectLst/>
                <a:latin typeface="+mj-lt"/>
                <a:cs typeface="Arial" pitchFamily="34" charset="0"/>
              </a:endParaRPr>
            </a:p>
          </p:txBody>
        </p:sp>
      </p:grpSp>
      <p:sp>
        <p:nvSpPr>
          <p:cNvPr id="14" name="TextBox 13"/>
          <p:cNvSpPr txBox="1"/>
          <p:nvPr/>
        </p:nvSpPr>
        <p:spPr>
          <a:xfrm>
            <a:off x="4053618" y="320495"/>
            <a:ext cx="4622838" cy="584775"/>
          </a:xfrm>
          <a:prstGeom prst="rect">
            <a:avLst/>
          </a:prstGeom>
          <a:noFill/>
        </p:spPr>
        <p:txBody>
          <a:bodyPr wrap="square" rtlCol="0">
            <a:spAutoFit/>
          </a:bodyPr>
          <a:lstStyle/>
          <a:p>
            <a:r>
              <a:rPr lang="en-GB" sz="1600" i="1" spc="300" dirty="0" smtClean="0"/>
              <a:t>European Community of Consumer Cooperatives</a:t>
            </a:r>
            <a:endParaRPr lang="en-GB" sz="1600" i="1" spc="300" dirty="0"/>
          </a:p>
        </p:txBody>
      </p:sp>
      <p:sp>
        <p:nvSpPr>
          <p:cNvPr id="13" name="TextBox 9"/>
          <p:cNvSpPr txBox="1"/>
          <p:nvPr/>
        </p:nvSpPr>
        <p:spPr>
          <a:xfrm>
            <a:off x="683568" y="2135096"/>
            <a:ext cx="8352928" cy="4185761"/>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rgbClr val="003399"/>
                </a:solidFill>
              </a:rPr>
              <a:t>Increased interest in local foods</a:t>
            </a:r>
          </a:p>
          <a:p>
            <a:pPr lvl="1"/>
            <a:endParaRPr lang="en-US" dirty="0" smtClean="0">
              <a:solidFill>
                <a:srgbClr val="003399"/>
              </a:solidFill>
            </a:endParaRPr>
          </a:p>
          <a:p>
            <a:pPr marL="342900" indent="-342900">
              <a:buFont typeface="Arial" panose="020B0604020202020204" pitchFamily="34" charset="0"/>
              <a:buChar char="•"/>
            </a:pPr>
            <a:r>
              <a:rPr lang="en-US" sz="2000" dirty="0" smtClean="0">
                <a:solidFill>
                  <a:srgbClr val="003399"/>
                </a:solidFill>
              </a:rPr>
              <a:t>Consumers want to know where their food comes from</a:t>
            </a:r>
          </a:p>
          <a:p>
            <a:pPr marL="800100" lvl="1" indent="-342900">
              <a:buFont typeface="Courier New" panose="02070309020205020404" pitchFamily="49" charset="0"/>
              <a:buChar char="o"/>
            </a:pPr>
            <a:r>
              <a:rPr lang="en-US" dirty="0" smtClean="0">
                <a:solidFill>
                  <a:srgbClr val="003399"/>
                </a:solidFill>
              </a:rPr>
              <a:t>Traceability, more transparency</a:t>
            </a:r>
          </a:p>
          <a:p>
            <a:pPr marL="800100" lvl="1" indent="-342900">
              <a:buFont typeface="Courier New" panose="02070309020205020404" pitchFamily="49" charset="0"/>
              <a:buChar char="o"/>
            </a:pPr>
            <a:endParaRPr lang="en-US" dirty="0" smtClean="0">
              <a:solidFill>
                <a:srgbClr val="003399"/>
              </a:solidFill>
            </a:endParaRPr>
          </a:p>
          <a:p>
            <a:pPr marL="342900" indent="-342900">
              <a:buFont typeface="Arial" panose="020B0604020202020204" pitchFamily="34" charset="0"/>
              <a:buChar char="•"/>
            </a:pPr>
            <a:r>
              <a:rPr lang="en-US" sz="2000" dirty="0">
                <a:solidFill>
                  <a:srgbClr val="003399"/>
                </a:solidFill>
              </a:rPr>
              <a:t>Consumers expect fairness in the supply chain</a:t>
            </a:r>
          </a:p>
          <a:p>
            <a:pPr marL="800100" lvl="1" indent="-342900">
              <a:buFont typeface="Courier New" panose="02070309020205020404" pitchFamily="49" charset="0"/>
              <a:buChar char="o"/>
            </a:pPr>
            <a:r>
              <a:rPr lang="en-US" dirty="0">
                <a:solidFill>
                  <a:srgbClr val="003399"/>
                </a:solidFill>
              </a:rPr>
              <a:t>Need to counteract potential fraudulent practices</a:t>
            </a:r>
          </a:p>
          <a:p>
            <a:pPr marL="800100" lvl="1" indent="-342900">
              <a:buFont typeface="Courier New" panose="02070309020205020404" pitchFamily="49" charset="0"/>
              <a:buChar char="o"/>
            </a:pPr>
            <a:r>
              <a:rPr lang="en-US" dirty="0">
                <a:solidFill>
                  <a:srgbClr val="003399"/>
                </a:solidFill>
              </a:rPr>
              <a:t>Authenticity and integrity</a:t>
            </a:r>
          </a:p>
          <a:p>
            <a:pPr marL="342900" indent="-342900">
              <a:buFont typeface="Courier New" panose="02070309020205020404" pitchFamily="49" charset="0"/>
              <a:buChar char="o"/>
            </a:pPr>
            <a:endParaRPr lang="en-US" dirty="0" smtClean="0">
              <a:solidFill>
                <a:srgbClr val="003399"/>
              </a:solidFill>
            </a:endParaRPr>
          </a:p>
          <a:p>
            <a:pPr marL="342900" indent="-342900">
              <a:buFont typeface="Arial" panose="020B0604020202020204" pitchFamily="34" charset="0"/>
              <a:buChar char="•"/>
            </a:pPr>
            <a:r>
              <a:rPr lang="en-US" sz="2000" dirty="0" smtClean="0">
                <a:solidFill>
                  <a:srgbClr val="003399"/>
                </a:solidFill>
              </a:rPr>
              <a:t>Increased attention payed to animal health and welfare</a:t>
            </a:r>
          </a:p>
          <a:p>
            <a:pPr marL="342900" indent="-342900">
              <a:buFont typeface="Arial" panose="020B0604020202020204" pitchFamily="34" charset="0"/>
              <a:buChar char="•"/>
            </a:pPr>
            <a:endParaRPr lang="en-US" sz="2000" dirty="0" smtClean="0">
              <a:solidFill>
                <a:srgbClr val="003399"/>
              </a:solidFill>
            </a:endParaRPr>
          </a:p>
          <a:p>
            <a:pPr marL="342900" indent="-342900">
              <a:buFont typeface="Arial" panose="020B0604020202020204" pitchFamily="34" charset="0"/>
              <a:buChar char="•"/>
            </a:pPr>
            <a:r>
              <a:rPr lang="en-US" sz="2000" dirty="0" smtClean="0">
                <a:solidFill>
                  <a:srgbClr val="003399"/>
                </a:solidFill>
              </a:rPr>
              <a:t>Concern about the environment</a:t>
            </a:r>
          </a:p>
          <a:p>
            <a:endParaRPr lang="en-US" dirty="0" smtClean="0">
              <a:solidFill>
                <a:srgbClr val="003399"/>
              </a:solidFill>
            </a:endParaRPr>
          </a:p>
          <a:p>
            <a:pPr marL="342900" indent="-342900">
              <a:buFont typeface="Arial" panose="020B0604020202020204" pitchFamily="34" charset="0"/>
              <a:buChar char="•"/>
            </a:pPr>
            <a:r>
              <a:rPr lang="en-US" sz="2000" dirty="0">
                <a:solidFill>
                  <a:srgbClr val="003399"/>
                </a:solidFill>
              </a:rPr>
              <a:t>Increased interest in organic products</a:t>
            </a: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74" y="209406"/>
            <a:ext cx="2987869" cy="695752"/>
          </a:xfrm>
          <a:prstGeom prst="rect">
            <a:avLst/>
          </a:prstGeom>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957" y="3140968"/>
            <a:ext cx="2610687" cy="160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0336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 y="0"/>
            <a:ext cx="539552"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5" name="Group 2"/>
          <p:cNvGrpSpPr>
            <a:grpSpLocks/>
          </p:cNvGrpSpPr>
          <p:nvPr/>
        </p:nvGrpSpPr>
        <p:grpSpPr bwMode="auto">
          <a:xfrm>
            <a:off x="-476614" y="1057632"/>
            <a:ext cx="7560840" cy="865188"/>
            <a:chOff x="106948125" y="108843750"/>
            <a:chExt cx="3045368" cy="278004"/>
          </a:xfrm>
        </p:grpSpPr>
        <p:sp>
          <p:nvSpPr>
            <p:cNvPr id="6" name="AutoShape 3"/>
            <p:cNvSpPr>
              <a:spLocks noChangeArrowheads="1" noChangeShapeType="1"/>
            </p:cNvSpPr>
            <p:nvPr/>
          </p:nvSpPr>
          <p:spPr bwMode="auto">
            <a:xfrm>
              <a:off x="106948125" y="108843750"/>
              <a:ext cx="3045368" cy="278004"/>
            </a:xfrm>
            <a:prstGeom prst="roundRect">
              <a:avLst>
                <a:gd name="adj" fmla="val 50000"/>
              </a:avLst>
            </a:prstGeom>
            <a:ln/>
            <a:extLst/>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endParaRPr lang="fr-BE">
                <a:solidFill>
                  <a:srgbClr val="27415F"/>
                </a:solidFill>
              </a:endParaRPr>
            </a:p>
          </p:txBody>
        </p:sp>
        <p:sp>
          <p:nvSpPr>
            <p:cNvPr id="7" name="Text Box 4"/>
            <p:cNvSpPr txBox="1">
              <a:spLocks noChangeArrowheads="1" noChangeShapeType="1"/>
            </p:cNvSpPr>
            <p:nvPr/>
          </p:nvSpPr>
          <p:spPr bwMode="auto">
            <a:xfrm>
              <a:off x="107445794" y="108868461"/>
              <a:ext cx="2430770" cy="22858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33CC33"/>
                    </a:outerShdw>
                  </a:effectLst>
                </a14:hiddenEffects>
              </a:ext>
            </a:ex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4000" b="0" i="0" u="none" strike="noStrike" cap="none" normalizeH="0" baseline="0" dirty="0" smtClean="0">
                  <a:ln>
                    <a:noFill/>
                  </a:ln>
                  <a:solidFill>
                    <a:schemeClr val="tx2"/>
                  </a:solidFill>
                  <a:effectLst/>
                  <a:latin typeface="+mj-lt"/>
                  <a:cs typeface="Arial" pitchFamily="34" charset="0"/>
                </a:rPr>
                <a:t>The Co-operative Group</a:t>
              </a:r>
              <a:endParaRPr kumimoji="0" lang="fr-FR" sz="4000" b="0" i="0" u="none" strike="noStrike" cap="none" normalizeH="0" baseline="0" dirty="0" smtClean="0">
                <a:ln>
                  <a:noFill/>
                </a:ln>
                <a:solidFill>
                  <a:schemeClr val="tx2"/>
                </a:solidFill>
                <a:effectLst/>
                <a:latin typeface="+mj-lt"/>
                <a:cs typeface="Arial" pitchFamily="34" charset="0"/>
              </a:endParaRPr>
            </a:p>
          </p:txBody>
        </p:sp>
      </p:grpSp>
      <p:sp>
        <p:nvSpPr>
          <p:cNvPr id="14" name="TextBox 13"/>
          <p:cNvSpPr txBox="1"/>
          <p:nvPr/>
        </p:nvSpPr>
        <p:spPr>
          <a:xfrm>
            <a:off x="4053618" y="320495"/>
            <a:ext cx="4622838" cy="584775"/>
          </a:xfrm>
          <a:prstGeom prst="rect">
            <a:avLst/>
          </a:prstGeom>
          <a:noFill/>
        </p:spPr>
        <p:txBody>
          <a:bodyPr wrap="square" rtlCol="0">
            <a:spAutoFit/>
          </a:bodyPr>
          <a:lstStyle/>
          <a:p>
            <a:r>
              <a:rPr lang="en-GB" sz="1600" i="1" spc="300" dirty="0" smtClean="0"/>
              <a:t>European Community of Consumer Cooperatives</a:t>
            </a:r>
            <a:endParaRPr lang="en-GB" sz="1600" i="1" spc="300" dirty="0"/>
          </a:p>
        </p:txBody>
      </p:sp>
      <p:sp>
        <p:nvSpPr>
          <p:cNvPr id="13" name="TextBox 9"/>
          <p:cNvSpPr txBox="1"/>
          <p:nvPr/>
        </p:nvSpPr>
        <p:spPr>
          <a:xfrm>
            <a:off x="683568" y="2132856"/>
            <a:ext cx="8352928" cy="1631216"/>
          </a:xfrm>
          <a:prstGeom prst="rect">
            <a:avLst/>
          </a:prstGeom>
          <a:noFill/>
        </p:spPr>
        <p:txBody>
          <a:bodyPr wrap="square" rtlCol="0">
            <a:spAutoFit/>
          </a:bodyPr>
          <a:lstStyle/>
          <a:p>
            <a:pPr marL="285750" indent="-285750">
              <a:buFont typeface="Arial" pitchFamily="34" charset="0"/>
              <a:buChar char="•"/>
            </a:pPr>
            <a:r>
              <a:rPr lang="en-US" dirty="0" smtClean="0">
                <a:solidFill>
                  <a:srgbClr val="003399"/>
                </a:solidFill>
              </a:rPr>
              <a:t>Support for UK farming industry and local foods</a:t>
            </a:r>
          </a:p>
          <a:p>
            <a:pPr marL="285750" indent="-285750">
              <a:buFont typeface="Arial" pitchFamily="34" charset="0"/>
              <a:buChar char="•"/>
            </a:pPr>
            <a:r>
              <a:rPr lang="en-US" dirty="0" smtClean="0">
                <a:solidFill>
                  <a:srgbClr val="003399"/>
                </a:solidFill>
              </a:rPr>
              <a:t>Farming groups	</a:t>
            </a:r>
          </a:p>
          <a:p>
            <a:pPr marL="742950" lvl="1" indent="-285750">
              <a:buFont typeface="Courier New" panose="02070309020205020404" pitchFamily="49" charset="0"/>
              <a:buChar char="o"/>
            </a:pPr>
            <a:r>
              <a:rPr lang="en-US" sz="1600" dirty="0" smtClean="0">
                <a:solidFill>
                  <a:srgbClr val="003399"/>
                </a:solidFill>
              </a:rPr>
              <a:t>2000+ farmers, close cooperation with 400 </a:t>
            </a:r>
            <a:r>
              <a:rPr lang="en-US" sz="1600" dirty="0" smtClean="0">
                <a:solidFill>
                  <a:srgbClr val="003399"/>
                </a:solidFill>
                <a:sym typeface="Wingdings" panose="05000000000000000000" pitchFamily="2" charset="2"/>
              </a:rPr>
              <a:t> Co-op farming groups</a:t>
            </a:r>
          </a:p>
          <a:p>
            <a:pPr marL="742950" lvl="1" indent="-285750">
              <a:buFont typeface="Courier New" panose="02070309020205020404" pitchFamily="49" charset="0"/>
              <a:buChar char="o"/>
            </a:pPr>
            <a:r>
              <a:rPr lang="en-US" sz="1600" dirty="0" smtClean="0">
                <a:solidFill>
                  <a:srgbClr val="003399"/>
                </a:solidFill>
                <a:sym typeface="Wingdings" panose="05000000000000000000" pitchFamily="2" charset="2"/>
              </a:rPr>
              <a:t>Own brand chicken, pork, Hereford and Aberdeen Angus beef, Cambrian lamb, milk</a:t>
            </a:r>
          </a:p>
          <a:p>
            <a:pPr marL="742950" lvl="1" indent="-285750">
              <a:buFont typeface="Courier New" panose="02070309020205020404" pitchFamily="49" charset="0"/>
              <a:buChar char="o"/>
            </a:pPr>
            <a:r>
              <a:rPr lang="en-US" sz="1600" dirty="0" smtClean="0">
                <a:solidFill>
                  <a:srgbClr val="003399"/>
                </a:solidFill>
                <a:sym typeface="Wingdings" panose="05000000000000000000" pitchFamily="2" charset="2"/>
              </a:rPr>
              <a:t>Gold, Silver, Bronze farms  Premiums</a:t>
            </a:r>
          </a:p>
          <a:p>
            <a:pPr marL="742950" lvl="1" indent="-285750">
              <a:buFont typeface="Courier New" panose="02070309020205020404" pitchFamily="49" charset="0"/>
              <a:buChar char="o"/>
            </a:pPr>
            <a:endParaRPr lang="en-US" sz="1600" b="1" dirty="0" smtClean="0">
              <a:solidFill>
                <a:srgbClr val="003399"/>
              </a:solidFill>
            </a:endParaRP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74" y="209406"/>
            <a:ext cx="2987869" cy="695752"/>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88" y="3417127"/>
            <a:ext cx="4296283" cy="335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9"/>
          <p:cNvSpPr txBox="1"/>
          <p:nvPr/>
        </p:nvSpPr>
        <p:spPr>
          <a:xfrm>
            <a:off x="683568" y="3720432"/>
            <a:ext cx="4232935" cy="3077766"/>
          </a:xfrm>
          <a:prstGeom prst="rect">
            <a:avLst/>
          </a:prstGeom>
          <a:noFill/>
        </p:spPr>
        <p:txBody>
          <a:bodyPr wrap="square" rtlCol="0">
            <a:spAutoFit/>
          </a:bodyPr>
          <a:lstStyle/>
          <a:p>
            <a:pPr marL="285750" indent="-285750">
              <a:buFont typeface="Arial" pitchFamily="34" charset="0"/>
              <a:buChar char="•"/>
            </a:pPr>
            <a:r>
              <a:rPr lang="en-US" dirty="0" smtClean="0">
                <a:solidFill>
                  <a:srgbClr val="003399"/>
                </a:solidFill>
              </a:rPr>
              <a:t>Responsible sourcing </a:t>
            </a:r>
          </a:p>
          <a:p>
            <a:pPr marL="742950" lvl="1" indent="-285750">
              <a:buFont typeface="Courier New" panose="02070309020205020404" pitchFamily="49" charset="0"/>
              <a:buChar char="o"/>
            </a:pPr>
            <a:r>
              <a:rPr lang="en-US" sz="1600" dirty="0" smtClean="0">
                <a:solidFill>
                  <a:srgbClr val="003399"/>
                </a:solidFill>
                <a:sym typeface="Wingdings" panose="05000000000000000000" pitchFamily="2" charset="2"/>
              </a:rPr>
              <a:t>Only free range own brand </a:t>
            </a:r>
            <a:r>
              <a:rPr lang="en-US" sz="1600" b="1" dirty="0" smtClean="0">
                <a:solidFill>
                  <a:srgbClr val="003399"/>
                </a:solidFill>
                <a:sym typeface="Wingdings" panose="05000000000000000000" pitchFamily="2" charset="2"/>
              </a:rPr>
              <a:t>eggs</a:t>
            </a:r>
          </a:p>
          <a:p>
            <a:pPr marL="742950" lvl="1" indent="-285750">
              <a:buFont typeface="Courier New" panose="02070309020205020404" pitchFamily="49" charset="0"/>
              <a:buChar char="o"/>
            </a:pPr>
            <a:r>
              <a:rPr lang="en-US" sz="1600" dirty="0" smtClean="0">
                <a:solidFill>
                  <a:srgbClr val="003399"/>
                </a:solidFill>
                <a:sym typeface="Wingdings" panose="05000000000000000000" pitchFamily="2" charset="2"/>
              </a:rPr>
              <a:t>Own brand </a:t>
            </a:r>
            <a:r>
              <a:rPr lang="en-US" sz="1600" b="1" dirty="0" smtClean="0">
                <a:solidFill>
                  <a:srgbClr val="003399"/>
                </a:solidFill>
                <a:sym typeface="Wingdings" panose="05000000000000000000" pitchFamily="2" charset="2"/>
              </a:rPr>
              <a:t>fish</a:t>
            </a:r>
            <a:r>
              <a:rPr lang="en-US" sz="1600" dirty="0" smtClean="0">
                <a:solidFill>
                  <a:srgbClr val="003399"/>
                </a:solidFill>
                <a:sym typeface="Wingdings" panose="05000000000000000000" pitchFamily="2" charset="2"/>
              </a:rPr>
              <a:t> range; members of the sustainable seafood coalition (SSC)</a:t>
            </a:r>
          </a:p>
          <a:p>
            <a:pPr marL="742950" lvl="1" indent="-285750">
              <a:buFont typeface="Courier New" panose="02070309020205020404" pitchFamily="49" charset="0"/>
              <a:buChar char="o"/>
            </a:pPr>
            <a:r>
              <a:rPr lang="en-US" sz="1600" dirty="0" smtClean="0">
                <a:solidFill>
                  <a:srgbClr val="003399"/>
                </a:solidFill>
                <a:sym typeface="Wingdings" panose="05000000000000000000" pitchFamily="2" charset="2"/>
              </a:rPr>
              <a:t>All own brand </a:t>
            </a:r>
            <a:r>
              <a:rPr lang="en-US" sz="1600" b="1" dirty="0" smtClean="0">
                <a:solidFill>
                  <a:srgbClr val="003399"/>
                </a:solidFill>
                <a:sym typeface="Wingdings" panose="05000000000000000000" pitchFamily="2" charset="2"/>
              </a:rPr>
              <a:t>turkeys </a:t>
            </a:r>
            <a:r>
              <a:rPr lang="en-US" sz="1600" dirty="0" smtClean="0">
                <a:solidFill>
                  <a:srgbClr val="003399"/>
                </a:solidFill>
                <a:sym typeface="Wingdings" panose="05000000000000000000" pitchFamily="2" charset="2"/>
              </a:rPr>
              <a:t>labelled with Red Tractor Logo and Quality British Turkey Mark</a:t>
            </a:r>
          </a:p>
          <a:p>
            <a:pPr marL="742950" lvl="1" indent="-285750">
              <a:buFont typeface="Courier New" panose="02070309020205020404" pitchFamily="49" charset="0"/>
              <a:buChar char="o"/>
            </a:pPr>
            <a:endParaRPr lang="en-US" sz="1600" dirty="0" smtClean="0">
              <a:solidFill>
                <a:srgbClr val="003399"/>
              </a:solidFill>
              <a:sym typeface="Wingdings" panose="05000000000000000000" pitchFamily="2" charset="2"/>
            </a:endParaRPr>
          </a:p>
          <a:p>
            <a:r>
              <a:rPr lang="en-US" sz="1600" dirty="0" smtClean="0">
                <a:solidFill>
                  <a:srgbClr val="003399"/>
                </a:solidFill>
                <a:sym typeface="Wingdings" panose="05000000000000000000" pitchFamily="2" charset="2"/>
              </a:rPr>
              <a:t> High standard of food safety, traceability, animal welfare</a:t>
            </a:r>
          </a:p>
          <a:p>
            <a:r>
              <a:rPr lang="en-US" sz="1600" dirty="0" smtClean="0">
                <a:solidFill>
                  <a:srgbClr val="003399"/>
                </a:solidFill>
                <a:sym typeface="Wingdings" panose="05000000000000000000" pitchFamily="2" charset="2"/>
              </a:rPr>
              <a:t> Inspection </a:t>
            </a:r>
            <a:r>
              <a:rPr lang="en-US" sz="1600" dirty="0">
                <a:solidFill>
                  <a:srgbClr val="003399"/>
                </a:solidFill>
                <a:sym typeface="Wingdings" panose="05000000000000000000" pitchFamily="2" charset="2"/>
              </a:rPr>
              <a:t>of </a:t>
            </a:r>
            <a:r>
              <a:rPr lang="en-US" sz="1600" dirty="0" smtClean="0">
                <a:solidFill>
                  <a:srgbClr val="003399"/>
                </a:solidFill>
                <a:sym typeface="Wingdings" panose="05000000000000000000" pitchFamily="2" charset="2"/>
              </a:rPr>
              <a:t>farms, external risk assessments</a:t>
            </a:r>
            <a:endParaRPr lang="en-US" sz="1600" dirty="0">
              <a:solidFill>
                <a:srgbClr val="003399"/>
              </a:solidFill>
              <a:sym typeface="Wingdings" panose="05000000000000000000" pitchFamily="2" charset="2"/>
            </a:endParaRPr>
          </a:p>
          <a:p>
            <a:pPr marL="742950" lvl="1" indent="-285750">
              <a:buFont typeface="Courier New" panose="02070309020205020404" pitchFamily="49" charset="0"/>
              <a:buChar char="o"/>
            </a:pPr>
            <a:endParaRPr lang="en-US" sz="1600" dirty="0" smtClean="0">
              <a:solidFill>
                <a:srgbClr val="003399"/>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1095048"/>
            <a:ext cx="73342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67175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 y="0"/>
            <a:ext cx="539552"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5" name="Group 2"/>
          <p:cNvGrpSpPr>
            <a:grpSpLocks/>
          </p:cNvGrpSpPr>
          <p:nvPr/>
        </p:nvGrpSpPr>
        <p:grpSpPr bwMode="auto">
          <a:xfrm>
            <a:off x="-476614" y="1057632"/>
            <a:ext cx="7560840" cy="865188"/>
            <a:chOff x="106948125" y="108843750"/>
            <a:chExt cx="3045368" cy="278004"/>
          </a:xfrm>
        </p:grpSpPr>
        <p:sp>
          <p:nvSpPr>
            <p:cNvPr id="6" name="AutoShape 3"/>
            <p:cNvSpPr>
              <a:spLocks noChangeArrowheads="1" noChangeShapeType="1"/>
            </p:cNvSpPr>
            <p:nvPr/>
          </p:nvSpPr>
          <p:spPr bwMode="auto">
            <a:xfrm>
              <a:off x="106948125" y="108843750"/>
              <a:ext cx="3045368" cy="278004"/>
            </a:xfrm>
            <a:prstGeom prst="roundRect">
              <a:avLst>
                <a:gd name="adj" fmla="val 50000"/>
              </a:avLst>
            </a:prstGeom>
            <a:ln/>
            <a:extLst/>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endParaRPr lang="fr-BE">
                <a:solidFill>
                  <a:srgbClr val="27415F"/>
                </a:solidFill>
              </a:endParaRPr>
            </a:p>
          </p:txBody>
        </p:sp>
        <p:sp>
          <p:nvSpPr>
            <p:cNvPr id="7" name="Text Box 4"/>
            <p:cNvSpPr txBox="1">
              <a:spLocks noChangeArrowheads="1" noChangeShapeType="1"/>
            </p:cNvSpPr>
            <p:nvPr/>
          </p:nvSpPr>
          <p:spPr bwMode="auto">
            <a:xfrm>
              <a:off x="107445794" y="108868461"/>
              <a:ext cx="2430770" cy="22858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33CC33"/>
                    </a:outerShdw>
                  </a:effectLst>
                </a14:hiddenEffects>
              </a:ext>
            </a:extLst>
          </p:spPr>
          <p:txBody>
            <a:bodyPr vert="horz" wrap="square" lIns="36195" tIns="36195" rIns="36195" bIns="36195" numCol="1" anchor="t" anchorCtr="0" compatLnSpc="1">
              <a:prstTxWarp prst="textNoShape">
                <a:avLst/>
              </a:prstTxWarp>
            </a:bodyPr>
            <a:lstStyle/>
            <a:p>
              <a:pPr lvl="0" fontAlgn="base">
                <a:spcBef>
                  <a:spcPct val="0"/>
                </a:spcBef>
                <a:spcAft>
                  <a:spcPct val="0"/>
                </a:spcAft>
              </a:pPr>
              <a:r>
                <a:rPr kumimoji="0" lang="en-GB" sz="4400" b="0" i="0" u="none" strike="noStrike" cap="none" normalizeH="0" baseline="0" dirty="0" smtClean="0">
                  <a:ln>
                    <a:noFill/>
                  </a:ln>
                  <a:solidFill>
                    <a:schemeClr val="tx2"/>
                  </a:solidFill>
                  <a:effectLst/>
                  <a:latin typeface="+mj-lt"/>
                  <a:cs typeface="Arial" pitchFamily="34" charset="0"/>
                </a:rPr>
                <a:t>Coop Denmark</a:t>
              </a:r>
              <a:endParaRPr kumimoji="0" lang="fr-FR" sz="4400" b="0" i="0" u="none" strike="noStrike" cap="none" normalizeH="0" baseline="0" dirty="0" smtClean="0">
                <a:ln>
                  <a:noFill/>
                </a:ln>
                <a:solidFill>
                  <a:schemeClr val="tx2"/>
                </a:solidFill>
                <a:effectLst/>
                <a:latin typeface="+mj-lt"/>
                <a:cs typeface="Arial" pitchFamily="34" charset="0"/>
              </a:endParaRPr>
            </a:p>
          </p:txBody>
        </p:sp>
      </p:grpSp>
      <p:sp>
        <p:nvSpPr>
          <p:cNvPr id="14" name="TextBox 13"/>
          <p:cNvSpPr txBox="1"/>
          <p:nvPr/>
        </p:nvSpPr>
        <p:spPr>
          <a:xfrm>
            <a:off x="4053618" y="320495"/>
            <a:ext cx="4622838" cy="584775"/>
          </a:xfrm>
          <a:prstGeom prst="rect">
            <a:avLst/>
          </a:prstGeom>
          <a:noFill/>
        </p:spPr>
        <p:txBody>
          <a:bodyPr wrap="square" rtlCol="0">
            <a:spAutoFit/>
          </a:bodyPr>
          <a:lstStyle/>
          <a:p>
            <a:r>
              <a:rPr lang="en-GB" sz="1600" i="1" spc="300" dirty="0" smtClean="0"/>
              <a:t>European Community of Consumer Cooperatives</a:t>
            </a:r>
            <a:endParaRPr lang="en-GB" sz="1600" i="1" spc="300" dirty="0"/>
          </a:p>
        </p:txBody>
      </p:sp>
      <p:sp>
        <p:nvSpPr>
          <p:cNvPr id="13" name="TextBox 9"/>
          <p:cNvSpPr txBox="1"/>
          <p:nvPr/>
        </p:nvSpPr>
        <p:spPr>
          <a:xfrm>
            <a:off x="611560" y="1988840"/>
            <a:ext cx="8496944" cy="3908762"/>
          </a:xfrm>
          <a:prstGeom prst="rect">
            <a:avLst/>
          </a:prstGeom>
          <a:noFill/>
        </p:spPr>
        <p:txBody>
          <a:bodyPr wrap="square" rtlCol="0">
            <a:spAutoFit/>
          </a:bodyPr>
          <a:lstStyle/>
          <a:p>
            <a:r>
              <a:rPr lang="en-US" sz="2000" dirty="0" smtClean="0">
                <a:solidFill>
                  <a:srgbClr val="003399"/>
                </a:solidFill>
              </a:rPr>
              <a:t>Quality and safety</a:t>
            </a:r>
          </a:p>
          <a:p>
            <a:pPr marL="285750" indent="-285750">
              <a:buFont typeface="Arial" pitchFamily="34" charset="0"/>
              <a:buChar char="•"/>
            </a:pPr>
            <a:r>
              <a:rPr lang="en-US" dirty="0" smtClean="0">
                <a:solidFill>
                  <a:srgbClr val="003399"/>
                </a:solidFill>
              </a:rPr>
              <a:t>Own brand often subjected to stricter standards than the law </a:t>
            </a:r>
          </a:p>
          <a:p>
            <a:pPr marL="285750" indent="-285750">
              <a:buFont typeface="Arial" pitchFamily="34" charset="0"/>
              <a:buChar char="•"/>
            </a:pPr>
            <a:endParaRPr lang="en-US" dirty="0">
              <a:solidFill>
                <a:srgbClr val="003399"/>
              </a:solidFill>
              <a:sym typeface="Wingdings" panose="05000000000000000000" pitchFamily="2" charset="2"/>
            </a:endParaRPr>
          </a:p>
          <a:p>
            <a:pPr marL="285750" indent="-285750">
              <a:buFont typeface="Arial" pitchFamily="34" charset="0"/>
              <a:buChar char="•"/>
            </a:pPr>
            <a:r>
              <a:rPr lang="en-US" dirty="0" smtClean="0">
                <a:solidFill>
                  <a:srgbClr val="003399"/>
                </a:solidFill>
                <a:sym typeface="Wingdings" panose="05000000000000000000" pitchFamily="2" charset="2"/>
              </a:rPr>
              <a:t>High </a:t>
            </a:r>
            <a:r>
              <a:rPr lang="en-US" dirty="0">
                <a:solidFill>
                  <a:srgbClr val="003399"/>
                </a:solidFill>
                <a:sym typeface="Wingdings" panose="05000000000000000000" pitchFamily="2" charset="2"/>
              </a:rPr>
              <a:t>emphasis on self-monitoring and </a:t>
            </a:r>
            <a:r>
              <a:rPr lang="en-US" dirty="0" smtClean="0">
                <a:solidFill>
                  <a:srgbClr val="003399"/>
                </a:solidFill>
                <a:sym typeface="Wingdings" panose="05000000000000000000" pitchFamily="2" charset="2"/>
              </a:rPr>
              <a:t>training</a:t>
            </a:r>
          </a:p>
          <a:p>
            <a:pPr marL="742950" lvl="1" indent="-285750">
              <a:buFont typeface="Courier New" panose="02070309020205020404" pitchFamily="49" charset="0"/>
              <a:buChar char="o"/>
            </a:pPr>
            <a:r>
              <a:rPr lang="en-US" sz="1600" dirty="0" smtClean="0">
                <a:solidFill>
                  <a:srgbClr val="003399"/>
                </a:solidFill>
                <a:sym typeface="Wingdings" panose="05000000000000000000" pitchFamily="2" charset="2"/>
              </a:rPr>
              <a:t>“Quality assured by Coop” = product and content, composition, testing (incl. taste)</a:t>
            </a:r>
          </a:p>
          <a:p>
            <a:pPr marL="742950" lvl="1" indent="-285750">
              <a:buFont typeface="Courier New" panose="02070309020205020404" pitchFamily="49" charset="0"/>
              <a:buChar char="o"/>
            </a:pPr>
            <a:r>
              <a:rPr lang="en-US" sz="1600" dirty="0" smtClean="0">
                <a:solidFill>
                  <a:srgbClr val="003399"/>
                </a:solidFill>
                <a:sym typeface="Wingdings" panose="05000000000000000000" pitchFamily="2" charset="2"/>
              </a:rPr>
              <a:t>Coop suppliers must also be approved</a:t>
            </a:r>
          </a:p>
          <a:p>
            <a:endParaRPr lang="en-US" dirty="0">
              <a:solidFill>
                <a:srgbClr val="003399"/>
              </a:solidFill>
              <a:sym typeface="Wingdings" panose="05000000000000000000" pitchFamily="2" charset="2"/>
            </a:endParaRPr>
          </a:p>
          <a:p>
            <a:r>
              <a:rPr lang="en-US" dirty="0" smtClean="0">
                <a:solidFill>
                  <a:srgbClr val="003399"/>
                </a:solidFill>
                <a:sym typeface="Wingdings" panose="05000000000000000000" pitchFamily="2" charset="2"/>
              </a:rPr>
              <a:t>Local products – Accountability </a:t>
            </a:r>
          </a:p>
          <a:p>
            <a:pPr marL="285750" indent="-285750">
              <a:buFont typeface="Arial" pitchFamily="34" charset="0"/>
              <a:buChar char="•"/>
            </a:pPr>
            <a:r>
              <a:rPr lang="en-US" dirty="0" smtClean="0">
                <a:solidFill>
                  <a:srgbClr val="003399"/>
                </a:solidFill>
                <a:sym typeface="Wingdings" panose="05000000000000000000" pitchFamily="2" charset="2"/>
              </a:rPr>
              <a:t>Support Danish food production </a:t>
            </a:r>
          </a:p>
          <a:p>
            <a:pPr marL="285750" indent="-285750">
              <a:buFont typeface="Arial" pitchFamily="34" charset="0"/>
              <a:buChar char="•"/>
            </a:pPr>
            <a:r>
              <a:rPr lang="en-US" dirty="0" smtClean="0">
                <a:solidFill>
                  <a:srgbClr val="003399"/>
                </a:solidFill>
                <a:sym typeface="Wingdings" panose="05000000000000000000" pitchFamily="2" charset="2"/>
              </a:rPr>
              <a:t>Many local partnerships in 2015</a:t>
            </a:r>
          </a:p>
          <a:p>
            <a:pPr marL="285750" indent="-285750">
              <a:buFont typeface="Arial" pitchFamily="34" charset="0"/>
              <a:buChar char="•"/>
            </a:pPr>
            <a:endParaRPr lang="en-US" sz="1600" b="1" dirty="0" smtClean="0">
              <a:solidFill>
                <a:srgbClr val="003399"/>
              </a:solidFill>
              <a:sym typeface="Wingdings" panose="05000000000000000000" pitchFamily="2" charset="2"/>
            </a:endParaRPr>
          </a:p>
          <a:p>
            <a:r>
              <a:rPr lang="fr-BE" dirty="0" err="1" smtClean="0">
                <a:solidFill>
                  <a:srgbClr val="003399"/>
                </a:solidFill>
              </a:rPr>
              <a:t>Änglamark</a:t>
            </a:r>
            <a:endParaRPr lang="fr-BE" dirty="0" smtClean="0">
              <a:solidFill>
                <a:srgbClr val="003399"/>
              </a:solidFill>
            </a:endParaRPr>
          </a:p>
          <a:p>
            <a:pPr marL="285750" indent="-285750">
              <a:buFont typeface="Arial" panose="020B0604020202020204" pitchFamily="34" charset="0"/>
              <a:buChar char="•"/>
            </a:pPr>
            <a:r>
              <a:rPr lang="en-US" dirty="0" smtClean="0">
                <a:solidFill>
                  <a:srgbClr val="003399"/>
                </a:solidFill>
              </a:rPr>
              <a:t>red </a:t>
            </a:r>
            <a:r>
              <a:rPr lang="en-US" dirty="0">
                <a:solidFill>
                  <a:srgbClr val="003399"/>
                </a:solidFill>
              </a:rPr>
              <a:t>Ø or the EU logo</a:t>
            </a:r>
            <a:endParaRPr lang="fr-BE" dirty="0">
              <a:solidFill>
                <a:srgbClr val="003399"/>
              </a:solidFill>
            </a:endParaRPr>
          </a:p>
          <a:p>
            <a:endParaRPr lang="en-US" dirty="0">
              <a:solidFill>
                <a:srgbClr val="003399"/>
              </a:solidFill>
              <a:sym typeface="Wingdings" panose="05000000000000000000" pitchFamily="2" charset="2"/>
            </a:endParaRP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74" y="209406"/>
            <a:ext cx="2987869" cy="695752"/>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416" y="5263902"/>
            <a:ext cx="1111799" cy="14620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72" y="5647901"/>
            <a:ext cx="2450543" cy="10491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837" y="5616268"/>
            <a:ext cx="1705743" cy="10807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5442" y="1215188"/>
            <a:ext cx="1454912" cy="550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82925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3750"/>
            <a:ext cx="9144000" cy="5794248"/>
          </a:xfrm>
          <a:prstGeom prst="rect">
            <a:avLst/>
          </a:prstGeom>
        </p:spPr>
      </p:pic>
      <p:pic>
        <p:nvPicPr>
          <p:cNvPr id="4"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25609"/>
            <a:ext cx="9144000" cy="5732399"/>
          </a:xfrm>
          <a:prstGeom prst="rect">
            <a:avLst/>
          </a:prstGeom>
        </p:spPr>
      </p:pic>
      <p:pic>
        <p:nvPicPr>
          <p:cNvPr id="5"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06559"/>
            <a:ext cx="9144000" cy="5751449"/>
          </a:xfrm>
          <a:prstGeom prst="rect">
            <a:avLst/>
          </a:prstGeom>
        </p:spPr>
      </p:pic>
      <p:pic>
        <p:nvPicPr>
          <p:cNvPr id="6"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4300" y="335211"/>
            <a:ext cx="1537740" cy="1077300"/>
          </a:xfrm>
          <a:prstGeom prst="rect">
            <a:avLst/>
          </a:prstGeom>
        </p:spPr>
      </p:pic>
      <p:pic>
        <p:nvPicPr>
          <p:cNvPr id="7"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1757" y="6401004"/>
            <a:ext cx="678215" cy="457097"/>
          </a:xfrm>
          <a:prstGeom prst="rect">
            <a:avLst/>
          </a:prstGeom>
        </p:spPr>
      </p:pic>
      <p:sp>
        <p:nvSpPr>
          <p:cNvPr id="8" name="text 1"/>
          <p:cNvSpPr txBox="1"/>
          <p:nvPr/>
        </p:nvSpPr>
        <p:spPr>
          <a:xfrm>
            <a:off x="4232457" y="2049337"/>
            <a:ext cx="3844001" cy="1477328"/>
          </a:xfrm>
          <a:prstGeom prst="rect">
            <a:avLst/>
          </a:prstGeom>
        </p:spPr>
        <p:txBody>
          <a:bodyPr vert="horz" wrap="none" lIns="0" tIns="0" rIns="0" bIns="0" rtlCol="0">
            <a:spAutoFit/>
          </a:bodyPr>
          <a:lstStyle/>
          <a:p>
            <a:pPr marL="0">
              <a:lnSpc>
                <a:spcPct val="100000"/>
              </a:lnSpc>
            </a:pPr>
            <a:r>
              <a:rPr sz="3200" b="1" spc="10" dirty="0">
                <a:solidFill>
                  <a:srgbClr val="FFD523"/>
                </a:solidFill>
                <a:latin typeface="Arial"/>
                <a:cs typeface="Arial"/>
              </a:rPr>
              <a:t>Consumer</a:t>
            </a:r>
            <a:endParaRPr sz="3200">
              <a:latin typeface="Arial"/>
              <a:cs typeface="Arial"/>
            </a:endParaRPr>
          </a:p>
          <a:p>
            <a:pPr marL="358139">
              <a:lnSpc>
                <a:spcPct val="100000"/>
              </a:lnSpc>
            </a:pPr>
            <a:r>
              <a:rPr sz="3200" b="1" spc="10" dirty="0">
                <a:solidFill>
                  <a:srgbClr val="FFD523"/>
                </a:solidFill>
                <a:latin typeface="Arial"/>
                <a:cs typeface="Arial"/>
              </a:rPr>
              <a:t>attitudes</a:t>
            </a:r>
            <a:endParaRPr sz="3200">
              <a:latin typeface="Arial"/>
              <a:cs typeface="Arial"/>
            </a:endParaRPr>
          </a:p>
          <a:p>
            <a:pPr marL="358139">
              <a:lnSpc>
                <a:spcPct val="100000"/>
              </a:lnSpc>
            </a:pPr>
            <a:r>
              <a:rPr sz="3200" b="1" spc="10" dirty="0">
                <a:solidFill>
                  <a:srgbClr val="FFD523"/>
                </a:solidFill>
                <a:latin typeface="Arial"/>
                <a:cs typeface="Arial"/>
              </a:rPr>
              <a:t>towards  labelling</a:t>
            </a:r>
            <a:endParaRPr sz="3200">
              <a:latin typeface="Arial"/>
              <a:cs typeface="Arial"/>
            </a:endParaRPr>
          </a:p>
        </p:txBody>
      </p:sp>
      <p:sp>
        <p:nvSpPr>
          <p:cNvPr id="9" name="text 1"/>
          <p:cNvSpPr txBox="1"/>
          <p:nvPr/>
        </p:nvSpPr>
        <p:spPr>
          <a:xfrm>
            <a:off x="559917" y="3995779"/>
            <a:ext cx="2917786" cy="641714"/>
          </a:xfrm>
          <a:prstGeom prst="rect">
            <a:avLst/>
          </a:prstGeom>
        </p:spPr>
        <p:txBody>
          <a:bodyPr vert="horz" wrap="none" lIns="0" tIns="0" rIns="0" bIns="0" rtlCol="0">
            <a:spAutoFit/>
          </a:bodyPr>
          <a:lstStyle/>
          <a:p>
            <a:pPr marL="0">
              <a:lnSpc>
                <a:spcPct val="100000"/>
              </a:lnSpc>
            </a:pPr>
            <a:r>
              <a:rPr sz="1370" b="1" spc="10" dirty="0">
                <a:solidFill>
                  <a:srgbClr val="FFFFFF"/>
                </a:solidFill>
                <a:latin typeface="Arial"/>
                <a:cs typeface="Arial"/>
              </a:rPr>
              <a:t>Dr  Tim  Gumbel,  Deputy  Head  of</a:t>
            </a:r>
            <a:endParaRPr sz="1300">
              <a:latin typeface="Arial"/>
              <a:cs typeface="Arial"/>
            </a:endParaRPr>
          </a:p>
          <a:p>
            <a:pPr marL="342899">
              <a:lnSpc>
                <a:spcPct val="100000"/>
              </a:lnSpc>
            </a:pPr>
            <a:r>
              <a:rPr sz="1400" b="1" spc="10" dirty="0">
                <a:solidFill>
                  <a:srgbClr val="FFFFFF"/>
                </a:solidFill>
                <a:latin typeface="Arial"/>
                <a:cs typeface="Arial"/>
              </a:rPr>
              <a:t>Unit,  DG  SANTE  E1,  </a:t>
            </a:r>
            <a:endParaRPr sz="1400">
              <a:latin typeface="Arial"/>
              <a:cs typeface="Arial"/>
            </a:endParaRPr>
          </a:p>
          <a:p>
            <a:pPr marL="342899">
              <a:lnSpc>
                <a:spcPct val="100000"/>
              </a:lnSpc>
            </a:pPr>
            <a:r>
              <a:rPr sz="1400" b="1" spc="10" dirty="0">
                <a:solidFill>
                  <a:srgbClr val="FFFFFF"/>
                </a:solidFill>
                <a:latin typeface="Arial"/>
                <a:cs typeface="Arial"/>
              </a:rPr>
              <a:t>European  Commission</a:t>
            </a:r>
            <a:endParaRPr sz="1400">
              <a:latin typeface="Arial"/>
              <a:cs typeface="Arial"/>
            </a:endParaRPr>
          </a:p>
        </p:txBody>
      </p:sp>
      <p:sp>
        <p:nvSpPr>
          <p:cNvPr id="10" name="text 1"/>
          <p:cNvSpPr txBox="1"/>
          <p:nvPr/>
        </p:nvSpPr>
        <p:spPr>
          <a:xfrm>
            <a:off x="559974" y="4934950"/>
            <a:ext cx="3098925" cy="430887"/>
          </a:xfrm>
          <a:prstGeom prst="rect">
            <a:avLst/>
          </a:prstGeom>
        </p:spPr>
        <p:txBody>
          <a:bodyPr vert="horz" wrap="none" lIns="0" tIns="0" rIns="0" bIns="0" rtlCol="0">
            <a:spAutoFit/>
          </a:bodyPr>
          <a:lstStyle/>
          <a:p>
            <a:pPr marL="0">
              <a:lnSpc>
                <a:spcPct val="100000"/>
              </a:lnSpc>
            </a:pPr>
            <a:r>
              <a:rPr sz="1400" b="1" spc="10" dirty="0">
                <a:solidFill>
                  <a:srgbClr val="FFFFFF"/>
                </a:solidFill>
                <a:latin typeface="Arial"/>
                <a:cs typeface="Arial"/>
              </a:rPr>
              <a:t>High  level  conference  on  food</a:t>
            </a:r>
            <a:endParaRPr sz="1400">
              <a:latin typeface="Arial"/>
              <a:cs typeface="Arial"/>
            </a:endParaRPr>
          </a:p>
          <a:p>
            <a:pPr marL="342899">
              <a:lnSpc>
                <a:spcPct val="100000"/>
              </a:lnSpc>
            </a:pPr>
            <a:r>
              <a:rPr sz="1400" b="1" spc="10" dirty="0">
                <a:solidFill>
                  <a:srgbClr val="FFFFFF"/>
                </a:solidFill>
                <a:latin typeface="Arial"/>
                <a:cs typeface="Arial"/>
              </a:rPr>
              <a:t>authenticity  and  food  integrity</a:t>
            </a:r>
            <a:endParaRPr sz="1400">
              <a:latin typeface="Arial"/>
              <a:cs typeface="Arial"/>
            </a:endParaRPr>
          </a:p>
        </p:txBody>
      </p:sp>
      <p:sp>
        <p:nvSpPr>
          <p:cNvPr id="11" name="text 1"/>
          <p:cNvSpPr txBox="1"/>
          <p:nvPr/>
        </p:nvSpPr>
        <p:spPr>
          <a:xfrm>
            <a:off x="559973" y="5660568"/>
            <a:ext cx="2098651" cy="215444"/>
          </a:xfrm>
          <a:prstGeom prst="rect">
            <a:avLst/>
          </a:prstGeom>
        </p:spPr>
        <p:txBody>
          <a:bodyPr vert="horz" wrap="none" lIns="0" tIns="0" rIns="0" bIns="0" rtlCol="0">
            <a:spAutoFit/>
          </a:bodyPr>
          <a:lstStyle/>
          <a:p>
            <a:pPr marL="0">
              <a:lnSpc>
                <a:spcPct val="100000"/>
              </a:lnSpc>
            </a:pPr>
            <a:r>
              <a:rPr sz="1400" b="1" spc="10" dirty="0">
                <a:solidFill>
                  <a:srgbClr val="FFFFFF"/>
                </a:solidFill>
                <a:latin typeface="Arial"/>
                <a:cs typeface="Arial"/>
              </a:rPr>
              <a:t>Brussels  24  June  2016</a:t>
            </a:r>
            <a:endParaRPr sz="1400">
              <a:latin typeface="Arial"/>
              <a:cs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 y="0"/>
            <a:ext cx="539552"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5" name="Group 2"/>
          <p:cNvGrpSpPr>
            <a:grpSpLocks/>
          </p:cNvGrpSpPr>
          <p:nvPr/>
        </p:nvGrpSpPr>
        <p:grpSpPr bwMode="auto">
          <a:xfrm>
            <a:off x="-476614" y="1057632"/>
            <a:ext cx="7560840" cy="865188"/>
            <a:chOff x="106948125" y="108843750"/>
            <a:chExt cx="3045368" cy="278004"/>
          </a:xfrm>
        </p:grpSpPr>
        <p:sp>
          <p:nvSpPr>
            <p:cNvPr id="6" name="AutoShape 3"/>
            <p:cNvSpPr>
              <a:spLocks noChangeArrowheads="1" noChangeShapeType="1"/>
            </p:cNvSpPr>
            <p:nvPr/>
          </p:nvSpPr>
          <p:spPr bwMode="auto">
            <a:xfrm>
              <a:off x="106948125" y="108843750"/>
              <a:ext cx="3045368" cy="278004"/>
            </a:xfrm>
            <a:prstGeom prst="roundRect">
              <a:avLst>
                <a:gd name="adj" fmla="val 50000"/>
              </a:avLst>
            </a:prstGeom>
            <a:ln/>
            <a:extLst/>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endParaRPr lang="fr-BE">
                <a:solidFill>
                  <a:srgbClr val="27415F"/>
                </a:solidFill>
              </a:endParaRPr>
            </a:p>
          </p:txBody>
        </p:sp>
        <p:sp>
          <p:nvSpPr>
            <p:cNvPr id="7" name="Text Box 4"/>
            <p:cNvSpPr txBox="1">
              <a:spLocks noChangeArrowheads="1" noChangeShapeType="1"/>
            </p:cNvSpPr>
            <p:nvPr/>
          </p:nvSpPr>
          <p:spPr bwMode="auto">
            <a:xfrm>
              <a:off x="107445794" y="108868461"/>
              <a:ext cx="2430770" cy="22858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33CC33"/>
                    </a:outerShdw>
                  </a:effectLst>
                </a14:hiddenEffects>
              </a:ext>
            </a:extLst>
          </p:spPr>
          <p:txBody>
            <a:bodyPr vert="horz" wrap="square" lIns="36195" tIns="36195" rIns="36195" bIns="36195" numCol="1" anchor="t" anchorCtr="0" compatLnSpc="1">
              <a:prstTxWarp prst="textNoShape">
                <a:avLst/>
              </a:prstTxWarp>
            </a:bodyPr>
            <a:lstStyle/>
            <a:p>
              <a:pPr lvl="0" fontAlgn="base">
                <a:spcBef>
                  <a:spcPct val="0"/>
                </a:spcBef>
                <a:spcAft>
                  <a:spcPct val="0"/>
                </a:spcAft>
              </a:pPr>
              <a:r>
                <a:rPr kumimoji="0" lang="en-GB" sz="4400" b="0" i="0" u="none" strike="noStrike" cap="none" normalizeH="0" baseline="0" dirty="0" smtClean="0">
                  <a:ln>
                    <a:noFill/>
                  </a:ln>
                  <a:solidFill>
                    <a:schemeClr val="tx2"/>
                  </a:solidFill>
                  <a:effectLst/>
                  <a:latin typeface="+mj-lt"/>
                  <a:cs typeface="Arial" pitchFamily="34" charset="0"/>
                </a:rPr>
                <a:t>Coop Sweden</a:t>
              </a:r>
              <a:endParaRPr kumimoji="0" lang="fr-FR" sz="4400" b="0" i="0" u="none" strike="noStrike" cap="none" normalizeH="0" baseline="0" dirty="0" smtClean="0">
                <a:ln>
                  <a:noFill/>
                </a:ln>
                <a:solidFill>
                  <a:schemeClr val="tx2"/>
                </a:solidFill>
                <a:effectLst/>
                <a:latin typeface="+mj-lt"/>
                <a:cs typeface="Arial" pitchFamily="34" charset="0"/>
              </a:endParaRPr>
            </a:p>
          </p:txBody>
        </p:sp>
      </p:grpSp>
      <p:sp>
        <p:nvSpPr>
          <p:cNvPr id="14" name="TextBox 13"/>
          <p:cNvSpPr txBox="1"/>
          <p:nvPr/>
        </p:nvSpPr>
        <p:spPr>
          <a:xfrm>
            <a:off x="4053618" y="320495"/>
            <a:ext cx="4622838" cy="584775"/>
          </a:xfrm>
          <a:prstGeom prst="rect">
            <a:avLst/>
          </a:prstGeom>
          <a:noFill/>
        </p:spPr>
        <p:txBody>
          <a:bodyPr wrap="square" rtlCol="0">
            <a:spAutoFit/>
          </a:bodyPr>
          <a:lstStyle/>
          <a:p>
            <a:r>
              <a:rPr lang="en-GB" sz="1600" i="1" spc="300" dirty="0" smtClean="0"/>
              <a:t>European Community of Consumer Cooperatives</a:t>
            </a:r>
            <a:endParaRPr lang="en-GB" sz="1600" i="1" spc="300" dirty="0"/>
          </a:p>
        </p:txBody>
      </p:sp>
      <p:sp>
        <p:nvSpPr>
          <p:cNvPr id="13" name="TextBox 9"/>
          <p:cNvSpPr txBox="1"/>
          <p:nvPr/>
        </p:nvSpPr>
        <p:spPr>
          <a:xfrm>
            <a:off x="539607" y="1995908"/>
            <a:ext cx="7294969" cy="5047536"/>
          </a:xfrm>
          <a:prstGeom prst="rect">
            <a:avLst/>
          </a:prstGeom>
          <a:noFill/>
        </p:spPr>
        <p:txBody>
          <a:bodyPr wrap="square" rtlCol="0">
            <a:spAutoFit/>
          </a:bodyPr>
          <a:lstStyle/>
          <a:p>
            <a:r>
              <a:rPr lang="fr-BE" sz="2000" dirty="0" err="1" smtClean="0">
                <a:solidFill>
                  <a:srgbClr val="003399"/>
                </a:solidFill>
              </a:rPr>
              <a:t>Änglamark</a:t>
            </a:r>
            <a:r>
              <a:rPr lang="fr-BE" sz="2000" dirty="0" smtClean="0">
                <a:solidFill>
                  <a:srgbClr val="003399"/>
                </a:solidFill>
              </a:rPr>
              <a:t> – focus on </a:t>
            </a:r>
            <a:r>
              <a:rPr lang="fr-BE" sz="2000" dirty="0" err="1" smtClean="0">
                <a:solidFill>
                  <a:srgbClr val="003399"/>
                </a:solidFill>
              </a:rPr>
              <a:t>organic</a:t>
            </a:r>
            <a:r>
              <a:rPr lang="fr-BE" sz="2000" dirty="0" smtClean="0">
                <a:solidFill>
                  <a:srgbClr val="003399"/>
                </a:solidFill>
              </a:rPr>
              <a:t> and </a:t>
            </a:r>
            <a:r>
              <a:rPr lang="fr-BE" sz="2000" dirty="0" err="1" smtClean="0">
                <a:solidFill>
                  <a:srgbClr val="003399"/>
                </a:solidFill>
              </a:rPr>
              <a:t>traceability</a:t>
            </a:r>
            <a:endParaRPr lang="fr-BE" sz="2000" dirty="0">
              <a:solidFill>
                <a:srgbClr val="003399"/>
              </a:solidFill>
            </a:endParaRPr>
          </a:p>
          <a:p>
            <a:endParaRPr lang="en-US" sz="1600" b="1" dirty="0" smtClean="0">
              <a:solidFill>
                <a:srgbClr val="003399"/>
              </a:solidFill>
              <a:sym typeface="Wingdings" panose="05000000000000000000" pitchFamily="2" charset="2"/>
            </a:endParaRPr>
          </a:p>
          <a:p>
            <a:r>
              <a:rPr lang="en-US" sz="2000" dirty="0">
                <a:solidFill>
                  <a:srgbClr val="003399"/>
                </a:solidFill>
                <a:sym typeface="Wingdings" panose="05000000000000000000" pitchFamily="2" charset="2"/>
              </a:rPr>
              <a:t>Coop </a:t>
            </a:r>
            <a:r>
              <a:rPr lang="en-US" sz="2000" dirty="0" smtClean="0">
                <a:solidFill>
                  <a:srgbClr val="003399"/>
                </a:solidFill>
                <a:sym typeface="Wingdings" panose="05000000000000000000" pitchFamily="2" charset="2"/>
              </a:rPr>
              <a:t>fishing strategy (quota)</a:t>
            </a:r>
          </a:p>
          <a:p>
            <a:pPr marL="342900" indent="-342900">
              <a:buFont typeface="Arial" panose="020B0604020202020204" pitchFamily="34" charset="0"/>
              <a:buChar char="•"/>
            </a:pPr>
            <a:r>
              <a:rPr lang="en-US" dirty="0" smtClean="0">
                <a:solidFill>
                  <a:srgbClr val="003399"/>
                </a:solidFill>
                <a:sym typeface="Wingdings" panose="05000000000000000000" pitchFamily="2" charset="2"/>
              </a:rPr>
              <a:t>Promotion of traceability in Baltic Sea and West Coast through </a:t>
            </a:r>
            <a:r>
              <a:rPr lang="en-US" dirty="0" err="1" smtClean="0">
                <a:solidFill>
                  <a:srgbClr val="003399"/>
                </a:solidFill>
                <a:sym typeface="Wingdings" panose="05000000000000000000" pitchFamily="2" charset="2"/>
              </a:rPr>
              <a:t>Närfiskat</a:t>
            </a:r>
            <a:endParaRPr lang="en-US" dirty="0" smtClean="0">
              <a:solidFill>
                <a:srgbClr val="003399"/>
              </a:solidFill>
              <a:sym typeface="Wingdings" panose="05000000000000000000" pitchFamily="2" charset="2"/>
            </a:endParaRPr>
          </a:p>
          <a:p>
            <a:pPr marL="342900" indent="-342900">
              <a:buFont typeface="Arial" panose="020B0604020202020204" pitchFamily="34" charset="0"/>
              <a:buChar char="•"/>
            </a:pPr>
            <a:r>
              <a:rPr lang="en-US" dirty="0" smtClean="0">
                <a:solidFill>
                  <a:srgbClr val="003399"/>
                </a:solidFill>
                <a:sym typeface="Wingdings" panose="05000000000000000000" pitchFamily="2" charset="2"/>
              </a:rPr>
              <a:t>Suppliers must report fish species and how it was caught</a:t>
            </a:r>
          </a:p>
          <a:p>
            <a:pPr marL="342900" indent="-342900">
              <a:buFont typeface="Arial" panose="020B0604020202020204" pitchFamily="34" charset="0"/>
              <a:buChar char="•"/>
            </a:pPr>
            <a:r>
              <a:rPr lang="en-US" dirty="0" smtClean="0">
                <a:solidFill>
                  <a:srgbClr val="003399"/>
                </a:solidFill>
                <a:sym typeface="Wingdings" panose="05000000000000000000" pitchFamily="2" charset="2"/>
              </a:rPr>
              <a:t>Suppliers of farmed fish must present farming methods and animal feed</a:t>
            </a:r>
          </a:p>
          <a:p>
            <a:pPr marL="342900" indent="-342900">
              <a:buFont typeface="Arial" panose="020B0604020202020204" pitchFamily="34" charset="0"/>
              <a:buChar char="•"/>
            </a:pPr>
            <a:r>
              <a:rPr lang="en-US" dirty="0" smtClean="0">
                <a:solidFill>
                  <a:srgbClr val="003399"/>
                </a:solidFill>
                <a:sym typeface="Wingdings" panose="05000000000000000000" pitchFamily="2" charset="2"/>
              </a:rPr>
              <a:t>No endangered species</a:t>
            </a:r>
          </a:p>
          <a:p>
            <a:endParaRPr lang="en-US" dirty="0">
              <a:solidFill>
                <a:srgbClr val="003399"/>
              </a:solidFill>
              <a:sym typeface="Wingdings" panose="05000000000000000000" pitchFamily="2" charset="2"/>
            </a:endParaRPr>
          </a:p>
          <a:p>
            <a:r>
              <a:rPr lang="en-US" sz="2000" dirty="0" smtClean="0">
                <a:solidFill>
                  <a:srgbClr val="003399"/>
                </a:solidFill>
                <a:sym typeface="Wingdings" panose="05000000000000000000" pitchFamily="2" charset="2"/>
              </a:rPr>
              <a:t>“From Sweden” label (April 2016)</a:t>
            </a:r>
          </a:p>
          <a:p>
            <a:pPr marL="342900" indent="-342900">
              <a:buFont typeface="Arial" panose="020B0604020202020204" pitchFamily="34" charset="0"/>
              <a:buChar char="•"/>
            </a:pPr>
            <a:r>
              <a:rPr lang="en-US" dirty="0" smtClean="0">
                <a:solidFill>
                  <a:srgbClr val="003399"/>
                </a:solidFill>
                <a:sym typeface="Wingdings" panose="05000000000000000000" pitchFamily="2" charset="2"/>
              </a:rPr>
              <a:t>Voluntary origin label; Coop one of driving forces</a:t>
            </a:r>
          </a:p>
          <a:p>
            <a:pPr marL="342900" indent="-342900">
              <a:buFont typeface="Arial" panose="020B0604020202020204" pitchFamily="34" charset="0"/>
              <a:buChar char="•"/>
            </a:pPr>
            <a:r>
              <a:rPr lang="en-US" dirty="0" smtClean="0">
                <a:solidFill>
                  <a:srgbClr val="003399"/>
                </a:solidFill>
                <a:sym typeface="Wingdings" panose="05000000000000000000" pitchFamily="2" charset="2"/>
              </a:rPr>
              <a:t>Criteria: </a:t>
            </a:r>
          </a:p>
          <a:p>
            <a:pPr marL="800100" lvl="1" indent="-342900">
              <a:buFont typeface="Courier New" panose="02070309020205020404" pitchFamily="49" charset="0"/>
              <a:buChar char="o"/>
            </a:pPr>
            <a:r>
              <a:rPr lang="en-US" sz="1600" dirty="0">
                <a:solidFill>
                  <a:srgbClr val="003399"/>
                </a:solidFill>
              </a:rPr>
              <a:t>Animals must be born, raised and slaughtered in </a:t>
            </a:r>
            <a:r>
              <a:rPr lang="en-US" sz="1600" dirty="0" smtClean="0">
                <a:solidFill>
                  <a:srgbClr val="003399"/>
                </a:solidFill>
              </a:rPr>
              <a:t>Sweden</a:t>
            </a:r>
          </a:p>
          <a:p>
            <a:pPr marL="800100" lvl="1" indent="-342900">
              <a:buFont typeface="Courier New" panose="02070309020205020404" pitchFamily="49" charset="0"/>
              <a:buChar char="o"/>
            </a:pPr>
            <a:r>
              <a:rPr lang="en-US" sz="1600" dirty="0" smtClean="0">
                <a:solidFill>
                  <a:srgbClr val="003399"/>
                </a:solidFill>
              </a:rPr>
              <a:t>Cultivation </a:t>
            </a:r>
            <a:r>
              <a:rPr lang="en-US" sz="1600" dirty="0">
                <a:solidFill>
                  <a:srgbClr val="003399"/>
                </a:solidFill>
              </a:rPr>
              <a:t>should have taken place in </a:t>
            </a:r>
            <a:r>
              <a:rPr lang="en-US" sz="1600" dirty="0" smtClean="0">
                <a:solidFill>
                  <a:srgbClr val="003399"/>
                </a:solidFill>
              </a:rPr>
              <a:t>Sweden</a:t>
            </a:r>
            <a:endParaRPr lang="en-US" sz="1600" dirty="0">
              <a:solidFill>
                <a:srgbClr val="003399"/>
              </a:solidFill>
            </a:endParaRPr>
          </a:p>
          <a:p>
            <a:pPr marL="742950" lvl="1" indent="-285750">
              <a:buFont typeface="Courier New" panose="02070309020205020404" pitchFamily="49" charset="0"/>
              <a:buChar char="o"/>
            </a:pPr>
            <a:r>
              <a:rPr lang="en-US" sz="1600" dirty="0" smtClean="0">
                <a:solidFill>
                  <a:srgbClr val="003399"/>
                </a:solidFill>
              </a:rPr>
              <a:t>  All </a:t>
            </a:r>
            <a:r>
              <a:rPr lang="en-US" sz="1600" dirty="0">
                <a:solidFill>
                  <a:srgbClr val="003399"/>
                </a:solidFill>
              </a:rPr>
              <a:t>processing and packaging must take place in </a:t>
            </a:r>
            <a:r>
              <a:rPr lang="en-US" sz="1600" dirty="0" smtClean="0">
                <a:solidFill>
                  <a:srgbClr val="003399"/>
                </a:solidFill>
              </a:rPr>
              <a:t>Sweden</a:t>
            </a:r>
            <a:endParaRPr lang="en-US" sz="1600" dirty="0">
              <a:solidFill>
                <a:srgbClr val="003399"/>
              </a:solidFill>
            </a:endParaRPr>
          </a:p>
          <a:p>
            <a:pPr marL="285750" indent="-285750">
              <a:buFont typeface="Arial" panose="020B0604020202020204" pitchFamily="34" charset="0"/>
              <a:buChar char="•"/>
            </a:pPr>
            <a:r>
              <a:rPr lang="en-US" dirty="0" smtClean="0">
                <a:solidFill>
                  <a:srgbClr val="003399"/>
                </a:solidFill>
              </a:rPr>
              <a:t>Currently used for Coop dairy products, 400 products should bear the label by the end of the year</a:t>
            </a:r>
            <a:endParaRPr lang="en-US" sz="2000" dirty="0" smtClean="0">
              <a:solidFill>
                <a:srgbClr val="003399"/>
              </a:solidFill>
              <a:sym typeface="Wingdings" panose="05000000000000000000" pitchFamily="2" charset="2"/>
            </a:endParaRPr>
          </a:p>
          <a:p>
            <a:pPr marL="342900" indent="-342900">
              <a:buFont typeface="Arial" panose="020B0604020202020204" pitchFamily="34" charset="0"/>
              <a:buChar char="•"/>
            </a:pPr>
            <a:endParaRPr lang="en-US" dirty="0">
              <a:solidFill>
                <a:srgbClr val="003399"/>
              </a:solidFill>
              <a:sym typeface="Wingdings" panose="05000000000000000000" pitchFamily="2" charset="2"/>
            </a:endParaRPr>
          </a:p>
          <a:p>
            <a:endParaRPr lang="en-US" dirty="0">
              <a:solidFill>
                <a:srgbClr val="003399"/>
              </a:solidFill>
              <a:sym typeface="Wingdings" panose="05000000000000000000" pitchFamily="2" charset="2"/>
            </a:endParaRP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74" y="209406"/>
            <a:ext cx="2987869" cy="695752"/>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3165" y="1156678"/>
            <a:ext cx="1012189" cy="13310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0693" y="2821641"/>
            <a:ext cx="1074661" cy="19801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8346" y="5141244"/>
            <a:ext cx="1475656" cy="1420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2009" y="1247450"/>
            <a:ext cx="1510493" cy="574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45303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 y="0"/>
            <a:ext cx="539552"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5" name="Group 2"/>
          <p:cNvGrpSpPr>
            <a:grpSpLocks/>
          </p:cNvGrpSpPr>
          <p:nvPr/>
        </p:nvGrpSpPr>
        <p:grpSpPr bwMode="auto">
          <a:xfrm>
            <a:off x="-476614" y="1057632"/>
            <a:ext cx="7560840" cy="865188"/>
            <a:chOff x="106948125" y="108843750"/>
            <a:chExt cx="3045368" cy="278004"/>
          </a:xfrm>
        </p:grpSpPr>
        <p:sp>
          <p:nvSpPr>
            <p:cNvPr id="6" name="AutoShape 3"/>
            <p:cNvSpPr>
              <a:spLocks noChangeArrowheads="1" noChangeShapeType="1"/>
            </p:cNvSpPr>
            <p:nvPr/>
          </p:nvSpPr>
          <p:spPr bwMode="auto">
            <a:xfrm>
              <a:off x="106948125" y="108843750"/>
              <a:ext cx="3045368" cy="278004"/>
            </a:xfrm>
            <a:prstGeom prst="roundRect">
              <a:avLst>
                <a:gd name="adj" fmla="val 50000"/>
              </a:avLst>
            </a:prstGeom>
            <a:ln/>
            <a:extLst/>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endParaRPr lang="fr-BE">
                <a:solidFill>
                  <a:srgbClr val="27415F"/>
                </a:solidFill>
              </a:endParaRPr>
            </a:p>
          </p:txBody>
        </p:sp>
        <p:sp>
          <p:nvSpPr>
            <p:cNvPr id="7" name="Text Box 4"/>
            <p:cNvSpPr txBox="1">
              <a:spLocks noChangeArrowheads="1" noChangeShapeType="1"/>
            </p:cNvSpPr>
            <p:nvPr/>
          </p:nvSpPr>
          <p:spPr bwMode="auto">
            <a:xfrm>
              <a:off x="107445794" y="108868461"/>
              <a:ext cx="2430770" cy="22858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33CC33"/>
                    </a:outerShdw>
                  </a:effectLst>
                </a14:hiddenEffects>
              </a:ext>
            </a:ex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4400" b="0" i="0" u="none" strike="noStrike" cap="none" normalizeH="0" baseline="0" dirty="0" smtClean="0">
                  <a:ln>
                    <a:noFill/>
                  </a:ln>
                  <a:solidFill>
                    <a:schemeClr val="tx2"/>
                  </a:solidFill>
                  <a:effectLst/>
                  <a:latin typeface="+mj-lt"/>
                  <a:cs typeface="Arial" pitchFamily="34" charset="0"/>
                </a:rPr>
                <a:t>S Group (Finland)</a:t>
              </a:r>
              <a:endParaRPr kumimoji="0" lang="fr-FR" sz="4400" b="0" i="0" u="none" strike="noStrike" cap="none" normalizeH="0" baseline="0" dirty="0" smtClean="0">
                <a:ln>
                  <a:noFill/>
                </a:ln>
                <a:solidFill>
                  <a:schemeClr val="tx2"/>
                </a:solidFill>
                <a:effectLst/>
                <a:latin typeface="+mj-lt"/>
                <a:cs typeface="Arial" pitchFamily="34" charset="0"/>
              </a:endParaRPr>
            </a:p>
          </p:txBody>
        </p:sp>
      </p:grpSp>
      <p:sp>
        <p:nvSpPr>
          <p:cNvPr id="14" name="TextBox 13"/>
          <p:cNvSpPr txBox="1"/>
          <p:nvPr/>
        </p:nvSpPr>
        <p:spPr>
          <a:xfrm>
            <a:off x="4053618" y="320495"/>
            <a:ext cx="4622838" cy="584775"/>
          </a:xfrm>
          <a:prstGeom prst="rect">
            <a:avLst/>
          </a:prstGeom>
          <a:noFill/>
        </p:spPr>
        <p:txBody>
          <a:bodyPr wrap="square" rtlCol="0">
            <a:spAutoFit/>
          </a:bodyPr>
          <a:lstStyle/>
          <a:p>
            <a:r>
              <a:rPr lang="en-GB" sz="1600" i="1" spc="300" dirty="0" smtClean="0"/>
              <a:t>European Community of Consumer Cooperatives</a:t>
            </a:r>
            <a:endParaRPr lang="en-GB" sz="1600" i="1" spc="300" dirty="0"/>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74" y="209406"/>
            <a:ext cx="2987869" cy="695752"/>
          </a:xfrm>
          <a:prstGeom prst="rect">
            <a:avLst/>
          </a:prstGeom>
        </p:spPr>
      </p:pic>
      <p:sp>
        <p:nvSpPr>
          <p:cNvPr id="11" name="TextBox 9"/>
          <p:cNvSpPr txBox="1"/>
          <p:nvPr/>
        </p:nvSpPr>
        <p:spPr>
          <a:xfrm>
            <a:off x="539554" y="2059393"/>
            <a:ext cx="8604448" cy="3785652"/>
          </a:xfrm>
          <a:prstGeom prst="rect">
            <a:avLst/>
          </a:prstGeom>
          <a:noFill/>
        </p:spPr>
        <p:txBody>
          <a:bodyPr wrap="square" rtlCol="0">
            <a:spAutoFit/>
          </a:bodyPr>
          <a:lstStyle/>
          <a:p>
            <a:r>
              <a:rPr lang="en-US" sz="2400" dirty="0" smtClean="0">
                <a:solidFill>
                  <a:srgbClr val="003399"/>
                </a:solidFill>
                <a:sym typeface="Wingdings" panose="05000000000000000000" pitchFamily="2" charset="2"/>
              </a:rPr>
              <a:t>Product safety</a:t>
            </a:r>
          </a:p>
          <a:p>
            <a:pPr marL="342900" indent="-342900">
              <a:buFont typeface="Arial" panose="020B0604020202020204" pitchFamily="34" charset="0"/>
              <a:buChar char="•"/>
            </a:pPr>
            <a:r>
              <a:rPr lang="en-US" dirty="0" smtClean="0">
                <a:solidFill>
                  <a:srgbClr val="003399"/>
                </a:solidFill>
                <a:sym typeface="Wingdings" panose="05000000000000000000" pitchFamily="2" charset="2"/>
              </a:rPr>
              <a:t>Product safety certifications and audits in accordance with Global Food Safety Initiative </a:t>
            </a:r>
            <a:endParaRPr lang="en-US" dirty="0">
              <a:solidFill>
                <a:srgbClr val="003399"/>
              </a:solidFill>
              <a:sym typeface="Wingdings" panose="05000000000000000000" pitchFamily="2" charset="2"/>
            </a:endParaRPr>
          </a:p>
          <a:p>
            <a:endParaRPr lang="en-US" sz="2400" dirty="0" smtClean="0">
              <a:solidFill>
                <a:srgbClr val="003399"/>
              </a:solidFill>
              <a:sym typeface="Wingdings" panose="05000000000000000000" pitchFamily="2" charset="2"/>
            </a:endParaRPr>
          </a:p>
          <a:p>
            <a:r>
              <a:rPr lang="en-US" sz="2400" dirty="0" smtClean="0">
                <a:solidFill>
                  <a:srgbClr val="003399"/>
                </a:solidFill>
                <a:sym typeface="Wingdings" panose="05000000000000000000" pitchFamily="2" charset="2"/>
              </a:rPr>
              <a:t>Transparency – own brands</a:t>
            </a:r>
            <a:endParaRPr lang="en-US" sz="2400" dirty="0">
              <a:solidFill>
                <a:srgbClr val="003399"/>
              </a:solidFill>
              <a:sym typeface="Wingdings" panose="05000000000000000000" pitchFamily="2" charset="2"/>
            </a:endParaRPr>
          </a:p>
          <a:p>
            <a:pPr marL="285750" indent="-285750">
              <a:buFont typeface="Arial" panose="020B0604020202020204" pitchFamily="34" charset="0"/>
              <a:buChar char="•"/>
            </a:pPr>
            <a:r>
              <a:rPr lang="en-US" dirty="0" smtClean="0">
                <a:solidFill>
                  <a:srgbClr val="003399"/>
                </a:solidFill>
                <a:sym typeface="Wingdings" panose="05000000000000000000" pitchFamily="2" charset="2"/>
              </a:rPr>
              <a:t>Country of manufacture + country of origin of product’s main raw material for range </a:t>
            </a:r>
            <a:r>
              <a:rPr lang="en-US" dirty="0" err="1" smtClean="0">
                <a:solidFill>
                  <a:srgbClr val="003399"/>
                </a:solidFill>
                <a:sym typeface="Wingdings" panose="05000000000000000000" pitchFamily="2" charset="2"/>
              </a:rPr>
              <a:t>Kotimaista</a:t>
            </a:r>
            <a:r>
              <a:rPr lang="en-US" dirty="0" smtClean="0">
                <a:solidFill>
                  <a:srgbClr val="003399"/>
                </a:solidFill>
                <a:sym typeface="Wingdings" panose="05000000000000000000" pitchFamily="2" charset="2"/>
              </a:rPr>
              <a:t> and X-</a:t>
            </a:r>
            <a:r>
              <a:rPr lang="en-US" dirty="0" err="1" smtClean="0">
                <a:solidFill>
                  <a:srgbClr val="003399"/>
                </a:solidFill>
                <a:sym typeface="Wingdings" panose="05000000000000000000" pitchFamily="2" charset="2"/>
              </a:rPr>
              <a:t>tra</a:t>
            </a:r>
            <a:r>
              <a:rPr lang="en-US" dirty="0">
                <a:solidFill>
                  <a:srgbClr val="003399"/>
                </a:solidFill>
                <a:sym typeface="Wingdings" panose="05000000000000000000" pitchFamily="2" charset="2"/>
              </a:rPr>
              <a:t> </a:t>
            </a:r>
            <a:r>
              <a:rPr lang="en-US" dirty="0" smtClean="0">
                <a:solidFill>
                  <a:srgbClr val="003399"/>
                </a:solidFill>
                <a:sym typeface="Wingdings" panose="05000000000000000000" pitchFamily="2" charset="2"/>
              </a:rPr>
              <a:t>lines</a:t>
            </a:r>
          </a:p>
          <a:p>
            <a:endParaRPr lang="en-US" dirty="0" smtClean="0">
              <a:solidFill>
                <a:srgbClr val="003399"/>
              </a:solidFill>
              <a:sym typeface="Wingdings" panose="05000000000000000000" pitchFamily="2" charset="2"/>
            </a:endParaRPr>
          </a:p>
          <a:p>
            <a:r>
              <a:rPr lang="en-US" sz="2400" dirty="0">
                <a:solidFill>
                  <a:srgbClr val="003399"/>
                </a:solidFill>
                <a:sym typeface="Wingdings" panose="05000000000000000000" pitchFamily="2" charset="2"/>
              </a:rPr>
              <a:t>Monitoring</a:t>
            </a:r>
          </a:p>
          <a:p>
            <a:pPr marL="285750" indent="-285750">
              <a:buFont typeface="Arial" panose="020B0604020202020204" pitchFamily="34" charset="0"/>
              <a:buChar char="•"/>
            </a:pPr>
            <a:r>
              <a:rPr lang="en-US" dirty="0" smtClean="0">
                <a:solidFill>
                  <a:srgbClr val="003399"/>
                </a:solidFill>
                <a:sym typeface="Wingdings" panose="05000000000000000000" pitchFamily="2" charset="2"/>
              </a:rPr>
              <a:t>Third party audits (external) + internal audits and on-site visits</a:t>
            </a:r>
          </a:p>
          <a:p>
            <a:pPr marL="285750" indent="-285750">
              <a:buFont typeface="Arial" panose="020B0604020202020204" pitchFamily="34" charset="0"/>
              <a:buChar char="•"/>
            </a:pPr>
            <a:r>
              <a:rPr lang="en-US" dirty="0" smtClean="0">
                <a:solidFill>
                  <a:srgbClr val="003399"/>
                </a:solidFill>
                <a:sym typeface="Wingdings" panose="05000000000000000000" pitchFamily="2" charset="2"/>
              </a:rPr>
              <a:t>Production must comply with legislative and stricter S Group requirements </a:t>
            </a:r>
          </a:p>
          <a:p>
            <a:pPr marL="285750" indent="-285750">
              <a:buFont typeface="Arial" panose="020B0604020202020204" pitchFamily="34" charset="0"/>
              <a:buChar char="•"/>
            </a:pPr>
            <a:r>
              <a:rPr lang="en-US" dirty="0" smtClean="0">
                <a:solidFill>
                  <a:srgbClr val="003399"/>
                </a:solidFill>
                <a:sym typeface="Wingdings" panose="05000000000000000000" pitchFamily="2" charset="2"/>
              </a:rPr>
              <a:t>Collective </a:t>
            </a:r>
            <a:r>
              <a:rPr lang="en-US" dirty="0" err="1" smtClean="0">
                <a:solidFill>
                  <a:srgbClr val="003399"/>
                </a:solidFill>
                <a:sym typeface="Wingdings" panose="05000000000000000000" pitchFamily="2" charset="2"/>
              </a:rPr>
              <a:t>labour</a:t>
            </a:r>
            <a:r>
              <a:rPr lang="en-US" dirty="0" smtClean="0">
                <a:solidFill>
                  <a:srgbClr val="003399"/>
                </a:solidFill>
                <a:sym typeface="Wingdings" panose="05000000000000000000" pitchFamily="2" charset="2"/>
              </a:rPr>
              <a:t> agreements, human rights</a:t>
            </a:r>
          </a:p>
          <a:p>
            <a:pPr marL="285750" indent="-285750">
              <a:buFont typeface="Arial" panose="020B0604020202020204" pitchFamily="34" charset="0"/>
              <a:buChar char="•"/>
            </a:pPr>
            <a:endParaRPr lang="en-US" dirty="0">
              <a:solidFill>
                <a:srgbClr val="003399"/>
              </a:solidFill>
              <a:sym typeface="Wingdings" panose="05000000000000000000" pitchFamily="2" charset="2"/>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7068" y="1157303"/>
            <a:ext cx="435945" cy="691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15914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 y="0"/>
            <a:ext cx="539552"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5" name="Group 2"/>
          <p:cNvGrpSpPr>
            <a:grpSpLocks/>
          </p:cNvGrpSpPr>
          <p:nvPr/>
        </p:nvGrpSpPr>
        <p:grpSpPr bwMode="auto">
          <a:xfrm>
            <a:off x="-476614" y="1057632"/>
            <a:ext cx="7560840" cy="865188"/>
            <a:chOff x="106948125" y="108843750"/>
            <a:chExt cx="3045368" cy="278004"/>
          </a:xfrm>
        </p:grpSpPr>
        <p:sp>
          <p:nvSpPr>
            <p:cNvPr id="6" name="AutoShape 3"/>
            <p:cNvSpPr>
              <a:spLocks noChangeArrowheads="1" noChangeShapeType="1"/>
            </p:cNvSpPr>
            <p:nvPr/>
          </p:nvSpPr>
          <p:spPr bwMode="auto">
            <a:xfrm>
              <a:off x="106948125" y="108843750"/>
              <a:ext cx="3045368" cy="278004"/>
            </a:xfrm>
            <a:prstGeom prst="roundRect">
              <a:avLst>
                <a:gd name="adj" fmla="val 50000"/>
              </a:avLst>
            </a:prstGeom>
            <a:ln/>
            <a:extLst/>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endParaRPr lang="fr-BE">
                <a:solidFill>
                  <a:srgbClr val="27415F"/>
                </a:solidFill>
              </a:endParaRPr>
            </a:p>
          </p:txBody>
        </p:sp>
        <p:sp>
          <p:nvSpPr>
            <p:cNvPr id="7" name="Text Box 4"/>
            <p:cNvSpPr txBox="1">
              <a:spLocks noChangeArrowheads="1" noChangeShapeType="1"/>
            </p:cNvSpPr>
            <p:nvPr/>
          </p:nvSpPr>
          <p:spPr bwMode="auto">
            <a:xfrm>
              <a:off x="107445794" y="108868461"/>
              <a:ext cx="2430770" cy="22858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33CC33"/>
                    </a:outerShdw>
                  </a:effectLst>
                </a14:hiddenEffects>
              </a:ext>
            </a:ex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4400" b="0" i="0" u="none" strike="noStrike" cap="none" normalizeH="0" baseline="0" dirty="0" err="1" smtClean="0">
                  <a:ln>
                    <a:noFill/>
                  </a:ln>
                  <a:solidFill>
                    <a:schemeClr val="tx2"/>
                  </a:solidFill>
                  <a:effectLst/>
                  <a:latin typeface="+mj-lt"/>
                  <a:cs typeface="Arial" pitchFamily="34" charset="0"/>
                </a:rPr>
                <a:t>Eroski</a:t>
              </a:r>
              <a:r>
                <a:rPr kumimoji="0" lang="en-GB" sz="4400" b="0" i="0" u="none" strike="noStrike" cap="none" normalizeH="0" dirty="0" smtClean="0">
                  <a:ln>
                    <a:noFill/>
                  </a:ln>
                  <a:solidFill>
                    <a:schemeClr val="tx2"/>
                  </a:solidFill>
                  <a:effectLst/>
                  <a:latin typeface="+mj-lt"/>
                  <a:cs typeface="Arial" pitchFamily="34" charset="0"/>
                </a:rPr>
                <a:t> (Spain)</a:t>
              </a:r>
              <a:endParaRPr kumimoji="0" lang="fr-FR" sz="4400" b="0" i="0" u="none" strike="noStrike" cap="none" normalizeH="0" baseline="0" dirty="0" smtClean="0">
                <a:ln>
                  <a:noFill/>
                </a:ln>
                <a:solidFill>
                  <a:schemeClr val="tx2"/>
                </a:solidFill>
                <a:effectLst/>
                <a:latin typeface="+mj-lt"/>
                <a:cs typeface="Arial" pitchFamily="34" charset="0"/>
              </a:endParaRPr>
            </a:p>
          </p:txBody>
        </p:sp>
      </p:grpSp>
      <p:sp>
        <p:nvSpPr>
          <p:cNvPr id="14" name="TextBox 13"/>
          <p:cNvSpPr txBox="1"/>
          <p:nvPr/>
        </p:nvSpPr>
        <p:spPr>
          <a:xfrm>
            <a:off x="4053618" y="320495"/>
            <a:ext cx="4622838" cy="584775"/>
          </a:xfrm>
          <a:prstGeom prst="rect">
            <a:avLst/>
          </a:prstGeom>
          <a:noFill/>
        </p:spPr>
        <p:txBody>
          <a:bodyPr wrap="square" rtlCol="0">
            <a:spAutoFit/>
          </a:bodyPr>
          <a:lstStyle/>
          <a:p>
            <a:r>
              <a:rPr lang="en-GB" sz="1600" i="1" spc="300" dirty="0" smtClean="0"/>
              <a:t>European Community of Consumer Cooperatives</a:t>
            </a:r>
            <a:endParaRPr lang="en-GB" sz="1600" i="1" spc="300" dirty="0"/>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74" y="209406"/>
            <a:ext cx="2987869" cy="695752"/>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490" y="2132856"/>
            <a:ext cx="1432627" cy="15214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9"/>
          <p:cNvSpPr txBox="1"/>
          <p:nvPr/>
        </p:nvSpPr>
        <p:spPr>
          <a:xfrm>
            <a:off x="555300" y="2146167"/>
            <a:ext cx="7294969" cy="2062103"/>
          </a:xfrm>
          <a:prstGeom prst="rect">
            <a:avLst/>
          </a:prstGeom>
          <a:noFill/>
        </p:spPr>
        <p:txBody>
          <a:bodyPr wrap="square" rtlCol="0">
            <a:spAutoFit/>
          </a:bodyPr>
          <a:lstStyle/>
          <a:p>
            <a:r>
              <a:rPr lang="en-US" sz="2000" dirty="0" smtClean="0">
                <a:solidFill>
                  <a:srgbClr val="003399"/>
                </a:solidFill>
                <a:sym typeface="Wingdings" panose="05000000000000000000" pitchFamily="2" charset="2"/>
              </a:rPr>
              <a:t>EROSKI NATUR – own brand</a:t>
            </a:r>
          </a:p>
          <a:p>
            <a:pPr marL="342900" indent="-342900">
              <a:buFont typeface="Arial" panose="020B0604020202020204" pitchFamily="34" charset="0"/>
              <a:buChar char="•"/>
            </a:pPr>
            <a:r>
              <a:rPr lang="en-US" dirty="0" smtClean="0">
                <a:solidFill>
                  <a:srgbClr val="003399"/>
                </a:solidFill>
                <a:sym typeface="Wingdings" panose="05000000000000000000" pitchFamily="2" charset="2"/>
              </a:rPr>
              <a:t>Guarantee for consumers</a:t>
            </a:r>
          </a:p>
          <a:p>
            <a:pPr marL="342900" indent="-342900">
              <a:buFont typeface="Arial" panose="020B0604020202020204" pitchFamily="34" charset="0"/>
              <a:buChar char="•"/>
            </a:pPr>
            <a:r>
              <a:rPr lang="en-US" dirty="0" smtClean="0">
                <a:solidFill>
                  <a:srgbClr val="003399"/>
                </a:solidFill>
                <a:sym typeface="Wingdings" panose="05000000000000000000" pitchFamily="2" charset="2"/>
              </a:rPr>
              <a:t>Controls from field to store</a:t>
            </a:r>
          </a:p>
          <a:p>
            <a:pPr marL="342900" indent="-342900">
              <a:buFont typeface="Arial" panose="020B0604020202020204" pitchFamily="34" charset="0"/>
              <a:buChar char="•"/>
            </a:pPr>
            <a:r>
              <a:rPr lang="en-US" dirty="0" smtClean="0">
                <a:solidFill>
                  <a:srgbClr val="003399"/>
                </a:solidFill>
                <a:sym typeface="Wingdings" panose="05000000000000000000" pitchFamily="2" charset="2"/>
              </a:rPr>
              <a:t>Geographical indications and national quality labels</a:t>
            </a:r>
          </a:p>
          <a:p>
            <a:pPr marL="342900" indent="-342900">
              <a:buFont typeface="Arial" panose="020B0604020202020204" pitchFamily="34" charset="0"/>
              <a:buChar char="•"/>
            </a:pPr>
            <a:r>
              <a:rPr lang="en-US" dirty="0" smtClean="0">
                <a:solidFill>
                  <a:srgbClr val="003399"/>
                </a:solidFill>
                <a:sym typeface="Wingdings" panose="05000000000000000000" pitchFamily="2" charset="2"/>
              </a:rPr>
              <a:t>Collaboration with more than 5000 local Spanish suppliers</a:t>
            </a:r>
          </a:p>
          <a:p>
            <a:endParaRPr lang="en-US" dirty="0" smtClean="0">
              <a:solidFill>
                <a:srgbClr val="003399"/>
              </a:solidFill>
              <a:sym typeface="Wingdings" panose="05000000000000000000" pitchFamily="2" charset="2"/>
            </a:endParaRPr>
          </a:p>
          <a:p>
            <a:endParaRPr lang="en-US" dirty="0">
              <a:solidFill>
                <a:srgbClr val="003399"/>
              </a:solidFill>
              <a:sym typeface="Wingdings" panose="05000000000000000000" pitchFamily="2" charset="2"/>
            </a:endParaRPr>
          </a:p>
        </p:txBody>
      </p:sp>
      <p:pic>
        <p:nvPicPr>
          <p:cNvPr id="4100" name="Picture 4" descr="https://www.gourmets.net/api/archivos/expositor/2013/4853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8056" y="4766956"/>
            <a:ext cx="2908869" cy="18106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TextBox 9"/>
          <p:cNvSpPr txBox="1"/>
          <p:nvPr/>
        </p:nvSpPr>
        <p:spPr>
          <a:xfrm>
            <a:off x="555244" y="4101747"/>
            <a:ext cx="5312900" cy="2339102"/>
          </a:xfrm>
          <a:prstGeom prst="rect">
            <a:avLst/>
          </a:prstGeom>
          <a:noFill/>
        </p:spPr>
        <p:txBody>
          <a:bodyPr wrap="square" rtlCol="0">
            <a:spAutoFit/>
          </a:bodyPr>
          <a:lstStyle/>
          <a:p>
            <a:endParaRPr lang="en-US" dirty="0" smtClean="0">
              <a:solidFill>
                <a:srgbClr val="003399"/>
              </a:solidFill>
              <a:sym typeface="Wingdings" panose="05000000000000000000" pitchFamily="2" charset="2"/>
            </a:endParaRPr>
          </a:p>
          <a:p>
            <a:r>
              <a:rPr lang="en-US" sz="2000" dirty="0" smtClean="0">
                <a:solidFill>
                  <a:srgbClr val="003399"/>
                </a:solidFill>
                <a:sym typeface="Wingdings" panose="05000000000000000000" pitchFamily="2" charset="2"/>
              </a:rPr>
              <a:t>EUSKO label</a:t>
            </a:r>
            <a:endParaRPr lang="en-US" dirty="0">
              <a:solidFill>
                <a:srgbClr val="003399"/>
              </a:solidFill>
              <a:sym typeface="Wingdings" panose="05000000000000000000" pitchFamily="2" charset="2"/>
            </a:endParaRPr>
          </a:p>
          <a:p>
            <a:pPr marL="342900" indent="-342900">
              <a:buFont typeface="Arial" panose="020B0604020202020204" pitchFamily="34" charset="0"/>
              <a:buChar char="•"/>
            </a:pPr>
            <a:r>
              <a:rPr lang="en-US" dirty="0" smtClean="0">
                <a:solidFill>
                  <a:srgbClr val="003399"/>
                </a:solidFill>
              </a:rPr>
              <a:t>“</a:t>
            </a:r>
            <a:r>
              <a:rPr lang="en-US" dirty="0" err="1" smtClean="0">
                <a:solidFill>
                  <a:srgbClr val="003399"/>
                </a:solidFill>
              </a:rPr>
              <a:t>Agri</a:t>
            </a:r>
            <a:r>
              <a:rPr lang="en-US" dirty="0" smtClean="0">
                <a:solidFill>
                  <a:srgbClr val="003399"/>
                </a:solidFill>
              </a:rPr>
              <a:t>-food </a:t>
            </a:r>
            <a:r>
              <a:rPr lang="en-US" dirty="0">
                <a:solidFill>
                  <a:srgbClr val="003399"/>
                </a:solidFill>
              </a:rPr>
              <a:t>products which are produced, processed and/or prepared in the Basque </a:t>
            </a:r>
            <a:r>
              <a:rPr lang="en-US" dirty="0" smtClean="0">
                <a:solidFill>
                  <a:srgbClr val="003399"/>
                </a:solidFill>
              </a:rPr>
              <a:t>Country”</a:t>
            </a:r>
          </a:p>
          <a:p>
            <a:pPr marL="342900" indent="-342900">
              <a:buFont typeface="Arial" panose="020B0604020202020204" pitchFamily="34" charset="0"/>
              <a:buChar char="•"/>
            </a:pPr>
            <a:r>
              <a:rPr lang="en-US" dirty="0" smtClean="0">
                <a:solidFill>
                  <a:srgbClr val="003399"/>
                </a:solidFill>
              </a:rPr>
              <a:t>“Fully </a:t>
            </a:r>
            <a:r>
              <a:rPr lang="en-US" dirty="0">
                <a:solidFill>
                  <a:srgbClr val="003399"/>
                </a:solidFill>
              </a:rPr>
              <a:t>secure identification of the origin and authenticity of </a:t>
            </a:r>
            <a:r>
              <a:rPr lang="en-US" dirty="0" smtClean="0">
                <a:solidFill>
                  <a:srgbClr val="003399"/>
                </a:solidFill>
              </a:rPr>
              <a:t>products”</a:t>
            </a:r>
          </a:p>
          <a:p>
            <a:pPr marL="342900" indent="-342900">
              <a:buFont typeface="Arial" panose="020B0604020202020204" pitchFamily="34" charset="0"/>
              <a:buChar char="•"/>
            </a:pPr>
            <a:r>
              <a:rPr lang="en-US" dirty="0" smtClean="0">
                <a:solidFill>
                  <a:srgbClr val="003399"/>
                </a:solidFill>
                <a:sym typeface="Wingdings" panose="05000000000000000000" pitchFamily="2" charset="2"/>
              </a:rPr>
              <a:t>15 products; online</a:t>
            </a:r>
            <a:endParaRPr lang="en-US" dirty="0">
              <a:solidFill>
                <a:srgbClr val="003399"/>
              </a:solidFill>
              <a:sym typeface="Wingdings" panose="05000000000000000000" pitchFamily="2" charset="2"/>
            </a:endParaRPr>
          </a:p>
          <a:p>
            <a:endParaRPr lang="en-US" dirty="0">
              <a:solidFill>
                <a:srgbClr val="003399"/>
              </a:solidFill>
              <a:sym typeface="Wingdings" panose="05000000000000000000" pitchFamily="2" charset="2"/>
            </a:endParaRPr>
          </a:p>
        </p:txBody>
      </p:sp>
      <p:sp>
        <p:nvSpPr>
          <p:cNvPr id="2" name="AutoShape 2" descr="Image result for erosk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7035" y="1222224"/>
            <a:ext cx="2535362" cy="53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5788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 y="0"/>
            <a:ext cx="539552"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5" name="Group 2"/>
          <p:cNvGrpSpPr>
            <a:grpSpLocks/>
          </p:cNvGrpSpPr>
          <p:nvPr/>
        </p:nvGrpSpPr>
        <p:grpSpPr bwMode="auto">
          <a:xfrm>
            <a:off x="-476614" y="1057632"/>
            <a:ext cx="7560840" cy="865188"/>
            <a:chOff x="106948125" y="108843750"/>
            <a:chExt cx="3045368" cy="278004"/>
          </a:xfrm>
        </p:grpSpPr>
        <p:sp>
          <p:nvSpPr>
            <p:cNvPr id="6" name="AutoShape 3"/>
            <p:cNvSpPr>
              <a:spLocks noChangeArrowheads="1" noChangeShapeType="1"/>
            </p:cNvSpPr>
            <p:nvPr/>
          </p:nvSpPr>
          <p:spPr bwMode="auto">
            <a:xfrm>
              <a:off x="106948125" y="108843750"/>
              <a:ext cx="3045368" cy="278004"/>
            </a:xfrm>
            <a:prstGeom prst="roundRect">
              <a:avLst>
                <a:gd name="adj" fmla="val 50000"/>
              </a:avLst>
            </a:prstGeom>
            <a:ln/>
            <a:extLst/>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endParaRPr lang="fr-BE">
                <a:solidFill>
                  <a:srgbClr val="27415F"/>
                </a:solidFill>
              </a:endParaRPr>
            </a:p>
          </p:txBody>
        </p:sp>
        <p:sp>
          <p:nvSpPr>
            <p:cNvPr id="7" name="Text Box 4"/>
            <p:cNvSpPr txBox="1">
              <a:spLocks noChangeArrowheads="1" noChangeShapeType="1"/>
            </p:cNvSpPr>
            <p:nvPr/>
          </p:nvSpPr>
          <p:spPr bwMode="auto">
            <a:xfrm>
              <a:off x="107445794" y="108868461"/>
              <a:ext cx="2430770" cy="22858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33CC33"/>
                    </a:outerShdw>
                  </a:effectLst>
                </a14:hiddenEffects>
              </a:ext>
            </a:extLst>
          </p:spPr>
          <p:txBody>
            <a:bodyPr vert="horz" wrap="square" lIns="36195" tIns="36195" rIns="36195" bIns="36195" numCol="1" anchor="t" anchorCtr="0" compatLnSpc="1">
              <a:prstTxWarp prst="textNoShape">
                <a:avLst/>
              </a:prstTxWarp>
            </a:bodyPr>
            <a:lstStyle/>
            <a:p>
              <a:pPr lvl="0" fontAlgn="base">
                <a:spcBef>
                  <a:spcPct val="0"/>
                </a:spcBef>
                <a:spcAft>
                  <a:spcPct val="0"/>
                </a:spcAft>
              </a:pPr>
              <a:r>
                <a:rPr kumimoji="0" lang="en-GB" sz="4400" b="0" i="0" u="none" strike="noStrike" cap="none" normalizeH="0" baseline="0" dirty="0" smtClean="0">
                  <a:ln>
                    <a:noFill/>
                  </a:ln>
                  <a:solidFill>
                    <a:schemeClr val="tx2"/>
                  </a:solidFill>
                  <a:effectLst/>
                  <a:latin typeface="+mj-lt"/>
                  <a:cs typeface="Arial" pitchFamily="34" charset="0"/>
                </a:rPr>
                <a:t>Coop Italy (1/2)</a:t>
              </a:r>
              <a:endParaRPr kumimoji="0" lang="fr-FR" sz="4400" b="0" i="0" u="none" strike="noStrike" cap="none" normalizeH="0" baseline="0" dirty="0" smtClean="0">
                <a:ln>
                  <a:noFill/>
                </a:ln>
                <a:solidFill>
                  <a:schemeClr val="tx2"/>
                </a:solidFill>
                <a:effectLst/>
                <a:latin typeface="+mj-lt"/>
                <a:cs typeface="Arial" pitchFamily="34" charset="0"/>
              </a:endParaRPr>
            </a:p>
          </p:txBody>
        </p:sp>
      </p:grpSp>
      <p:sp>
        <p:nvSpPr>
          <p:cNvPr id="14" name="TextBox 13"/>
          <p:cNvSpPr txBox="1"/>
          <p:nvPr/>
        </p:nvSpPr>
        <p:spPr>
          <a:xfrm>
            <a:off x="4053618" y="320495"/>
            <a:ext cx="4622838" cy="584775"/>
          </a:xfrm>
          <a:prstGeom prst="rect">
            <a:avLst/>
          </a:prstGeom>
          <a:noFill/>
        </p:spPr>
        <p:txBody>
          <a:bodyPr wrap="square" rtlCol="0">
            <a:spAutoFit/>
          </a:bodyPr>
          <a:lstStyle/>
          <a:p>
            <a:r>
              <a:rPr lang="en-GB" sz="1600" i="1" spc="300" dirty="0" smtClean="0"/>
              <a:t>European Community of Consumer Cooperatives</a:t>
            </a:r>
            <a:endParaRPr lang="en-GB" sz="1600" i="1" spc="300" dirty="0"/>
          </a:p>
        </p:txBody>
      </p:sp>
      <p:sp>
        <p:nvSpPr>
          <p:cNvPr id="13" name="TextBox 9"/>
          <p:cNvSpPr txBox="1"/>
          <p:nvPr/>
        </p:nvSpPr>
        <p:spPr>
          <a:xfrm>
            <a:off x="626306" y="2132968"/>
            <a:ext cx="8496944" cy="4185761"/>
          </a:xfrm>
          <a:prstGeom prst="rect">
            <a:avLst/>
          </a:prstGeom>
          <a:noFill/>
        </p:spPr>
        <p:txBody>
          <a:bodyPr wrap="square" rtlCol="0">
            <a:spAutoFit/>
          </a:bodyPr>
          <a:lstStyle/>
          <a:p>
            <a:r>
              <a:rPr lang="en-US" sz="2400" dirty="0" smtClean="0">
                <a:solidFill>
                  <a:srgbClr val="003399"/>
                </a:solidFill>
              </a:rPr>
              <a:t>Quality and safety</a:t>
            </a:r>
          </a:p>
          <a:p>
            <a:pPr marL="285750" indent="-285750">
              <a:buFont typeface="Arial" panose="020B0604020202020204" pitchFamily="34" charset="0"/>
              <a:buChar char="•"/>
            </a:pPr>
            <a:r>
              <a:rPr lang="en-US" sz="2000" dirty="0" smtClean="0">
                <a:solidFill>
                  <a:srgbClr val="003399"/>
                </a:solidFill>
                <a:sym typeface="Wingdings" panose="05000000000000000000" pitchFamily="2" charset="2"/>
              </a:rPr>
              <a:t>Own brand monitoring, but also control on non own brand products</a:t>
            </a:r>
          </a:p>
          <a:p>
            <a:pPr marL="742950" lvl="1" indent="-285750">
              <a:buFont typeface="Courier New" panose="02070309020205020404" pitchFamily="49" charset="0"/>
              <a:buChar char="o"/>
            </a:pPr>
            <a:r>
              <a:rPr lang="en-US" dirty="0" smtClean="0">
                <a:solidFill>
                  <a:srgbClr val="003399"/>
                </a:solidFill>
                <a:sym typeface="Wingdings" panose="05000000000000000000" pitchFamily="2" charset="2"/>
              </a:rPr>
              <a:t>In 2014, 25.859 controls on foodstuffs from 979 suppliers </a:t>
            </a:r>
          </a:p>
          <a:p>
            <a:pPr marL="742950" lvl="1" indent="-285750">
              <a:buFont typeface="Courier New" panose="02070309020205020404" pitchFamily="49" charset="0"/>
              <a:buChar char="o"/>
            </a:pPr>
            <a:r>
              <a:rPr lang="en-US" dirty="0" smtClean="0">
                <a:solidFill>
                  <a:srgbClr val="003399"/>
                </a:solidFill>
                <a:sym typeface="Wingdings" panose="05000000000000000000" pitchFamily="2" charset="2"/>
              </a:rPr>
              <a:t>Co-op suppliers must comply with strict own standards  inspector give good / improvable / critic evaluation every year</a:t>
            </a:r>
          </a:p>
          <a:p>
            <a:pPr marL="742950" lvl="1" indent="-285750">
              <a:buFont typeface="Courier New" panose="02070309020205020404" pitchFamily="49" charset="0"/>
              <a:buChar char="o"/>
            </a:pPr>
            <a:r>
              <a:rPr lang="en-US" dirty="0" smtClean="0">
                <a:solidFill>
                  <a:srgbClr val="003399"/>
                </a:solidFill>
                <a:sym typeface="Wingdings" panose="05000000000000000000" pitchFamily="2" charset="2"/>
              </a:rPr>
              <a:t>Collaboration with universities, laboratories, scientific and research institutes to ensure accurate controls and prevent potential emerging risks</a:t>
            </a:r>
          </a:p>
          <a:p>
            <a:endParaRPr lang="en-US" sz="1600" dirty="0" smtClean="0">
              <a:solidFill>
                <a:srgbClr val="003399"/>
              </a:solidFill>
              <a:sym typeface="Wingdings" panose="05000000000000000000" pitchFamily="2" charset="2"/>
            </a:endParaRPr>
          </a:p>
          <a:p>
            <a:endParaRPr lang="en-US" sz="1600" dirty="0">
              <a:solidFill>
                <a:srgbClr val="003399"/>
              </a:solidFill>
              <a:sym typeface="Wingdings" panose="05000000000000000000" pitchFamily="2" charset="2"/>
            </a:endParaRPr>
          </a:p>
          <a:p>
            <a:r>
              <a:rPr lang="en-US" sz="2400" dirty="0" err="1" smtClean="0">
                <a:solidFill>
                  <a:srgbClr val="003399"/>
                </a:solidFill>
                <a:sym typeface="Wingdings" panose="05000000000000000000" pitchFamily="2" charset="2"/>
              </a:rPr>
              <a:t>Buoni</a:t>
            </a:r>
            <a:r>
              <a:rPr lang="en-US" sz="2400" dirty="0" smtClean="0">
                <a:solidFill>
                  <a:srgbClr val="003399"/>
                </a:solidFill>
                <a:sym typeface="Wingdings" panose="05000000000000000000" pitchFamily="2" charset="2"/>
              </a:rPr>
              <a:t> </a:t>
            </a:r>
            <a:r>
              <a:rPr lang="en-US" sz="2400" dirty="0">
                <a:solidFill>
                  <a:srgbClr val="003399"/>
                </a:solidFill>
                <a:sym typeface="Wingdings" panose="05000000000000000000" pitchFamily="2" charset="2"/>
              </a:rPr>
              <a:t>e </a:t>
            </a:r>
            <a:r>
              <a:rPr lang="en-US" sz="2400" dirty="0" err="1">
                <a:solidFill>
                  <a:srgbClr val="003399"/>
                </a:solidFill>
                <a:sym typeface="Wingdings" panose="05000000000000000000" pitchFamily="2" charset="2"/>
              </a:rPr>
              <a:t>Giusti</a:t>
            </a:r>
            <a:endParaRPr lang="en-US" sz="2400" dirty="0">
              <a:solidFill>
                <a:srgbClr val="003399"/>
              </a:solidFill>
              <a:sym typeface="Wingdings" panose="05000000000000000000" pitchFamily="2" charset="2"/>
            </a:endParaRPr>
          </a:p>
          <a:p>
            <a:pPr marL="285750" indent="-285750">
              <a:buFont typeface="Arial" panose="020B0604020202020204" pitchFamily="34" charset="0"/>
              <a:buChar char="•"/>
            </a:pPr>
            <a:r>
              <a:rPr lang="en-US" sz="2000" dirty="0" smtClean="0">
                <a:solidFill>
                  <a:srgbClr val="003399"/>
                </a:solidFill>
                <a:sym typeface="Wingdings" panose="05000000000000000000" pitchFamily="2" charset="2"/>
              </a:rPr>
              <a:t>Strawberries</a:t>
            </a:r>
            <a:endParaRPr lang="en-US" sz="2000" dirty="0">
              <a:solidFill>
                <a:srgbClr val="003399"/>
              </a:solidFill>
              <a:sym typeface="Wingdings" panose="05000000000000000000" pitchFamily="2" charset="2"/>
            </a:endParaRPr>
          </a:p>
          <a:p>
            <a:pPr marL="285750" indent="-285750">
              <a:buFont typeface="Arial" panose="020B0604020202020204" pitchFamily="34" charset="0"/>
              <a:buChar char="•"/>
            </a:pPr>
            <a:r>
              <a:rPr lang="en-US" sz="2000" dirty="0" err="1">
                <a:solidFill>
                  <a:srgbClr val="003399"/>
                </a:solidFill>
                <a:sym typeface="Wingdings" panose="05000000000000000000" pitchFamily="2" charset="2"/>
              </a:rPr>
              <a:t>Clementines</a:t>
            </a:r>
            <a:r>
              <a:rPr lang="en-US" sz="2000" dirty="0">
                <a:solidFill>
                  <a:srgbClr val="003399"/>
                </a:solidFill>
                <a:sym typeface="Wingdings" panose="05000000000000000000" pitchFamily="2" charset="2"/>
              </a:rPr>
              <a:t> and oranges</a:t>
            </a:r>
          </a:p>
          <a:p>
            <a:pPr marL="285750" indent="-285750">
              <a:buFont typeface="Arial" panose="020B0604020202020204" pitchFamily="34" charset="0"/>
              <a:buChar char="•"/>
            </a:pPr>
            <a:r>
              <a:rPr lang="en-US" sz="2000" dirty="0">
                <a:solidFill>
                  <a:srgbClr val="003399"/>
                </a:solidFill>
                <a:sym typeface="Wingdings" panose="05000000000000000000" pitchFamily="2" charset="2"/>
              </a:rPr>
              <a:t>Olive oil (“super nose”)</a:t>
            </a:r>
          </a:p>
          <a:p>
            <a:endParaRPr lang="en-US" sz="1600" dirty="0">
              <a:solidFill>
                <a:srgbClr val="003399"/>
              </a:solidFill>
              <a:sym typeface="Wingdings" panose="05000000000000000000" pitchFamily="2" charset="2"/>
            </a:endParaRP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74" y="209406"/>
            <a:ext cx="2987869" cy="695752"/>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2422" y="1152630"/>
            <a:ext cx="1638792" cy="72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www.e-coop.it/documents/10180/40583327/testata2-1.jpg/b1237646-9139-48e9-a506-6a0c6d6b3f8c?t=14629541522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8696" y="4869160"/>
            <a:ext cx="3096305" cy="15141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4" descr="http://www.testmagazine.it/wp-content/uploads/2016/03/coop-caporala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4678" y="4869160"/>
            <a:ext cx="2047147" cy="15141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4531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 y="0"/>
            <a:ext cx="539552"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5" name="Group 2"/>
          <p:cNvGrpSpPr>
            <a:grpSpLocks/>
          </p:cNvGrpSpPr>
          <p:nvPr/>
        </p:nvGrpSpPr>
        <p:grpSpPr bwMode="auto">
          <a:xfrm>
            <a:off x="-476614" y="1057632"/>
            <a:ext cx="7560840" cy="865188"/>
            <a:chOff x="106948125" y="108843750"/>
            <a:chExt cx="3045368" cy="278004"/>
          </a:xfrm>
        </p:grpSpPr>
        <p:sp>
          <p:nvSpPr>
            <p:cNvPr id="6" name="AutoShape 3"/>
            <p:cNvSpPr>
              <a:spLocks noChangeArrowheads="1" noChangeShapeType="1"/>
            </p:cNvSpPr>
            <p:nvPr/>
          </p:nvSpPr>
          <p:spPr bwMode="auto">
            <a:xfrm>
              <a:off x="106948125" y="108843750"/>
              <a:ext cx="3045368" cy="278004"/>
            </a:xfrm>
            <a:prstGeom prst="roundRect">
              <a:avLst>
                <a:gd name="adj" fmla="val 50000"/>
              </a:avLst>
            </a:prstGeom>
            <a:ln/>
            <a:extLst/>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endParaRPr lang="fr-BE">
                <a:solidFill>
                  <a:srgbClr val="27415F"/>
                </a:solidFill>
              </a:endParaRPr>
            </a:p>
          </p:txBody>
        </p:sp>
        <p:sp>
          <p:nvSpPr>
            <p:cNvPr id="7" name="Text Box 4"/>
            <p:cNvSpPr txBox="1">
              <a:spLocks noChangeArrowheads="1" noChangeShapeType="1"/>
            </p:cNvSpPr>
            <p:nvPr/>
          </p:nvSpPr>
          <p:spPr bwMode="auto">
            <a:xfrm>
              <a:off x="107445794" y="108868461"/>
              <a:ext cx="2430770" cy="22858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33CC33"/>
                    </a:outerShdw>
                  </a:effectLst>
                </a14:hiddenEffects>
              </a:ext>
            </a:extLst>
          </p:spPr>
          <p:txBody>
            <a:bodyPr vert="horz" wrap="square" lIns="36195" tIns="36195" rIns="36195" bIns="36195" numCol="1" anchor="t" anchorCtr="0" compatLnSpc="1">
              <a:prstTxWarp prst="textNoShape">
                <a:avLst/>
              </a:prstTxWarp>
            </a:bodyPr>
            <a:lstStyle/>
            <a:p>
              <a:pPr lvl="0" fontAlgn="base">
                <a:spcBef>
                  <a:spcPct val="0"/>
                </a:spcBef>
                <a:spcAft>
                  <a:spcPct val="0"/>
                </a:spcAft>
              </a:pPr>
              <a:r>
                <a:rPr kumimoji="0" lang="en-GB" sz="4400" b="0" i="0" u="none" strike="noStrike" cap="none" normalizeH="0" baseline="0" dirty="0" smtClean="0">
                  <a:ln>
                    <a:noFill/>
                  </a:ln>
                  <a:solidFill>
                    <a:schemeClr val="tx2"/>
                  </a:solidFill>
                  <a:effectLst/>
                  <a:latin typeface="+mj-lt"/>
                  <a:cs typeface="Arial" pitchFamily="34" charset="0"/>
                </a:rPr>
                <a:t>Coop Italy (2/2)</a:t>
              </a:r>
              <a:endParaRPr kumimoji="0" lang="fr-FR" sz="4400" b="0" i="0" u="none" strike="noStrike" cap="none" normalizeH="0" baseline="0" dirty="0" smtClean="0">
                <a:ln>
                  <a:noFill/>
                </a:ln>
                <a:solidFill>
                  <a:schemeClr val="tx2"/>
                </a:solidFill>
                <a:effectLst/>
                <a:latin typeface="+mj-lt"/>
                <a:cs typeface="Arial" pitchFamily="34" charset="0"/>
              </a:endParaRPr>
            </a:p>
          </p:txBody>
        </p:sp>
      </p:grpSp>
      <p:sp>
        <p:nvSpPr>
          <p:cNvPr id="14" name="TextBox 13"/>
          <p:cNvSpPr txBox="1"/>
          <p:nvPr/>
        </p:nvSpPr>
        <p:spPr>
          <a:xfrm>
            <a:off x="4053618" y="320495"/>
            <a:ext cx="4622838" cy="584775"/>
          </a:xfrm>
          <a:prstGeom prst="rect">
            <a:avLst/>
          </a:prstGeom>
          <a:noFill/>
        </p:spPr>
        <p:txBody>
          <a:bodyPr wrap="square" rtlCol="0">
            <a:spAutoFit/>
          </a:bodyPr>
          <a:lstStyle/>
          <a:p>
            <a:r>
              <a:rPr lang="en-GB" sz="1600" i="1" spc="300" dirty="0" smtClean="0"/>
              <a:t>European Community of Consumer Cooperatives</a:t>
            </a:r>
            <a:endParaRPr lang="en-GB" sz="1600" i="1" spc="300" dirty="0"/>
          </a:p>
        </p:txBody>
      </p:sp>
      <p:sp>
        <p:nvSpPr>
          <p:cNvPr id="13" name="TextBox 9"/>
          <p:cNvSpPr txBox="1"/>
          <p:nvPr/>
        </p:nvSpPr>
        <p:spPr>
          <a:xfrm>
            <a:off x="611560" y="2059398"/>
            <a:ext cx="8496944" cy="3385542"/>
          </a:xfrm>
          <a:prstGeom prst="rect">
            <a:avLst/>
          </a:prstGeom>
          <a:noFill/>
        </p:spPr>
        <p:txBody>
          <a:bodyPr wrap="square" rtlCol="0">
            <a:spAutoFit/>
          </a:bodyPr>
          <a:lstStyle/>
          <a:p>
            <a:r>
              <a:rPr lang="en-US" sz="2400" dirty="0" smtClean="0">
                <a:solidFill>
                  <a:srgbClr val="003399"/>
                </a:solidFill>
                <a:sym typeface="Wingdings" panose="05000000000000000000" pitchFamily="2" charset="2"/>
              </a:rPr>
              <a:t>Traceability </a:t>
            </a:r>
            <a:r>
              <a:rPr lang="en-US" sz="2400" dirty="0">
                <a:solidFill>
                  <a:srgbClr val="003399"/>
                </a:solidFill>
                <a:sym typeface="Wingdings" panose="05000000000000000000" pitchFamily="2" charset="2"/>
              </a:rPr>
              <a:t>– Own brands</a:t>
            </a:r>
          </a:p>
          <a:p>
            <a:pPr marL="285750" indent="-285750">
              <a:buFont typeface="Arial" panose="020B0604020202020204" pitchFamily="34" charset="0"/>
              <a:buChar char="•"/>
            </a:pPr>
            <a:r>
              <a:rPr lang="en-US" dirty="0" smtClean="0">
                <a:solidFill>
                  <a:srgbClr val="003399"/>
                </a:solidFill>
                <a:sym typeface="Wingdings" panose="05000000000000000000" pitchFamily="2" charset="2"/>
              </a:rPr>
              <a:t>Close cooperation with every step of the chain  full traceability possible</a:t>
            </a:r>
          </a:p>
          <a:p>
            <a:pPr marL="285750" indent="-285750">
              <a:buFont typeface="Arial" panose="020B0604020202020204" pitchFamily="34" charset="0"/>
              <a:buChar char="•"/>
            </a:pPr>
            <a:r>
              <a:rPr lang="en-US" dirty="0" smtClean="0">
                <a:solidFill>
                  <a:srgbClr val="003399"/>
                </a:solidFill>
                <a:sym typeface="Wingdings" panose="05000000000000000000" pitchFamily="2" charset="2"/>
              </a:rPr>
              <a:t>Every actor signs specific </a:t>
            </a:r>
            <a:r>
              <a:rPr lang="en-US" dirty="0">
                <a:solidFill>
                  <a:srgbClr val="003399"/>
                </a:solidFill>
                <a:sym typeface="Wingdings" panose="05000000000000000000" pitchFamily="2" charset="2"/>
              </a:rPr>
              <a:t>contractual commitments and </a:t>
            </a:r>
            <a:r>
              <a:rPr lang="en-US" dirty="0" smtClean="0">
                <a:solidFill>
                  <a:srgbClr val="003399"/>
                </a:solidFill>
                <a:sym typeface="Wingdings" panose="05000000000000000000" pitchFamily="2" charset="2"/>
              </a:rPr>
              <a:t>is subject </a:t>
            </a:r>
            <a:r>
              <a:rPr lang="en-US" dirty="0">
                <a:solidFill>
                  <a:srgbClr val="003399"/>
                </a:solidFill>
                <a:sym typeface="Wingdings" panose="05000000000000000000" pitchFamily="2" charset="2"/>
              </a:rPr>
              <a:t>to stringent </a:t>
            </a:r>
            <a:r>
              <a:rPr lang="en-US" dirty="0" smtClean="0">
                <a:solidFill>
                  <a:srgbClr val="003399"/>
                </a:solidFill>
                <a:sym typeface="Wingdings" panose="05000000000000000000" pitchFamily="2" charset="2"/>
              </a:rPr>
              <a:t>specifications</a:t>
            </a:r>
          </a:p>
          <a:p>
            <a:pPr marL="285750" indent="-285750">
              <a:buFont typeface="Arial" panose="020B0604020202020204" pitchFamily="34" charset="0"/>
              <a:buChar char="•"/>
            </a:pPr>
            <a:r>
              <a:rPr lang="en-US" dirty="0" smtClean="0">
                <a:solidFill>
                  <a:srgbClr val="003399"/>
                </a:solidFill>
                <a:sym typeface="Wingdings" panose="05000000000000000000" pitchFamily="2" charset="2"/>
              </a:rPr>
              <a:t>Inspections and analysis of different parties involved</a:t>
            </a:r>
          </a:p>
          <a:p>
            <a:pPr marL="285750" indent="-285750">
              <a:buFont typeface="Arial" panose="020B0604020202020204" pitchFamily="34" charset="0"/>
              <a:buChar char="•"/>
            </a:pPr>
            <a:r>
              <a:rPr lang="en-US" dirty="0" smtClean="0">
                <a:solidFill>
                  <a:srgbClr val="003399"/>
                </a:solidFill>
                <a:sym typeface="Wingdings" panose="05000000000000000000" pitchFamily="2" charset="2"/>
              </a:rPr>
              <a:t>Range “</a:t>
            </a:r>
            <a:r>
              <a:rPr lang="en-US" dirty="0" err="1" smtClean="0">
                <a:solidFill>
                  <a:srgbClr val="003399"/>
                </a:solidFill>
                <a:sym typeface="Wingdings" panose="05000000000000000000" pitchFamily="2" charset="2"/>
              </a:rPr>
              <a:t>origine</a:t>
            </a:r>
            <a:r>
              <a:rPr lang="en-US" dirty="0" smtClean="0">
                <a:solidFill>
                  <a:srgbClr val="003399"/>
                </a:solidFill>
                <a:sym typeface="Wingdings" panose="05000000000000000000" pitchFamily="2" charset="2"/>
              </a:rPr>
              <a:t>”, e.g. (pre-packed) cold cuts, cheese..</a:t>
            </a:r>
          </a:p>
          <a:p>
            <a:endParaRPr lang="en-US" dirty="0">
              <a:solidFill>
                <a:srgbClr val="003399"/>
              </a:solidFill>
              <a:sym typeface="Wingdings" panose="05000000000000000000" pitchFamily="2" charset="2"/>
            </a:endParaRPr>
          </a:p>
          <a:p>
            <a:endParaRPr lang="en-US" dirty="0" smtClean="0">
              <a:solidFill>
                <a:srgbClr val="003399"/>
              </a:solidFill>
              <a:sym typeface="Wingdings" panose="05000000000000000000" pitchFamily="2" charset="2"/>
            </a:endParaRPr>
          </a:p>
          <a:p>
            <a:r>
              <a:rPr lang="en-US" sz="2400" dirty="0">
                <a:solidFill>
                  <a:srgbClr val="003399"/>
                </a:solidFill>
                <a:sym typeface="Wingdings" panose="05000000000000000000" pitchFamily="2" charset="2"/>
                <a:hlinkClick r:id="rId3"/>
              </a:rPr>
              <a:t>Video</a:t>
            </a:r>
            <a:endParaRPr lang="en-US" sz="2400" dirty="0">
              <a:solidFill>
                <a:srgbClr val="003399"/>
              </a:solidFill>
              <a:sym typeface="Wingdings" panose="05000000000000000000" pitchFamily="2" charset="2"/>
            </a:endParaRPr>
          </a:p>
          <a:p>
            <a:r>
              <a:rPr lang="en-US" sz="2000" i="1" dirty="0" smtClean="0">
                <a:solidFill>
                  <a:srgbClr val="003399"/>
                </a:solidFill>
                <a:sym typeface="Wingdings" panose="05000000000000000000" pitchFamily="2" charset="2"/>
              </a:rPr>
              <a:t>Interview with Ms. Chiara Faenza </a:t>
            </a:r>
          </a:p>
          <a:p>
            <a:r>
              <a:rPr lang="en-US" sz="2000" i="1" dirty="0" smtClean="0">
                <a:solidFill>
                  <a:srgbClr val="003399"/>
                </a:solidFill>
                <a:sym typeface="Wingdings" panose="05000000000000000000" pitchFamily="2" charset="2"/>
              </a:rPr>
              <a:t>Coordinator at the R&amp;D Department </a:t>
            </a:r>
            <a:endParaRPr lang="en-US" sz="2000" i="1" dirty="0">
              <a:solidFill>
                <a:srgbClr val="003399"/>
              </a:solidFill>
              <a:sym typeface="Wingdings" panose="05000000000000000000" pitchFamily="2" charset="2"/>
            </a:endParaRP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74" y="209406"/>
            <a:ext cx="2987869" cy="695752"/>
          </a:xfrm>
          <a:prstGeom prst="rect">
            <a:avLst/>
          </a:prstGeom>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3936" y="4333904"/>
            <a:ext cx="3155136" cy="23333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1134536"/>
            <a:ext cx="1638792" cy="72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823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 y="0"/>
            <a:ext cx="539552"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5" name="Group 2"/>
          <p:cNvGrpSpPr>
            <a:grpSpLocks/>
          </p:cNvGrpSpPr>
          <p:nvPr/>
        </p:nvGrpSpPr>
        <p:grpSpPr bwMode="auto">
          <a:xfrm>
            <a:off x="-476614" y="1057632"/>
            <a:ext cx="7560840" cy="865188"/>
            <a:chOff x="106948125" y="108843750"/>
            <a:chExt cx="3045368" cy="278004"/>
          </a:xfrm>
        </p:grpSpPr>
        <p:sp>
          <p:nvSpPr>
            <p:cNvPr id="6" name="AutoShape 3"/>
            <p:cNvSpPr>
              <a:spLocks noChangeArrowheads="1" noChangeShapeType="1"/>
            </p:cNvSpPr>
            <p:nvPr/>
          </p:nvSpPr>
          <p:spPr bwMode="auto">
            <a:xfrm>
              <a:off x="106948125" y="108843750"/>
              <a:ext cx="3045368" cy="278004"/>
            </a:xfrm>
            <a:prstGeom prst="roundRect">
              <a:avLst>
                <a:gd name="adj" fmla="val 50000"/>
              </a:avLst>
            </a:prstGeom>
            <a:ln/>
            <a:extLst/>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endParaRPr lang="fr-BE">
                <a:solidFill>
                  <a:srgbClr val="27415F"/>
                </a:solidFill>
              </a:endParaRPr>
            </a:p>
          </p:txBody>
        </p:sp>
        <p:sp>
          <p:nvSpPr>
            <p:cNvPr id="7" name="Text Box 4"/>
            <p:cNvSpPr txBox="1">
              <a:spLocks noChangeArrowheads="1" noChangeShapeType="1"/>
            </p:cNvSpPr>
            <p:nvPr/>
          </p:nvSpPr>
          <p:spPr bwMode="auto">
            <a:xfrm>
              <a:off x="107445794" y="108868461"/>
              <a:ext cx="2430770" cy="22858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33CC33"/>
                    </a:outerShdw>
                  </a:effectLst>
                </a14:hiddenEffects>
              </a:ext>
            </a:ex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4400" b="0" i="0" u="none" strike="noStrike" cap="none" normalizeH="0" baseline="0" dirty="0" smtClean="0">
                  <a:ln>
                    <a:noFill/>
                  </a:ln>
                  <a:solidFill>
                    <a:schemeClr val="tx2"/>
                  </a:solidFill>
                  <a:effectLst/>
                  <a:latin typeface="+mj-lt"/>
                  <a:cs typeface="Arial" pitchFamily="34" charset="0"/>
                </a:rPr>
                <a:t>Conclusions</a:t>
              </a:r>
              <a:endParaRPr kumimoji="0" lang="fr-FR" sz="4400" b="0" i="0" u="none" strike="noStrike" cap="none" normalizeH="0" baseline="0" dirty="0" smtClean="0">
                <a:ln>
                  <a:noFill/>
                </a:ln>
                <a:solidFill>
                  <a:schemeClr val="tx2"/>
                </a:solidFill>
                <a:effectLst/>
                <a:latin typeface="+mj-lt"/>
                <a:cs typeface="Arial" pitchFamily="34" charset="0"/>
              </a:endParaRPr>
            </a:p>
          </p:txBody>
        </p:sp>
      </p:grpSp>
      <p:sp>
        <p:nvSpPr>
          <p:cNvPr id="14" name="TextBox 13"/>
          <p:cNvSpPr txBox="1"/>
          <p:nvPr/>
        </p:nvSpPr>
        <p:spPr>
          <a:xfrm>
            <a:off x="4053618" y="320495"/>
            <a:ext cx="4622838" cy="584775"/>
          </a:xfrm>
          <a:prstGeom prst="rect">
            <a:avLst/>
          </a:prstGeom>
          <a:noFill/>
        </p:spPr>
        <p:txBody>
          <a:bodyPr wrap="square" rtlCol="0">
            <a:spAutoFit/>
          </a:bodyPr>
          <a:lstStyle/>
          <a:p>
            <a:r>
              <a:rPr lang="en-GB" sz="1600" i="1" spc="300" dirty="0" smtClean="0"/>
              <a:t>European Community of Consumer Cooperatives</a:t>
            </a:r>
            <a:endParaRPr lang="en-GB" sz="1600" i="1" spc="300" dirty="0"/>
          </a:p>
        </p:txBody>
      </p:sp>
      <p:sp>
        <p:nvSpPr>
          <p:cNvPr id="13" name="TextBox 9"/>
          <p:cNvSpPr txBox="1"/>
          <p:nvPr/>
        </p:nvSpPr>
        <p:spPr>
          <a:xfrm>
            <a:off x="539554" y="2132968"/>
            <a:ext cx="8604448" cy="4955203"/>
          </a:xfrm>
          <a:prstGeom prst="rect">
            <a:avLst/>
          </a:prstGeom>
          <a:noFill/>
        </p:spPr>
        <p:txBody>
          <a:bodyPr wrap="square" rtlCol="0">
            <a:spAutoFit/>
          </a:bodyPr>
          <a:lstStyle/>
          <a:p>
            <a:pPr marL="285750" indent="-285750">
              <a:buFont typeface="Arial" pitchFamily="34" charset="0"/>
              <a:buChar char="•"/>
            </a:pPr>
            <a:r>
              <a:rPr lang="en-US" sz="2400" dirty="0" smtClean="0">
                <a:solidFill>
                  <a:srgbClr val="003399"/>
                </a:solidFill>
              </a:rPr>
              <a:t>We see an increase in “local” through labelling, direct sourcing, close cooperation with suppliers </a:t>
            </a:r>
          </a:p>
          <a:p>
            <a:pPr marL="800100" lvl="1" indent="-342900">
              <a:buFont typeface="Courier New" panose="02070309020205020404" pitchFamily="49" charset="0"/>
              <a:buChar char="o"/>
            </a:pPr>
            <a:r>
              <a:rPr lang="en-US" sz="2000" dirty="0">
                <a:solidFill>
                  <a:srgbClr val="003399"/>
                </a:solidFill>
              </a:rPr>
              <a:t>Improved </a:t>
            </a:r>
            <a:r>
              <a:rPr lang="en-US" sz="2000" dirty="0" smtClean="0">
                <a:solidFill>
                  <a:srgbClr val="003399"/>
                </a:solidFill>
              </a:rPr>
              <a:t>traceability </a:t>
            </a:r>
            <a:r>
              <a:rPr lang="en-US" sz="2000" dirty="0" smtClean="0">
                <a:solidFill>
                  <a:srgbClr val="003399"/>
                </a:solidFill>
                <a:sym typeface="Wingdings" panose="05000000000000000000" pitchFamily="2" charset="2"/>
              </a:rPr>
              <a:t> </a:t>
            </a:r>
            <a:r>
              <a:rPr lang="en-US" sz="2000" dirty="0" smtClean="0">
                <a:solidFill>
                  <a:srgbClr val="003399"/>
                </a:solidFill>
              </a:rPr>
              <a:t>Increase consumer confidence</a:t>
            </a:r>
          </a:p>
          <a:p>
            <a:pPr marL="800100" lvl="1" indent="-342900">
              <a:buFont typeface="Courier New" panose="02070309020205020404" pitchFamily="49" charset="0"/>
              <a:buChar char="o"/>
            </a:pPr>
            <a:r>
              <a:rPr lang="en-US" sz="2000" dirty="0" smtClean="0">
                <a:solidFill>
                  <a:srgbClr val="003399"/>
                </a:solidFill>
              </a:rPr>
              <a:t>Support local economy</a:t>
            </a:r>
          </a:p>
          <a:p>
            <a:pPr lvl="1"/>
            <a:endParaRPr lang="en-US" sz="2400" dirty="0" smtClean="0">
              <a:solidFill>
                <a:srgbClr val="003399"/>
              </a:solidFill>
            </a:endParaRPr>
          </a:p>
          <a:p>
            <a:pPr marL="285750" indent="-285750">
              <a:buFont typeface="Arial" pitchFamily="34" charset="0"/>
              <a:buChar char="•"/>
            </a:pPr>
            <a:r>
              <a:rPr lang="en-US" sz="2400" dirty="0" smtClean="0">
                <a:solidFill>
                  <a:srgbClr val="003399"/>
                </a:solidFill>
              </a:rPr>
              <a:t>There should be evidence that self-regulation alone is enough to counteract fraudulent practices</a:t>
            </a:r>
          </a:p>
          <a:p>
            <a:pPr marL="800100" lvl="1" indent="-342900">
              <a:buFont typeface="Courier New" panose="02070309020205020404" pitchFamily="49" charset="0"/>
              <a:buChar char="o"/>
            </a:pPr>
            <a:r>
              <a:rPr lang="en-US" sz="2000" dirty="0" smtClean="0">
                <a:solidFill>
                  <a:srgbClr val="003399"/>
                </a:solidFill>
              </a:rPr>
              <a:t>Harmonization of control systems and laboratory techniques</a:t>
            </a:r>
          </a:p>
          <a:p>
            <a:pPr marL="800100" lvl="1" indent="-342900">
              <a:buFont typeface="Courier New" panose="02070309020205020404" pitchFamily="49" charset="0"/>
              <a:buChar char="o"/>
            </a:pPr>
            <a:r>
              <a:rPr lang="en-US" sz="2000" dirty="0" smtClean="0">
                <a:solidFill>
                  <a:srgbClr val="003399"/>
                </a:solidFill>
              </a:rPr>
              <a:t>Higher emphasis on implementation and enforcement; imports</a:t>
            </a:r>
          </a:p>
          <a:p>
            <a:pPr marL="285750" indent="-285750">
              <a:buFont typeface="Arial" pitchFamily="34" charset="0"/>
              <a:buChar char="•"/>
            </a:pPr>
            <a:endParaRPr lang="en-US" sz="2400" dirty="0" smtClean="0">
              <a:solidFill>
                <a:srgbClr val="003399"/>
              </a:solidFill>
            </a:endParaRPr>
          </a:p>
          <a:p>
            <a:pPr marL="285750" indent="-285750">
              <a:buFont typeface="Arial" pitchFamily="34" charset="0"/>
              <a:buChar char="•"/>
            </a:pPr>
            <a:r>
              <a:rPr lang="en-US" sz="2400" dirty="0" smtClean="0">
                <a:solidFill>
                  <a:srgbClr val="003399"/>
                </a:solidFill>
              </a:rPr>
              <a:t>Communication, collaboration and sharing of best practices</a:t>
            </a:r>
          </a:p>
          <a:p>
            <a:pPr marL="285750" indent="-285750">
              <a:buFont typeface="Arial" pitchFamily="34" charset="0"/>
              <a:buChar char="•"/>
            </a:pPr>
            <a:r>
              <a:rPr lang="en-US" sz="2400" dirty="0" smtClean="0">
                <a:solidFill>
                  <a:srgbClr val="003399"/>
                </a:solidFill>
              </a:rPr>
              <a:t>Innovation</a:t>
            </a:r>
          </a:p>
          <a:p>
            <a:pPr marL="285750" indent="-285750">
              <a:buFont typeface="Arial" pitchFamily="34" charset="0"/>
              <a:buChar char="•"/>
            </a:pPr>
            <a:endParaRPr lang="en-US" sz="2400" dirty="0">
              <a:solidFill>
                <a:srgbClr val="003399"/>
              </a:solidFill>
            </a:endParaRPr>
          </a:p>
          <a:p>
            <a:pPr marL="285750" indent="-285750">
              <a:buFont typeface="Arial" pitchFamily="34" charset="0"/>
              <a:buChar char="•"/>
            </a:pPr>
            <a:endParaRPr lang="en-US" sz="2000" dirty="0" smtClean="0">
              <a:solidFill>
                <a:srgbClr val="003399"/>
              </a:solidFill>
            </a:endParaRP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74" y="209406"/>
            <a:ext cx="2987869" cy="695752"/>
          </a:xfrm>
          <a:prstGeom prst="rect">
            <a:avLst/>
          </a:prstGeom>
        </p:spPr>
      </p:pic>
    </p:spTree>
    <p:extLst>
      <p:ext uri="{BB962C8B-B14F-4D97-AF65-F5344CB8AC3E}">
        <p14:creationId xmlns:p14="http://schemas.microsoft.com/office/powerpoint/2010/main" val="7958127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755576" y="2132856"/>
            <a:ext cx="7560840" cy="865188"/>
            <a:chOff x="106948125" y="108843750"/>
            <a:chExt cx="3045368" cy="278004"/>
          </a:xfrm>
        </p:grpSpPr>
        <p:sp>
          <p:nvSpPr>
            <p:cNvPr id="5" name="AutoShape 3"/>
            <p:cNvSpPr>
              <a:spLocks noChangeArrowheads="1" noChangeShapeType="1"/>
            </p:cNvSpPr>
            <p:nvPr/>
          </p:nvSpPr>
          <p:spPr bwMode="auto">
            <a:xfrm>
              <a:off x="106948125" y="108843750"/>
              <a:ext cx="3045368" cy="278004"/>
            </a:xfrm>
            <a:prstGeom prst="roundRect">
              <a:avLst>
                <a:gd name="adj" fmla="val 50000"/>
              </a:avLst>
            </a:prstGeom>
            <a:ln/>
            <a:extLst/>
          </p:spPr>
          <p:style>
            <a:lnRef idx="2">
              <a:schemeClr val="accent1"/>
            </a:lnRef>
            <a:fillRef idx="1">
              <a:schemeClr val="lt1"/>
            </a:fillRef>
            <a:effectRef idx="0">
              <a:schemeClr val="accent1"/>
            </a:effectRef>
            <a:fontRef idx="minor">
              <a:schemeClr val="dk1"/>
            </a:fontRef>
          </p:style>
          <p:txBody>
            <a:bodyPr vert="horz" wrap="square" lIns="36576" tIns="36576" rIns="36576" bIns="36576" numCol="1" anchor="t" anchorCtr="0" compatLnSpc="1">
              <a:prstTxWarp prst="textNoShape">
                <a:avLst/>
              </a:prstTxWarp>
            </a:bodyPr>
            <a:lstStyle/>
            <a:p>
              <a:endParaRPr lang="fr-BE">
                <a:solidFill>
                  <a:srgbClr val="27415F"/>
                </a:solidFill>
              </a:endParaRPr>
            </a:p>
          </p:txBody>
        </p:sp>
        <p:sp>
          <p:nvSpPr>
            <p:cNvPr id="6" name="Text Box 4"/>
            <p:cNvSpPr txBox="1">
              <a:spLocks noChangeArrowheads="1" noChangeShapeType="1"/>
            </p:cNvSpPr>
            <p:nvPr/>
          </p:nvSpPr>
          <p:spPr bwMode="auto">
            <a:xfrm>
              <a:off x="107122146" y="108865381"/>
              <a:ext cx="2726330" cy="22858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33CC33"/>
                    </a:outerShdw>
                  </a:effectLst>
                </a14:hiddenEffects>
              </a:ext>
            </a:ex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4400" b="0" i="0" u="none" strike="noStrike" cap="none" normalizeH="0" baseline="0" dirty="0" smtClean="0">
                  <a:ln>
                    <a:noFill/>
                  </a:ln>
                  <a:solidFill>
                    <a:schemeClr val="tx2"/>
                  </a:solidFill>
                  <a:effectLst/>
                  <a:latin typeface="+mj-lt"/>
                  <a:cs typeface="Arial" pitchFamily="34" charset="0"/>
                </a:rPr>
                <a:t>Thank you for your attention!</a:t>
              </a:r>
              <a:endParaRPr kumimoji="0" lang="fr-FR" sz="4400" b="0" i="0" u="none" strike="noStrike" cap="none" normalizeH="0" baseline="0" dirty="0" smtClean="0">
                <a:ln>
                  <a:noFill/>
                </a:ln>
                <a:solidFill>
                  <a:schemeClr val="tx2"/>
                </a:solidFill>
                <a:effectLst/>
                <a:latin typeface="+mj-lt"/>
                <a:cs typeface="Arial" pitchFamily="34" charset="0"/>
              </a:endParaRPr>
            </a:p>
          </p:txBody>
        </p:sp>
      </p:grpSp>
      <p:sp>
        <p:nvSpPr>
          <p:cNvPr id="7" name="TextBox 6"/>
          <p:cNvSpPr txBox="1"/>
          <p:nvPr/>
        </p:nvSpPr>
        <p:spPr>
          <a:xfrm>
            <a:off x="4053618" y="320495"/>
            <a:ext cx="4622838" cy="584775"/>
          </a:xfrm>
          <a:prstGeom prst="rect">
            <a:avLst/>
          </a:prstGeom>
          <a:noFill/>
        </p:spPr>
        <p:txBody>
          <a:bodyPr wrap="square" rtlCol="0">
            <a:spAutoFit/>
          </a:bodyPr>
          <a:lstStyle/>
          <a:p>
            <a:r>
              <a:rPr lang="en-GB" sz="1600" i="1" spc="300" dirty="0" smtClean="0"/>
              <a:t>European Community of Consumer Cooperatives</a:t>
            </a:r>
            <a:endParaRPr lang="en-GB" sz="1600" i="1" spc="300" dirty="0"/>
          </a:p>
        </p:txBody>
      </p:sp>
      <p:pic>
        <p:nvPicPr>
          <p:cNvPr id="8"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74" y="209406"/>
            <a:ext cx="2987869" cy="695752"/>
          </a:xfrm>
          <a:prstGeom prst="rect">
            <a:avLst/>
          </a:prstGeom>
        </p:spPr>
      </p:pic>
      <p:sp>
        <p:nvSpPr>
          <p:cNvPr id="9" name="Text Box 4"/>
          <p:cNvSpPr txBox="1">
            <a:spLocks noChangeArrowheads="1" noChangeShapeType="1"/>
          </p:cNvSpPr>
          <p:nvPr/>
        </p:nvSpPr>
        <p:spPr bwMode="auto">
          <a:xfrm>
            <a:off x="773025" y="3774982"/>
            <a:ext cx="6768753" cy="181425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33CC33"/>
                  </a:outerShdw>
                </a:effectLst>
              </a14:hiddenEffects>
            </a:ext>
          </a:ex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003399"/>
                </a:solidFill>
                <a:effectLst/>
                <a:latin typeface="+mj-lt"/>
                <a:cs typeface="Arial" pitchFamily="34" charset="0"/>
              </a:rPr>
              <a:t>For more information:</a:t>
            </a:r>
          </a:p>
          <a:p>
            <a:pPr marL="342900" lvl="0" indent="-342900" fontAlgn="base">
              <a:spcBef>
                <a:spcPct val="0"/>
              </a:spcBef>
              <a:spcAft>
                <a:spcPct val="0"/>
              </a:spcAft>
              <a:buFontTx/>
              <a:buChar char="-"/>
            </a:pPr>
            <a:r>
              <a:rPr lang="en-GB" sz="2400" dirty="0" smtClean="0">
                <a:solidFill>
                  <a:srgbClr val="003399"/>
                </a:solidFill>
                <a:latin typeface="+mj-lt"/>
                <a:cs typeface="Arial" pitchFamily="34" charset="0"/>
              </a:rPr>
              <a:t>Euro Coop website: </a:t>
            </a:r>
            <a:r>
              <a:rPr lang="en-GB" sz="2400" dirty="0">
                <a:solidFill>
                  <a:srgbClr val="003399"/>
                </a:solidFill>
                <a:latin typeface="+mj-lt"/>
                <a:cs typeface="Arial" pitchFamily="34" charset="0"/>
                <a:hlinkClick r:id="rId3"/>
              </a:rPr>
              <a:t>www.eurocoop.coop</a:t>
            </a:r>
            <a:r>
              <a:rPr lang="en-GB" sz="2400" dirty="0">
                <a:solidFill>
                  <a:srgbClr val="003399"/>
                </a:solidFill>
                <a:latin typeface="+mj-lt"/>
                <a:cs typeface="Arial" pitchFamily="34" charset="0"/>
              </a:rPr>
              <a:t> </a:t>
            </a:r>
          </a:p>
          <a:p>
            <a:pPr marL="342900" indent="-342900" fontAlgn="base">
              <a:spcBef>
                <a:spcPct val="0"/>
              </a:spcBef>
              <a:spcAft>
                <a:spcPct val="0"/>
              </a:spcAft>
              <a:buFontTx/>
              <a:buChar char="-"/>
            </a:pPr>
            <a:r>
              <a:rPr kumimoji="0" lang="en-GB" sz="2400" b="0" i="0" u="none" strike="noStrike" cap="none" normalizeH="0" baseline="0" dirty="0" smtClean="0">
                <a:ln>
                  <a:noFill/>
                </a:ln>
                <a:solidFill>
                  <a:srgbClr val="003399"/>
                </a:solidFill>
                <a:effectLst/>
                <a:latin typeface="+mj-lt"/>
                <a:cs typeface="Arial" pitchFamily="34" charset="0"/>
              </a:rPr>
              <a:t>E-mail at sschmidt@eurocoop.coop</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4400" b="0" i="0" u="none" strike="noStrike" cap="none" normalizeH="0" baseline="0" dirty="0" smtClean="0">
              <a:ln>
                <a:noFill/>
              </a:ln>
              <a:solidFill>
                <a:schemeClr val="tx2"/>
              </a:solidFill>
              <a:effectLst/>
              <a:latin typeface="+mj-lt"/>
              <a:cs typeface="Arial" pitchFamily="34" charset="0"/>
            </a:endParaRPr>
          </a:p>
        </p:txBody>
      </p:sp>
      <p:sp>
        <p:nvSpPr>
          <p:cNvPr id="10" name="Rectangle 9"/>
          <p:cNvSpPr/>
          <p:nvPr/>
        </p:nvSpPr>
        <p:spPr>
          <a:xfrm>
            <a:off x="2" y="0"/>
            <a:ext cx="539552"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2292174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7826" name="Picture 2" descr="C:\Users\A.DAMARIO.lenovo\Desktop\food conference\PDFsam_merge2\PDFsam_merge2_Page_1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828"/>
            <a:ext cx="9161286" cy="647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1138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55" y="1529568"/>
            <a:ext cx="2294142" cy="325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27" y="4776770"/>
            <a:ext cx="2075651" cy="1982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564" y="2564904"/>
            <a:ext cx="2180468" cy="2687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966" y="5174269"/>
            <a:ext cx="1986086" cy="170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1758" y="1485232"/>
            <a:ext cx="1876218" cy="298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470" y="4636049"/>
            <a:ext cx="2036794" cy="167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12" y="11942"/>
            <a:ext cx="2952328" cy="132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5934" y="4961255"/>
            <a:ext cx="1753868" cy="172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C:\Users\A.DAMARIO.lenovo\Desktop\European-Livestock-And-Meat-Trading-Union-UECBV-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8308" y="3284984"/>
            <a:ext cx="1329129" cy="100069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A.DAMARIO.lenovo\Desktop\CELCAA.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48269" y="2563672"/>
            <a:ext cx="2088231" cy="36127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A.DAMARIO.lenovo\Desktop\eurocoop.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40761" y="1821288"/>
            <a:ext cx="2159967" cy="487377"/>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5675" y="267979"/>
            <a:ext cx="2129921" cy="138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79564" y="1479823"/>
            <a:ext cx="1820428" cy="112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82518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 y="3292585"/>
            <a:ext cx="4886325" cy="3565525"/>
          </a:xfrm>
          <a:prstGeom prst="rect">
            <a:avLst/>
          </a:prstGeom>
        </p:spPr>
      </p:pic>
      <p:pic>
        <p:nvPicPr>
          <p:cNvPr id="4"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5"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6"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7"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sp>
        <p:nvSpPr>
          <p:cNvPr id="8" name="text 1"/>
          <p:cNvSpPr txBox="1"/>
          <p:nvPr/>
        </p:nvSpPr>
        <p:spPr>
          <a:xfrm>
            <a:off x="5498410" y="3350071"/>
            <a:ext cx="2520305" cy="276999"/>
          </a:xfrm>
          <a:prstGeom prst="rect">
            <a:avLst/>
          </a:prstGeom>
        </p:spPr>
        <p:txBody>
          <a:bodyPr vert="horz" wrap="none" lIns="0" tIns="0" rIns="0" bIns="0" rtlCol="0">
            <a:spAutoFit/>
          </a:bodyPr>
          <a:lstStyle/>
          <a:p>
            <a:pPr marL="0">
              <a:lnSpc>
                <a:spcPct val="100000"/>
              </a:lnSpc>
            </a:pPr>
            <a:r>
              <a:rPr sz="1800" b="1" spc="10" dirty="0">
                <a:solidFill>
                  <a:srgbClr val="004493"/>
                </a:solidFill>
                <a:latin typeface="Arial"/>
                <a:cs typeface="Arial"/>
              </a:rPr>
              <a:t>www.jrc.ec.europa.eu  </a:t>
            </a:r>
            <a:endParaRPr sz="1800">
              <a:latin typeface="Arial"/>
              <a:cs typeface="Arial"/>
            </a:endParaRPr>
          </a:p>
        </p:txBody>
      </p:sp>
      <p:sp>
        <p:nvSpPr>
          <p:cNvPr id="9" name="text 1"/>
          <p:cNvSpPr txBox="1"/>
          <p:nvPr/>
        </p:nvSpPr>
        <p:spPr>
          <a:xfrm>
            <a:off x="5479475" y="5082335"/>
            <a:ext cx="2350643" cy="830997"/>
          </a:xfrm>
          <a:prstGeom prst="rect">
            <a:avLst/>
          </a:prstGeom>
        </p:spPr>
        <p:txBody>
          <a:bodyPr vert="horz" wrap="none" lIns="0" tIns="0" rIns="0" bIns="0" rtlCol="0">
            <a:spAutoFit/>
          </a:bodyPr>
          <a:lstStyle/>
          <a:p>
            <a:pPr marL="0">
              <a:lnSpc>
                <a:spcPct val="100000"/>
              </a:lnSpc>
            </a:pPr>
            <a:r>
              <a:rPr sz="1800" i="1" spc="10" dirty="0">
                <a:solidFill>
                  <a:srgbClr val="004493"/>
                </a:solidFill>
                <a:latin typeface="Arial"/>
                <a:cs typeface="Arial"/>
              </a:rPr>
              <a:t>Serving  society</a:t>
            </a:r>
            <a:endParaRPr sz="1800">
              <a:latin typeface="Arial"/>
              <a:cs typeface="Arial"/>
            </a:endParaRPr>
          </a:p>
          <a:p>
            <a:pPr marL="0">
              <a:lnSpc>
                <a:spcPct val="100000"/>
              </a:lnSpc>
            </a:pPr>
            <a:r>
              <a:rPr sz="1800" i="1" spc="10" dirty="0">
                <a:solidFill>
                  <a:srgbClr val="004493"/>
                </a:solidFill>
                <a:latin typeface="Arial"/>
                <a:cs typeface="Arial"/>
              </a:rPr>
              <a:t>Stimulating  innovation</a:t>
            </a:r>
            <a:endParaRPr sz="1800">
              <a:latin typeface="Arial"/>
              <a:cs typeface="Arial"/>
            </a:endParaRPr>
          </a:p>
          <a:p>
            <a:pPr marL="0">
              <a:lnSpc>
                <a:spcPct val="100000"/>
              </a:lnSpc>
            </a:pPr>
            <a:r>
              <a:rPr sz="1800" i="1" spc="10" dirty="0">
                <a:solidFill>
                  <a:srgbClr val="004493"/>
                </a:solidFill>
                <a:latin typeface="Arial"/>
                <a:cs typeface="Arial"/>
              </a:rPr>
              <a:t>Supporting  legislation</a:t>
            </a:r>
            <a:endParaRPr sz="1800">
              <a:latin typeface="Arial"/>
              <a:cs typeface="Arial"/>
            </a:endParaRPr>
          </a:p>
        </p:txBody>
      </p:sp>
      <p:sp>
        <p:nvSpPr>
          <p:cNvPr id="10" name="text 1"/>
          <p:cNvSpPr txBox="1"/>
          <p:nvPr/>
        </p:nvSpPr>
        <p:spPr>
          <a:xfrm>
            <a:off x="763534" y="1592942"/>
            <a:ext cx="4923143" cy="732508"/>
          </a:xfrm>
          <a:prstGeom prst="rect">
            <a:avLst/>
          </a:prstGeom>
        </p:spPr>
        <p:txBody>
          <a:bodyPr vert="horz" wrap="none" lIns="0" tIns="0" rIns="0" bIns="0" rtlCol="0">
            <a:spAutoFit/>
          </a:bodyPr>
          <a:lstStyle/>
          <a:p>
            <a:pPr marL="0">
              <a:lnSpc>
                <a:spcPct val="100000"/>
              </a:lnSpc>
            </a:pPr>
            <a:r>
              <a:rPr sz="1960" b="1" spc="10" dirty="0">
                <a:solidFill>
                  <a:srgbClr val="004493"/>
                </a:solidFill>
                <a:latin typeface="Arial"/>
                <a:cs typeface="Arial"/>
              </a:rPr>
              <a:t>Detection  of  food  fraud:  the  analytical</a:t>
            </a:r>
            <a:endParaRPr sz="1900">
              <a:latin typeface="Arial"/>
              <a:cs typeface="Arial"/>
            </a:endParaRPr>
          </a:p>
          <a:p>
            <a:pPr marL="2850515">
              <a:lnSpc>
                <a:spcPct val="100000"/>
              </a:lnSpc>
            </a:pPr>
            <a:r>
              <a:rPr sz="2800" b="1" spc="10" dirty="0">
                <a:solidFill>
                  <a:srgbClr val="004493"/>
                </a:solidFill>
                <a:latin typeface="Arial"/>
                <a:cs typeface="Arial"/>
              </a:rPr>
              <a:t>challenge</a:t>
            </a:r>
            <a:endParaRPr sz="2800">
              <a:latin typeface="Arial"/>
              <a:cs typeface="Arial"/>
            </a:endParaRPr>
          </a:p>
        </p:txBody>
      </p:sp>
      <p:sp>
        <p:nvSpPr>
          <p:cNvPr id="11" name="text 1"/>
          <p:cNvSpPr txBox="1"/>
          <p:nvPr/>
        </p:nvSpPr>
        <p:spPr>
          <a:xfrm>
            <a:off x="3867023" y="2837068"/>
            <a:ext cx="1252074" cy="307777"/>
          </a:xfrm>
          <a:prstGeom prst="rect">
            <a:avLst/>
          </a:prstGeom>
        </p:spPr>
        <p:txBody>
          <a:bodyPr vert="horz" wrap="none" lIns="0" tIns="0" rIns="0" bIns="0" rtlCol="0">
            <a:spAutoFit/>
          </a:bodyPr>
          <a:lstStyle/>
          <a:p>
            <a:pPr marL="0">
              <a:lnSpc>
                <a:spcPct val="100000"/>
              </a:lnSpc>
            </a:pPr>
            <a:r>
              <a:rPr sz="2000" b="1" spc="10" dirty="0">
                <a:solidFill>
                  <a:srgbClr val="004493"/>
                </a:solidFill>
                <a:latin typeface="Arial"/>
                <a:cs typeface="Arial"/>
              </a:rPr>
              <a:t>F.  Ulberth</a:t>
            </a:r>
            <a:endParaRPr sz="2000">
              <a:latin typeface="Verdana"/>
              <a:cs typeface="Verdan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
            <a:ext cx="9144000" cy="1103249"/>
          </a:xfrm>
          <a:prstGeom prst="rect">
            <a:avLst/>
          </a:prstGeom>
        </p:spPr>
      </p:pic>
      <p:pic>
        <p:nvPicPr>
          <p:cNvPr id="10"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757" y="6401004"/>
            <a:ext cx="678215" cy="457097"/>
          </a:xfrm>
          <a:prstGeom prst="rect">
            <a:avLst/>
          </a:prstGeom>
        </p:spPr>
      </p:pic>
      <p:pic>
        <p:nvPicPr>
          <p:cNvPr id="11"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4300" y="335211"/>
            <a:ext cx="1537740" cy="1077300"/>
          </a:xfrm>
          <a:prstGeom prst="rect">
            <a:avLst/>
          </a:prstGeom>
        </p:spPr>
      </p:pic>
      <p:sp>
        <p:nvSpPr>
          <p:cNvPr id="2" name="text 1"/>
          <p:cNvSpPr txBox="1"/>
          <p:nvPr/>
        </p:nvSpPr>
        <p:spPr>
          <a:xfrm>
            <a:off x="559978" y="1868977"/>
            <a:ext cx="6270947" cy="369332"/>
          </a:xfrm>
          <a:prstGeom prst="rect">
            <a:avLst/>
          </a:prstGeom>
        </p:spPr>
        <p:txBody>
          <a:bodyPr vert="horz" wrap="none" lIns="0" tIns="0" rIns="0" bIns="0" rtlCol="0">
            <a:spAutoFit/>
          </a:bodyPr>
          <a:lstStyle/>
          <a:p>
            <a:pPr marL="0">
              <a:lnSpc>
                <a:spcPct val="100000"/>
              </a:lnSpc>
            </a:pPr>
            <a:r>
              <a:rPr sz="2400" b="1" spc="10" dirty="0">
                <a:solidFill>
                  <a:srgbClr val="0E5393"/>
                </a:solidFill>
                <a:latin typeface="Arial"/>
                <a:cs typeface="Arial"/>
              </a:rPr>
              <a:t>Labelling  –  function  and  responsibilities</a:t>
            </a:r>
            <a:endParaRPr sz="2400">
              <a:latin typeface="Arial"/>
              <a:cs typeface="Arial"/>
            </a:endParaRPr>
          </a:p>
        </p:txBody>
      </p:sp>
      <p:sp>
        <p:nvSpPr>
          <p:cNvPr id="3" name="text 1"/>
          <p:cNvSpPr txBox="1"/>
          <p:nvPr/>
        </p:nvSpPr>
        <p:spPr>
          <a:xfrm>
            <a:off x="548695" y="2618620"/>
            <a:ext cx="7833235" cy="1301895"/>
          </a:xfrm>
          <a:prstGeom prst="rect">
            <a:avLst/>
          </a:prstGeom>
        </p:spPr>
        <p:txBody>
          <a:bodyPr vert="horz" wrap="none" lIns="0" tIns="0" rIns="0" bIns="0" rtlCol="0">
            <a:spAutoFit/>
          </a:bodyPr>
          <a:lstStyle/>
          <a:p>
            <a:pPr marL="0">
              <a:lnSpc>
                <a:spcPct val="100000"/>
              </a:lnSpc>
            </a:pPr>
            <a:r>
              <a:rPr sz="2780" spc="10" dirty="0">
                <a:solidFill>
                  <a:srgbClr val="0E5393"/>
                </a:solidFill>
                <a:latin typeface="Verdana"/>
                <a:cs typeface="Verdana"/>
              </a:rPr>
              <a:t>•   </a:t>
            </a:r>
            <a:r>
              <a:rPr sz="2280" spc="10" dirty="0">
                <a:solidFill>
                  <a:srgbClr val="0E5393"/>
                </a:solidFill>
                <a:latin typeface="Verdana"/>
                <a:cs typeface="Verdana"/>
              </a:rPr>
              <a:t>Labelling/  food  information  in  general  -  tools</a:t>
            </a:r>
            <a:endParaRPr sz="2200">
              <a:latin typeface="Verdana"/>
              <a:cs typeface="Verdana"/>
            </a:endParaRPr>
          </a:p>
          <a:p>
            <a:pPr marL="0">
              <a:lnSpc>
                <a:spcPct val="100000"/>
              </a:lnSpc>
            </a:pPr>
            <a:r>
              <a:rPr sz="2780" spc="10" dirty="0">
                <a:solidFill>
                  <a:srgbClr val="0E5393"/>
                </a:solidFill>
                <a:latin typeface="Verdana"/>
                <a:cs typeface="Verdana"/>
              </a:rPr>
              <a:t>•   </a:t>
            </a:r>
            <a:r>
              <a:rPr sz="2280" spc="10" dirty="0">
                <a:solidFill>
                  <a:srgbClr val="0E5393"/>
                </a:solidFill>
                <a:latin typeface="Verdana"/>
                <a:cs typeface="Verdana"/>
              </a:rPr>
              <a:t>Labelling  –  other  factors  relevant  for  choice</a:t>
            </a:r>
            <a:endParaRPr sz="2200">
              <a:latin typeface="Verdana"/>
              <a:cs typeface="Verdana"/>
            </a:endParaRPr>
          </a:p>
          <a:p>
            <a:pPr marL="0">
              <a:lnSpc>
                <a:spcPct val="100000"/>
              </a:lnSpc>
            </a:pPr>
            <a:r>
              <a:rPr sz="2900" spc="10" dirty="0">
                <a:solidFill>
                  <a:srgbClr val="0E5393"/>
                </a:solidFill>
                <a:latin typeface="Verdana"/>
                <a:cs typeface="Verdana"/>
              </a:rPr>
              <a:t>•   </a:t>
            </a:r>
            <a:r>
              <a:rPr sz="2400" spc="10" dirty="0">
                <a:solidFill>
                  <a:srgbClr val="0E5393"/>
                </a:solidFill>
                <a:latin typeface="Verdana"/>
                <a:cs typeface="Verdana"/>
              </a:rPr>
              <a:t>Consumers'  right  to  information</a:t>
            </a:r>
            <a:endParaRPr sz="2400">
              <a:latin typeface="Verdana"/>
              <a:cs typeface="Verdana"/>
            </a:endParaRPr>
          </a:p>
        </p:txBody>
      </p:sp>
      <p:sp>
        <p:nvSpPr>
          <p:cNvPr id="4" name="text 1"/>
          <p:cNvSpPr txBox="1"/>
          <p:nvPr/>
        </p:nvSpPr>
        <p:spPr>
          <a:xfrm>
            <a:off x="1006148" y="3983734"/>
            <a:ext cx="7057060" cy="1231106"/>
          </a:xfrm>
          <a:prstGeom prst="rect">
            <a:avLst/>
          </a:prstGeom>
        </p:spPr>
        <p:txBody>
          <a:bodyPr vert="horz" wrap="none" lIns="0" tIns="0" rIns="0" bIns="0" rtlCol="0">
            <a:spAutoFit/>
          </a:bodyPr>
          <a:lstStyle/>
          <a:p>
            <a:pPr marL="0">
              <a:lnSpc>
                <a:spcPct val="100000"/>
              </a:lnSpc>
            </a:pPr>
            <a:r>
              <a:rPr sz="2000" spc="10" dirty="0">
                <a:solidFill>
                  <a:srgbClr val="AEC551"/>
                </a:solidFill>
                <a:latin typeface="Verdana"/>
                <a:cs typeface="Verdana"/>
              </a:rPr>
              <a:t>•   </a:t>
            </a:r>
            <a:r>
              <a:rPr sz="2000" b="1" spc="10" dirty="0">
                <a:solidFill>
                  <a:srgbClr val="0E5393"/>
                </a:solidFill>
                <a:latin typeface="Arial"/>
                <a:cs typeface="Arial"/>
              </a:rPr>
              <a:t>Informed  choice  –  economic,  environmental,  social</a:t>
            </a:r>
            <a:endParaRPr sz="2000">
              <a:latin typeface="Arial"/>
              <a:cs typeface="Arial"/>
            </a:endParaRPr>
          </a:p>
          <a:p>
            <a:pPr marL="286461">
              <a:lnSpc>
                <a:spcPct val="100000"/>
              </a:lnSpc>
            </a:pPr>
            <a:r>
              <a:rPr sz="2000" b="1" spc="10" dirty="0">
                <a:solidFill>
                  <a:srgbClr val="0E5393"/>
                </a:solidFill>
                <a:latin typeface="Arial"/>
                <a:cs typeface="Arial"/>
              </a:rPr>
              <a:t>and  ethical  considerations</a:t>
            </a:r>
            <a:endParaRPr sz="2000">
              <a:latin typeface="Arial"/>
              <a:cs typeface="Arial"/>
            </a:endParaRPr>
          </a:p>
          <a:p>
            <a:pPr marL="0">
              <a:lnSpc>
                <a:spcPct val="100000"/>
              </a:lnSpc>
            </a:pPr>
            <a:r>
              <a:rPr sz="2000" spc="10" dirty="0">
                <a:solidFill>
                  <a:srgbClr val="AEC551"/>
                </a:solidFill>
                <a:latin typeface="Verdana"/>
                <a:cs typeface="Verdana"/>
              </a:rPr>
              <a:t>•   </a:t>
            </a:r>
            <a:r>
              <a:rPr sz="2000" b="1" spc="10" dirty="0">
                <a:solidFill>
                  <a:srgbClr val="0E5393"/>
                </a:solidFill>
                <a:latin typeface="Arial"/>
                <a:cs typeface="Arial"/>
              </a:rPr>
              <a:t>Health  protection  (balanced  diet/  safety)</a:t>
            </a:r>
            <a:endParaRPr sz="2000">
              <a:latin typeface="Arial"/>
              <a:cs typeface="Arial"/>
            </a:endParaRPr>
          </a:p>
          <a:p>
            <a:pPr marL="0">
              <a:lnSpc>
                <a:spcPct val="100000"/>
              </a:lnSpc>
            </a:pPr>
            <a:r>
              <a:rPr sz="2000" spc="10" dirty="0">
                <a:solidFill>
                  <a:srgbClr val="AEC551"/>
                </a:solidFill>
                <a:latin typeface="Verdana"/>
                <a:cs typeface="Verdana"/>
              </a:rPr>
              <a:t>•   </a:t>
            </a:r>
            <a:r>
              <a:rPr sz="2000" b="1" spc="10" dirty="0">
                <a:solidFill>
                  <a:srgbClr val="0E5393"/>
                </a:solidFill>
                <a:latin typeface="Arial"/>
                <a:cs typeface="Arial"/>
              </a:rPr>
              <a:t>Internal  market</a:t>
            </a:r>
            <a:endParaRPr sz="2000">
              <a:latin typeface="Arial"/>
              <a:cs typeface="Arial"/>
            </a:endParaRPr>
          </a:p>
        </p:txBody>
      </p:sp>
      <p:sp>
        <p:nvSpPr>
          <p:cNvPr id="5" name="text 1"/>
          <p:cNvSpPr txBox="1"/>
          <p:nvPr/>
        </p:nvSpPr>
        <p:spPr>
          <a:xfrm>
            <a:off x="548695" y="5338376"/>
            <a:ext cx="6897529" cy="427809"/>
          </a:xfrm>
          <a:prstGeom prst="rect">
            <a:avLst/>
          </a:prstGeom>
        </p:spPr>
        <p:txBody>
          <a:bodyPr vert="horz" wrap="none" lIns="0" tIns="0" rIns="0" bIns="0" rtlCol="0">
            <a:spAutoFit/>
          </a:bodyPr>
          <a:lstStyle/>
          <a:p>
            <a:pPr marL="0">
              <a:lnSpc>
                <a:spcPct val="100000"/>
              </a:lnSpc>
            </a:pPr>
            <a:r>
              <a:rPr sz="2780" spc="10" dirty="0">
                <a:solidFill>
                  <a:srgbClr val="0E5393"/>
                </a:solidFill>
                <a:latin typeface="Verdana"/>
                <a:cs typeface="Verdana"/>
              </a:rPr>
              <a:t>•   </a:t>
            </a:r>
            <a:r>
              <a:rPr sz="2280" spc="10" dirty="0">
                <a:solidFill>
                  <a:srgbClr val="0E5393"/>
                </a:solidFill>
                <a:latin typeface="Verdana"/>
                <a:cs typeface="Verdana"/>
              </a:rPr>
              <a:t>Responsibility  of  food  business  operator</a:t>
            </a:r>
            <a:endParaRPr sz="2200">
              <a:latin typeface="Verdana"/>
              <a:cs typeface="Verdan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10"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11"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12"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sp>
        <p:nvSpPr>
          <p:cNvPr id="2" name="text 1"/>
          <p:cNvSpPr txBox="1"/>
          <p:nvPr/>
        </p:nvSpPr>
        <p:spPr>
          <a:xfrm>
            <a:off x="5063041" y="2943210"/>
            <a:ext cx="4048865" cy="492443"/>
          </a:xfrm>
          <a:prstGeom prst="rect">
            <a:avLst/>
          </a:prstGeom>
        </p:spPr>
        <p:txBody>
          <a:bodyPr vert="horz" wrap="none" lIns="0" tIns="0" rIns="0" bIns="0" rtlCol="0">
            <a:spAutoFit/>
          </a:bodyPr>
          <a:lstStyle/>
          <a:p>
            <a:pPr marL="0">
              <a:lnSpc>
                <a:spcPct val="100000"/>
              </a:lnSpc>
            </a:pPr>
            <a:r>
              <a:rPr sz="1600" spc="10" dirty="0">
                <a:solidFill>
                  <a:srgbClr val="37ACDE"/>
                </a:solidFill>
                <a:latin typeface="Verdana"/>
                <a:cs typeface="Verdana"/>
              </a:rPr>
              <a:t>•   </a:t>
            </a:r>
            <a:r>
              <a:rPr sz="1600" b="1" spc="10" dirty="0">
                <a:solidFill>
                  <a:srgbClr val="7F7F7F"/>
                </a:solidFill>
                <a:latin typeface="Arial"/>
                <a:cs typeface="Arial"/>
              </a:rPr>
              <a:t>European  Commission</a:t>
            </a:r>
            <a:r>
              <a:rPr sz="1600" spc="10" dirty="0">
                <a:solidFill>
                  <a:srgbClr val="7F7F7F"/>
                </a:solidFill>
                <a:latin typeface="MS PGothic"/>
                <a:cs typeface="MS PGothic"/>
              </a:rPr>
              <a:t>’</a:t>
            </a:r>
            <a:r>
              <a:rPr sz="1600" b="1" spc="10" dirty="0">
                <a:solidFill>
                  <a:srgbClr val="7F7F7F"/>
                </a:solidFill>
                <a:latin typeface="Arial"/>
                <a:cs typeface="Arial"/>
              </a:rPr>
              <a:t>s                    </a:t>
            </a:r>
            <a:endParaRPr sz="1600">
              <a:latin typeface="Arial"/>
              <a:cs typeface="Arial"/>
            </a:endParaRPr>
          </a:p>
          <a:p>
            <a:pPr marL="274320">
              <a:lnSpc>
                <a:spcPct val="100000"/>
              </a:lnSpc>
            </a:pPr>
            <a:r>
              <a:rPr sz="1600" b="1" spc="10" dirty="0">
                <a:solidFill>
                  <a:srgbClr val="7F7F7F"/>
                </a:solidFill>
                <a:latin typeface="Arial"/>
                <a:cs typeface="Arial"/>
              </a:rPr>
              <a:t>in-house  science  service</a:t>
            </a:r>
            <a:endParaRPr sz="1600">
              <a:latin typeface="Arial"/>
              <a:cs typeface="Arial"/>
            </a:endParaRPr>
          </a:p>
        </p:txBody>
      </p:sp>
      <p:sp>
        <p:nvSpPr>
          <p:cNvPr id="3" name="text 1"/>
          <p:cNvSpPr txBox="1"/>
          <p:nvPr/>
        </p:nvSpPr>
        <p:spPr>
          <a:xfrm>
            <a:off x="5063037" y="3657856"/>
            <a:ext cx="3575979" cy="738664"/>
          </a:xfrm>
          <a:prstGeom prst="rect">
            <a:avLst/>
          </a:prstGeom>
        </p:spPr>
        <p:txBody>
          <a:bodyPr vert="horz" wrap="none" lIns="0" tIns="0" rIns="0" bIns="0" rtlCol="0">
            <a:spAutoFit/>
          </a:bodyPr>
          <a:lstStyle/>
          <a:p>
            <a:pPr marL="0">
              <a:lnSpc>
                <a:spcPct val="100000"/>
              </a:lnSpc>
            </a:pPr>
            <a:r>
              <a:rPr sz="1600" spc="10" dirty="0">
                <a:solidFill>
                  <a:srgbClr val="37ACDE"/>
                </a:solidFill>
                <a:latin typeface="Verdana"/>
                <a:cs typeface="Verdana"/>
              </a:rPr>
              <a:t>•   </a:t>
            </a:r>
            <a:r>
              <a:rPr sz="1600" b="1" spc="10" dirty="0">
                <a:solidFill>
                  <a:srgbClr val="7F7F7F"/>
                </a:solidFill>
                <a:latin typeface="Arial"/>
                <a:cs typeface="Arial"/>
              </a:rPr>
              <a:t>Supporting  EU  policies  with</a:t>
            </a:r>
            <a:endParaRPr sz="1600">
              <a:latin typeface="Arial"/>
              <a:cs typeface="Arial"/>
            </a:endParaRPr>
          </a:p>
          <a:p>
            <a:pPr marL="274320">
              <a:lnSpc>
                <a:spcPct val="100000"/>
              </a:lnSpc>
            </a:pPr>
            <a:r>
              <a:rPr sz="1600" b="1" spc="10" dirty="0">
                <a:solidFill>
                  <a:srgbClr val="7F7F7F"/>
                </a:solidFill>
                <a:latin typeface="Arial"/>
                <a:cs typeface="Arial"/>
              </a:rPr>
              <a:t>independent,  evidence-based</a:t>
            </a:r>
            <a:endParaRPr sz="1600">
              <a:latin typeface="Arial"/>
              <a:cs typeface="Arial"/>
            </a:endParaRPr>
          </a:p>
          <a:p>
            <a:pPr marL="274320">
              <a:lnSpc>
                <a:spcPct val="100000"/>
              </a:lnSpc>
            </a:pPr>
            <a:r>
              <a:rPr sz="1600" b="1" spc="10" dirty="0">
                <a:solidFill>
                  <a:srgbClr val="7F7F7F"/>
                </a:solidFill>
                <a:latin typeface="Arial"/>
                <a:cs typeface="Arial"/>
              </a:rPr>
              <a:t>scientific  and  technical  support</a:t>
            </a:r>
            <a:endParaRPr sz="1600">
              <a:latin typeface="Arial"/>
              <a:cs typeface="Arial"/>
            </a:endParaRPr>
          </a:p>
        </p:txBody>
      </p:sp>
      <p:sp>
        <p:nvSpPr>
          <p:cNvPr id="4" name="text 1"/>
          <p:cNvSpPr txBox="1"/>
          <p:nvPr/>
        </p:nvSpPr>
        <p:spPr>
          <a:xfrm>
            <a:off x="5062991" y="4618342"/>
            <a:ext cx="2370201" cy="246221"/>
          </a:xfrm>
          <a:prstGeom prst="rect">
            <a:avLst/>
          </a:prstGeom>
        </p:spPr>
        <p:txBody>
          <a:bodyPr vert="horz" wrap="none" lIns="0" tIns="0" rIns="0" bIns="0" rtlCol="0">
            <a:spAutoFit/>
          </a:bodyPr>
          <a:lstStyle/>
          <a:p>
            <a:pPr marL="0">
              <a:lnSpc>
                <a:spcPct val="100000"/>
              </a:lnSpc>
            </a:pPr>
            <a:r>
              <a:rPr sz="1600" spc="10" dirty="0">
                <a:solidFill>
                  <a:srgbClr val="37ACDE"/>
                </a:solidFill>
                <a:latin typeface="Verdana"/>
                <a:cs typeface="Verdana"/>
              </a:rPr>
              <a:t>•   </a:t>
            </a:r>
            <a:r>
              <a:rPr sz="1600" b="1" spc="10" dirty="0">
                <a:solidFill>
                  <a:srgbClr val="7F7F7F"/>
                </a:solidFill>
                <a:latin typeface="Arial"/>
                <a:cs typeface="Arial"/>
              </a:rPr>
              <a:t>~  3.000  staff  (2014)</a:t>
            </a:r>
            <a:endParaRPr sz="1600">
              <a:latin typeface="Arial"/>
              <a:cs typeface="Arial"/>
            </a:endParaRPr>
          </a:p>
        </p:txBody>
      </p:sp>
      <p:sp>
        <p:nvSpPr>
          <p:cNvPr id="5" name="text 1"/>
          <p:cNvSpPr txBox="1"/>
          <p:nvPr/>
        </p:nvSpPr>
        <p:spPr>
          <a:xfrm>
            <a:off x="5063043" y="5091036"/>
            <a:ext cx="1479251" cy="246221"/>
          </a:xfrm>
          <a:prstGeom prst="rect">
            <a:avLst/>
          </a:prstGeom>
        </p:spPr>
        <p:txBody>
          <a:bodyPr vert="horz" wrap="none" lIns="0" tIns="0" rIns="0" bIns="0" rtlCol="0">
            <a:spAutoFit/>
          </a:bodyPr>
          <a:lstStyle/>
          <a:p>
            <a:pPr marL="0">
              <a:lnSpc>
                <a:spcPct val="100000"/>
              </a:lnSpc>
            </a:pPr>
            <a:r>
              <a:rPr sz="1600" spc="10" dirty="0">
                <a:solidFill>
                  <a:srgbClr val="37ACDE"/>
                </a:solidFill>
                <a:latin typeface="Verdana"/>
                <a:cs typeface="Verdana"/>
              </a:rPr>
              <a:t>•   </a:t>
            </a:r>
            <a:r>
              <a:rPr sz="1600" b="1" spc="10" dirty="0">
                <a:solidFill>
                  <a:srgbClr val="7F7F7F"/>
                </a:solidFill>
                <a:latin typeface="Arial"/>
                <a:cs typeface="Arial"/>
              </a:rPr>
              <a:t>6  locations</a:t>
            </a:r>
            <a:endParaRPr sz="1600">
              <a:latin typeface="Arial"/>
              <a:cs typeface="Arial"/>
            </a:endParaRPr>
          </a:p>
        </p:txBody>
      </p:sp>
      <p:sp>
        <p:nvSpPr>
          <p:cNvPr id="6" name="text 1"/>
          <p:cNvSpPr txBox="1"/>
          <p:nvPr/>
        </p:nvSpPr>
        <p:spPr>
          <a:xfrm>
            <a:off x="8427975" y="6427249"/>
            <a:ext cx="83036"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2</a:t>
            </a:r>
            <a:endParaRPr sz="1000">
              <a:latin typeface="Verdana"/>
              <a:cs typeface="Verdana"/>
            </a:endParaRPr>
          </a:p>
        </p:txBody>
      </p:sp>
      <p:sp>
        <p:nvSpPr>
          <p:cNvPr id="7" name="text 1"/>
          <p:cNvSpPr txBox="1"/>
          <p:nvPr/>
        </p:nvSpPr>
        <p:spPr>
          <a:xfrm>
            <a:off x="1793803" y="1637582"/>
            <a:ext cx="5192127" cy="369332"/>
          </a:xfrm>
          <a:prstGeom prst="rect">
            <a:avLst/>
          </a:prstGeom>
        </p:spPr>
        <p:txBody>
          <a:bodyPr vert="horz" wrap="none" lIns="0" tIns="0" rIns="0" bIns="0" rtlCol="0">
            <a:spAutoFit/>
          </a:bodyPr>
          <a:lstStyle/>
          <a:p>
            <a:pPr marL="0">
              <a:lnSpc>
                <a:spcPct val="100000"/>
              </a:lnSpc>
            </a:pPr>
            <a:r>
              <a:rPr sz="2400" b="1" spc="10" dirty="0">
                <a:solidFill>
                  <a:srgbClr val="37ACDE"/>
                </a:solidFill>
                <a:latin typeface="Arial"/>
                <a:cs typeface="Arial"/>
              </a:rPr>
              <a:t>The  Joint  Research  Centre  (JRC)</a:t>
            </a:r>
            <a:endParaRPr sz="2400">
              <a:latin typeface="Arial"/>
              <a:cs typeface="Arial"/>
            </a:endParaRPr>
          </a:p>
        </p:txBody>
      </p:sp>
      <p:pic>
        <p:nvPicPr>
          <p:cNvPr id="13"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274" y="2157588"/>
            <a:ext cx="4484624" cy="410044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16"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17"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18"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pic>
        <p:nvPicPr>
          <p:cNvPr id="19"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 y="2149529"/>
            <a:ext cx="5204689" cy="2995661"/>
          </a:xfrm>
          <a:prstGeom prst="rect">
            <a:avLst/>
          </a:prstGeom>
        </p:spPr>
      </p:pic>
      <p:sp>
        <p:nvSpPr>
          <p:cNvPr id="2" name="text 1"/>
          <p:cNvSpPr txBox="1"/>
          <p:nvPr/>
        </p:nvSpPr>
        <p:spPr>
          <a:xfrm>
            <a:off x="5589834" y="2412403"/>
            <a:ext cx="2901115" cy="492443"/>
          </a:xfrm>
          <a:prstGeom prst="rect">
            <a:avLst/>
          </a:prstGeom>
        </p:spPr>
        <p:txBody>
          <a:bodyPr vert="horz" wrap="none" lIns="0" tIns="0" rIns="0" bIns="0" rtlCol="0">
            <a:spAutoFit/>
          </a:bodyPr>
          <a:lstStyle/>
          <a:p>
            <a:pPr marL="0">
              <a:lnSpc>
                <a:spcPct val="100000"/>
              </a:lnSpc>
            </a:pPr>
            <a:r>
              <a:rPr sz="1600" spc="10" dirty="0">
                <a:solidFill>
                  <a:srgbClr val="004493"/>
                </a:solidFill>
                <a:latin typeface="Verdana"/>
                <a:cs typeface="Verdana"/>
              </a:rPr>
              <a:t>• Numerous possible routes</a:t>
            </a:r>
            <a:endParaRPr sz="1600">
              <a:latin typeface="Verdana"/>
              <a:cs typeface="Verdana"/>
            </a:endParaRPr>
          </a:p>
          <a:p>
            <a:pPr marL="0">
              <a:lnSpc>
                <a:spcPct val="100000"/>
              </a:lnSpc>
            </a:pPr>
            <a:r>
              <a:rPr sz="1600" spc="10" dirty="0">
                <a:solidFill>
                  <a:srgbClr val="004493"/>
                </a:solidFill>
                <a:latin typeface="Verdana"/>
                <a:cs typeface="Verdana"/>
              </a:rPr>
              <a:t>for illicit manipulations</a:t>
            </a:r>
            <a:endParaRPr sz="1600">
              <a:latin typeface="Verdana"/>
              <a:cs typeface="Verdana"/>
            </a:endParaRPr>
          </a:p>
        </p:txBody>
      </p:sp>
      <p:sp>
        <p:nvSpPr>
          <p:cNvPr id="3" name="text 1"/>
          <p:cNvSpPr txBox="1"/>
          <p:nvPr/>
        </p:nvSpPr>
        <p:spPr>
          <a:xfrm>
            <a:off x="5589778" y="3143886"/>
            <a:ext cx="2815514" cy="715452"/>
          </a:xfrm>
          <a:prstGeom prst="rect">
            <a:avLst/>
          </a:prstGeom>
        </p:spPr>
        <p:txBody>
          <a:bodyPr vert="horz" wrap="none" lIns="0" tIns="0" rIns="0" bIns="0" rtlCol="0">
            <a:spAutoFit/>
          </a:bodyPr>
          <a:lstStyle/>
          <a:p>
            <a:pPr marL="0">
              <a:lnSpc>
                <a:spcPct val="100000"/>
              </a:lnSpc>
            </a:pPr>
            <a:r>
              <a:rPr sz="1449" spc="10" dirty="0">
                <a:solidFill>
                  <a:srgbClr val="004493"/>
                </a:solidFill>
                <a:latin typeface="Verdana"/>
                <a:cs typeface="Verdana"/>
              </a:rPr>
              <a:t>•  Each  link  in  the  chain  is</a:t>
            </a:r>
            <a:endParaRPr sz="1400">
              <a:latin typeface="Verdana"/>
              <a:cs typeface="Verdana"/>
            </a:endParaRPr>
          </a:p>
          <a:p>
            <a:pPr marL="0">
              <a:lnSpc>
                <a:spcPct val="100000"/>
              </a:lnSpc>
            </a:pPr>
            <a:r>
              <a:rPr sz="1600" spc="10" dirty="0">
                <a:solidFill>
                  <a:srgbClr val="004493"/>
                </a:solidFill>
                <a:latin typeface="Verdana"/>
                <a:cs typeface="Verdana"/>
              </a:rPr>
              <a:t>responsible for the quality</a:t>
            </a:r>
            <a:endParaRPr sz="1600">
              <a:latin typeface="Verdana"/>
              <a:cs typeface="Verdana"/>
            </a:endParaRPr>
          </a:p>
          <a:p>
            <a:pPr marL="0">
              <a:lnSpc>
                <a:spcPct val="100000"/>
              </a:lnSpc>
            </a:pPr>
            <a:r>
              <a:rPr sz="1600" spc="10" dirty="0">
                <a:solidFill>
                  <a:srgbClr val="004493"/>
                </a:solidFill>
                <a:latin typeface="Verdana"/>
                <a:cs typeface="Verdana"/>
              </a:rPr>
              <a:t>and safety of its products</a:t>
            </a:r>
            <a:endParaRPr sz="1600">
              <a:latin typeface="Verdana"/>
              <a:cs typeface="Verdana"/>
            </a:endParaRPr>
          </a:p>
        </p:txBody>
      </p:sp>
      <p:sp>
        <p:nvSpPr>
          <p:cNvPr id="4" name="text 1"/>
          <p:cNvSpPr txBox="1"/>
          <p:nvPr/>
        </p:nvSpPr>
        <p:spPr>
          <a:xfrm>
            <a:off x="5589779" y="4119664"/>
            <a:ext cx="3112840" cy="492443"/>
          </a:xfrm>
          <a:prstGeom prst="rect">
            <a:avLst/>
          </a:prstGeom>
        </p:spPr>
        <p:txBody>
          <a:bodyPr vert="horz" wrap="none" lIns="0" tIns="0" rIns="0" bIns="0" rtlCol="0">
            <a:spAutoFit/>
          </a:bodyPr>
          <a:lstStyle/>
          <a:p>
            <a:pPr marL="0">
              <a:lnSpc>
                <a:spcPct val="100000"/>
              </a:lnSpc>
            </a:pPr>
            <a:r>
              <a:rPr sz="1600" spc="10" dirty="0">
                <a:solidFill>
                  <a:srgbClr val="004493"/>
                </a:solidFill>
                <a:latin typeface="Verdana"/>
                <a:cs typeface="Verdana"/>
              </a:rPr>
              <a:t>• Coordination of intervention</a:t>
            </a:r>
            <a:endParaRPr sz="1600">
              <a:latin typeface="Verdana"/>
              <a:cs typeface="Verdana"/>
            </a:endParaRPr>
          </a:p>
          <a:p>
            <a:pPr marL="0">
              <a:lnSpc>
                <a:spcPct val="100000"/>
              </a:lnSpc>
            </a:pPr>
            <a:r>
              <a:rPr sz="1600" spc="10" dirty="0">
                <a:solidFill>
                  <a:srgbClr val="004493"/>
                </a:solidFill>
                <a:latin typeface="Verdana"/>
                <a:cs typeface="Verdana"/>
              </a:rPr>
              <a:t>and  control  strategies</a:t>
            </a:r>
            <a:endParaRPr sz="1600">
              <a:latin typeface="Verdana"/>
              <a:cs typeface="Verdana"/>
            </a:endParaRPr>
          </a:p>
        </p:txBody>
      </p:sp>
      <p:sp>
        <p:nvSpPr>
          <p:cNvPr id="5" name="text 1"/>
          <p:cNvSpPr txBox="1"/>
          <p:nvPr/>
        </p:nvSpPr>
        <p:spPr>
          <a:xfrm>
            <a:off x="5589845" y="4851438"/>
            <a:ext cx="2690801" cy="492443"/>
          </a:xfrm>
          <a:prstGeom prst="rect">
            <a:avLst/>
          </a:prstGeom>
        </p:spPr>
        <p:txBody>
          <a:bodyPr vert="horz" wrap="none" lIns="0" tIns="0" rIns="0" bIns="0" rtlCol="0">
            <a:spAutoFit/>
          </a:bodyPr>
          <a:lstStyle/>
          <a:p>
            <a:pPr marL="0">
              <a:lnSpc>
                <a:spcPct val="100000"/>
              </a:lnSpc>
            </a:pPr>
            <a:r>
              <a:rPr sz="1600" spc="10" dirty="0">
                <a:solidFill>
                  <a:srgbClr val="004493"/>
                </a:solidFill>
                <a:latin typeface="Verdana"/>
                <a:cs typeface="Verdana"/>
              </a:rPr>
              <a:t>•Communication between</a:t>
            </a:r>
            <a:endParaRPr sz="1600">
              <a:latin typeface="Verdana"/>
              <a:cs typeface="Verdana"/>
            </a:endParaRPr>
          </a:p>
          <a:p>
            <a:pPr marL="0">
              <a:lnSpc>
                <a:spcPct val="100000"/>
              </a:lnSpc>
            </a:pPr>
            <a:r>
              <a:rPr sz="1600" spc="10" dirty="0">
                <a:solidFill>
                  <a:srgbClr val="004493"/>
                </a:solidFill>
                <a:latin typeface="Verdana"/>
                <a:cs typeface="Verdana"/>
              </a:rPr>
              <a:t>many stakeholders</a:t>
            </a:r>
            <a:endParaRPr sz="1600">
              <a:latin typeface="Arial"/>
              <a:cs typeface="Arial"/>
            </a:endParaRPr>
          </a:p>
        </p:txBody>
      </p:sp>
      <p:sp>
        <p:nvSpPr>
          <p:cNvPr id="6" name="text 1"/>
          <p:cNvSpPr txBox="1"/>
          <p:nvPr/>
        </p:nvSpPr>
        <p:spPr>
          <a:xfrm>
            <a:off x="2769117" y="1483707"/>
            <a:ext cx="3398687" cy="430887"/>
          </a:xfrm>
          <a:prstGeom prst="rect">
            <a:avLst/>
          </a:prstGeom>
        </p:spPr>
        <p:txBody>
          <a:bodyPr vert="horz" wrap="none" lIns="0" tIns="0" rIns="0" bIns="0" rtlCol="0">
            <a:spAutoFit/>
          </a:bodyPr>
          <a:lstStyle/>
          <a:p>
            <a:pPr marL="0">
              <a:lnSpc>
                <a:spcPct val="100000"/>
              </a:lnSpc>
            </a:pPr>
            <a:r>
              <a:rPr sz="2800" b="1" spc="10" dirty="0">
                <a:solidFill>
                  <a:srgbClr val="004493"/>
                </a:solidFill>
                <a:latin typeface="Arial"/>
                <a:cs typeface="Arial"/>
              </a:rPr>
              <a:t>Food  supply  chain</a:t>
            </a:r>
            <a:endParaRPr sz="2800">
              <a:latin typeface="Arial"/>
              <a:cs typeface="Aria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22"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23"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24"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sp>
        <p:nvSpPr>
          <p:cNvPr id="2" name="text 1"/>
          <p:cNvSpPr txBox="1"/>
          <p:nvPr/>
        </p:nvSpPr>
        <p:spPr>
          <a:xfrm>
            <a:off x="8427975" y="6427249"/>
            <a:ext cx="83036"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4</a:t>
            </a:r>
            <a:endParaRPr sz="1000">
              <a:latin typeface="Verdana"/>
              <a:cs typeface="Verdana"/>
            </a:endParaRPr>
          </a:p>
        </p:txBody>
      </p:sp>
      <p:sp>
        <p:nvSpPr>
          <p:cNvPr id="3" name="text 1"/>
          <p:cNvSpPr txBox="1"/>
          <p:nvPr/>
        </p:nvSpPr>
        <p:spPr>
          <a:xfrm>
            <a:off x="1052782" y="6069716"/>
            <a:ext cx="7163499" cy="457048"/>
          </a:xfrm>
          <a:prstGeom prst="rect">
            <a:avLst/>
          </a:prstGeom>
        </p:spPr>
        <p:txBody>
          <a:bodyPr vert="horz" wrap="none" lIns="0" tIns="0" rIns="0" bIns="0" rtlCol="0">
            <a:spAutoFit/>
          </a:bodyPr>
          <a:lstStyle/>
          <a:p>
            <a:pPr marL="0">
              <a:lnSpc>
                <a:spcPct val="100000"/>
              </a:lnSpc>
            </a:pPr>
            <a:r>
              <a:rPr sz="970" spc="10" dirty="0">
                <a:solidFill>
                  <a:srgbClr val="004493"/>
                </a:solidFill>
                <a:latin typeface="Verdana"/>
                <a:cs typeface="Verdana"/>
              </a:rPr>
              <a:t>Source: Ercsey-Ravasz M, Toroczkai Z, Lakner Z, Baranyi J (2012) Complexity of the International Agro-Food</a:t>
            </a:r>
            <a:endParaRPr sz="900">
              <a:latin typeface="Verdana"/>
              <a:cs typeface="Verdana"/>
            </a:endParaRPr>
          </a:p>
          <a:p>
            <a:pPr marL="0">
              <a:lnSpc>
                <a:spcPct val="100000"/>
              </a:lnSpc>
            </a:pPr>
            <a:r>
              <a:rPr sz="1000" spc="10" dirty="0">
                <a:solidFill>
                  <a:srgbClr val="004493"/>
                </a:solidFill>
                <a:latin typeface="Verdana"/>
                <a:cs typeface="Verdana"/>
              </a:rPr>
              <a:t>Trade Network and Its Impact on Food Safety. PLoS ONE 7(5): e37810. doi:10.1371/journal.pone.0037810,</a:t>
            </a:r>
            <a:endParaRPr sz="1000">
              <a:latin typeface="Verdana"/>
              <a:cs typeface="Verdana"/>
            </a:endParaRPr>
          </a:p>
          <a:p>
            <a:pPr marL="0">
              <a:lnSpc>
                <a:spcPct val="100000"/>
              </a:lnSpc>
            </a:pPr>
            <a:r>
              <a:rPr sz="1000" spc="10" dirty="0">
                <a:solidFill>
                  <a:srgbClr val="004493"/>
                </a:solidFill>
                <a:latin typeface="Verdana"/>
                <a:cs typeface="Verdana"/>
              </a:rPr>
              <a:t>p.2.</a:t>
            </a:r>
            <a:endParaRPr sz="1000">
              <a:latin typeface="Verdana"/>
              <a:cs typeface="Verdana"/>
            </a:endParaRPr>
          </a:p>
        </p:txBody>
      </p:sp>
      <p:pic>
        <p:nvPicPr>
          <p:cNvPr id="25"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3576" y="1441519"/>
            <a:ext cx="6905625" cy="4627499"/>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28"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29"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30"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sp>
        <p:nvSpPr>
          <p:cNvPr id="2" name="text 1"/>
          <p:cNvSpPr txBox="1"/>
          <p:nvPr/>
        </p:nvSpPr>
        <p:spPr>
          <a:xfrm>
            <a:off x="636726" y="1645395"/>
            <a:ext cx="6183424" cy="430887"/>
          </a:xfrm>
          <a:prstGeom prst="rect">
            <a:avLst/>
          </a:prstGeom>
        </p:spPr>
        <p:txBody>
          <a:bodyPr vert="horz" wrap="none" lIns="0" tIns="0" rIns="0" bIns="0" rtlCol="0">
            <a:spAutoFit/>
          </a:bodyPr>
          <a:lstStyle/>
          <a:p>
            <a:pPr marL="0">
              <a:lnSpc>
                <a:spcPct val="100000"/>
              </a:lnSpc>
            </a:pPr>
            <a:r>
              <a:rPr sz="2800" b="1" spc="10" dirty="0">
                <a:solidFill>
                  <a:srgbClr val="004493"/>
                </a:solidFill>
                <a:latin typeface="Arial"/>
                <a:cs typeface="Arial"/>
              </a:rPr>
              <a:t>Key  characteristics  of  food  fraud:</a:t>
            </a:r>
            <a:endParaRPr sz="2800">
              <a:latin typeface="Arial"/>
              <a:cs typeface="Arial"/>
            </a:endParaRPr>
          </a:p>
        </p:txBody>
      </p:sp>
      <p:sp>
        <p:nvSpPr>
          <p:cNvPr id="3" name="text 1"/>
          <p:cNvSpPr txBox="1"/>
          <p:nvPr/>
        </p:nvSpPr>
        <p:spPr>
          <a:xfrm>
            <a:off x="646176" y="2937066"/>
            <a:ext cx="6527428" cy="553998"/>
          </a:xfrm>
          <a:prstGeom prst="rect">
            <a:avLst/>
          </a:prstGeom>
        </p:spPr>
        <p:txBody>
          <a:bodyPr vert="horz" wrap="none" lIns="0" tIns="0" rIns="0" bIns="0" rtlCol="0">
            <a:spAutoFit/>
          </a:bodyPr>
          <a:lstStyle/>
          <a:p>
            <a:pPr marL="0">
              <a:lnSpc>
                <a:spcPct val="100000"/>
              </a:lnSpc>
            </a:pPr>
            <a:r>
              <a:rPr sz="1800" b="1" spc="10" dirty="0">
                <a:solidFill>
                  <a:srgbClr val="37ACDE"/>
                </a:solidFill>
                <a:latin typeface="Arial"/>
                <a:cs typeface="Arial"/>
              </a:rPr>
              <a:t>1.  </a:t>
            </a:r>
            <a:r>
              <a:rPr sz="1800" b="1" spc="10" dirty="0">
                <a:solidFill>
                  <a:srgbClr val="004493"/>
                </a:solidFill>
                <a:latin typeface="Arial"/>
                <a:cs typeface="Arial"/>
              </a:rPr>
              <a:t>non-compliance  with  food  law  and/or  misleading  the</a:t>
            </a:r>
            <a:endParaRPr sz="1800">
              <a:latin typeface="Arial"/>
              <a:cs typeface="Arial"/>
            </a:endParaRPr>
          </a:p>
          <a:p>
            <a:pPr marL="342899">
              <a:lnSpc>
                <a:spcPct val="100000"/>
              </a:lnSpc>
            </a:pPr>
            <a:r>
              <a:rPr sz="1800" b="1" spc="10" dirty="0">
                <a:solidFill>
                  <a:srgbClr val="004493"/>
                </a:solidFill>
                <a:latin typeface="Arial"/>
                <a:cs typeface="Arial"/>
              </a:rPr>
              <a:t>consumer</a:t>
            </a:r>
            <a:endParaRPr sz="1800">
              <a:latin typeface="Arial"/>
              <a:cs typeface="Arial"/>
            </a:endParaRPr>
          </a:p>
        </p:txBody>
      </p:sp>
      <p:sp>
        <p:nvSpPr>
          <p:cNvPr id="4" name="text 1"/>
          <p:cNvSpPr txBox="1"/>
          <p:nvPr/>
        </p:nvSpPr>
        <p:spPr>
          <a:xfrm>
            <a:off x="646176" y="3851725"/>
            <a:ext cx="3506088" cy="276999"/>
          </a:xfrm>
          <a:prstGeom prst="rect">
            <a:avLst/>
          </a:prstGeom>
        </p:spPr>
        <p:txBody>
          <a:bodyPr vert="horz" wrap="none" lIns="0" tIns="0" rIns="0" bIns="0" rtlCol="0">
            <a:spAutoFit/>
          </a:bodyPr>
          <a:lstStyle/>
          <a:p>
            <a:pPr marL="0">
              <a:lnSpc>
                <a:spcPct val="100000"/>
              </a:lnSpc>
            </a:pPr>
            <a:r>
              <a:rPr sz="1800" b="1" spc="10" dirty="0">
                <a:solidFill>
                  <a:srgbClr val="37ACDE"/>
                </a:solidFill>
                <a:latin typeface="Arial"/>
                <a:cs typeface="Arial"/>
              </a:rPr>
              <a:t>2.  </a:t>
            </a:r>
            <a:r>
              <a:rPr sz="1800" b="1" spc="10" dirty="0">
                <a:solidFill>
                  <a:srgbClr val="004493"/>
                </a:solidFill>
                <a:latin typeface="Arial"/>
                <a:cs typeface="Arial"/>
              </a:rPr>
              <a:t>which  is  done  intentionally</a:t>
            </a:r>
            <a:endParaRPr sz="1800">
              <a:latin typeface="Arial"/>
              <a:cs typeface="Arial"/>
            </a:endParaRPr>
          </a:p>
        </p:txBody>
      </p:sp>
      <p:sp>
        <p:nvSpPr>
          <p:cNvPr id="5" name="text 1"/>
          <p:cNvSpPr txBox="1"/>
          <p:nvPr/>
        </p:nvSpPr>
        <p:spPr>
          <a:xfrm>
            <a:off x="646176" y="4461431"/>
            <a:ext cx="3767698" cy="276999"/>
          </a:xfrm>
          <a:prstGeom prst="rect">
            <a:avLst/>
          </a:prstGeom>
        </p:spPr>
        <p:txBody>
          <a:bodyPr vert="horz" wrap="none" lIns="0" tIns="0" rIns="0" bIns="0" rtlCol="0">
            <a:spAutoFit/>
          </a:bodyPr>
          <a:lstStyle/>
          <a:p>
            <a:pPr marL="0">
              <a:lnSpc>
                <a:spcPct val="100000"/>
              </a:lnSpc>
            </a:pPr>
            <a:r>
              <a:rPr sz="1800" b="1" spc="10" dirty="0">
                <a:solidFill>
                  <a:srgbClr val="37ACDE"/>
                </a:solidFill>
                <a:latin typeface="Arial"/>
                <a:cs typeface="Arial"/>
              </a:rPr>
              <a:t>3.  </a:t>
            </a:r>
            <a:r>
              <a:rPr sz="1800" b="1" spc="10" dirty="0">
                <a:solidFill>
                  <a:srgbClr val="004493"/>
                </a:solidFill>
                <a:latin typeface="Arial"/>
                <a:cs typeface="Arial"/>
              </a:rPr>
              <a:t>for  reasons  of  financial  gain.</a:t>
            </a:r>
            <a:endParaRPr sz="1800">
              <a:latin typeface="Arial"/>
              <a:cs typeface="Arial"/>
            </a:endParaRPr>
          </a:p>
        </p:txBody>
      </p:sp>
      <p:sp>
        <p:nvSpPr>
          <p:cNvPr id="6" name="text 1"/>
          <p:cNvSpPr txBox="1"/>
          <p:nvPr/>
        </p:nvSpPr>
        <p:spPr>
          <a:xfrm>
            <a:off x="8427975" y="6427249"/>
            <a:ext cx="83036"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5</a:t>
            </a:r>
            <a:endParaRPr sz="1000">
              <a:latin typeface="Verdana"/>
              <a:cs typeface="Verdana"/>
            </a:endParaRPr>
          </a:p>
        </p:txBody>
      </p:sp>
      <p:sp>
        <p:nvSpPr>
          <p:cNvPr id="7" name="text 1"/>
          <p:cNvSpPr txBox="1"/>
          <p:nvPr/>
        </p:nvSpPr>
        <p:spPr>
          <a:xfrm>
            <a:off x="636726" y="6427249"/>
            <a:ext cx="893834"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22 June 2016</a:t>
            </a:r>
            <a:endParaRPr sz="1000">
              <a:latin typeface="Verdana"/>
              <a:cs typeface="Verdan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2"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33"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34"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35"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sp>
        <p:nvSpPr>
          <p:cNvPr id="2" name="text 1"/>
          <p:cNvSpPr txBox="1"/>
          <p:nvPr/>
        </p:nvSpPr>
        <p:spPr>
          <a:xfrm>
            <a:off x="636795" y="1645395"/>
            <a:ext cx="4609275" cy="430887"/>
          </a:xfrm>
          <a:prstGeom prst="rect">
            <a:avLst/>
          </a:prstGeom>
        </p:spPr>
        <p:txBody>
          <a:bodyPr vert="horz" wrap="none" lIns="0" tIns="0" rIns="0" bIns="0" rtlCol="0">
            <a:spAutoFit/>
          </a:bodyPr>
          <a:lstStyle/>
          <a:p>
            <a:pPr marL="0">
              <a:lnSpc>
                <a:spcPct val="100000"/>
              </a:lnSpc>
            </a:pPr>
            <a:r>
              <a:rPr sz="2800" b="1" spc="10" dirty="0">
                <a:solidFill>
                  <a:srgbClr val="004493"/>
                </a:solidFill>
                <a:latin typeface="Arial"/>
                <a:cs typeface="Arial"/>
              </a:rPr>
              <a:t>Main  types  of  food  fraud</a:t>
            </a:r>
            <a:endParaRPr sz="2800">
              <a:latin typeface="Arial"/>
              <a:cs typeface="Arial"/>
            </a:endParaRPr>
          </a:p>
        </p:txBody>
      </p:sp>
      <p:sp>
        <p:nvSpPr>
          <p:cNvPr id="3" name="text 1"/>
          <p:cNvSpPr txBox="1"/>
          <p:nvPr/>
        </p:nvSpPr>
        <p:spPr>
          <a:xfrm>
            <a:off x="636788" y="2598802"/>
            <a:ext cx="107081" cy="361637"/>
          </a:xfrm>
          <a:prstGeom prst="rect">
            <a:avLst/>
          </a:prstGeom>
        </p:spPr>
        <p:txBody>
          <a:bodyPr vert="horz" wrap="none" lIns="0" tIns="0" rIns="0" bIns="0" rtlCol="0">
            <a:spAutoFit/>
          </a:bodyPr>
          <a:lstStyle/>
          <a:p>
            <a:pPr marL="0">
              <a:lnSpc>
                <a:spcPct val="100000"/>
              </a:lnSpc>
            </a:pPr>
            <a:r>
              <a:rPr sz="2350" spc="10" dirty="0">
                <a:solidFill>
                  <a:srgbClr val="37ACDE"/>
                </a:solidFill>
                <a:latin typeface="Arial"/>
                <a:cs typeface="Arial"/>
              </a:rPr>
              <a:t>•</a:t>
            </a:r>
            <a:endParaRPr sz="2300">
              <a:latin typeface="Arial"/>
              <a:cs typeface="Arial"/>
            </a:endParaRPr>
          </a:p>
        </p:txBody>
      </p:sp>
      <p:sp>
        <p:nvSpPr>
          <p:cNvPr id="4" name="text 1"/>
          <p:cNvSpPr txBox="1"/>
          <p:nvPr/>
        </p:nvSpPr>
        <p:spPr>
          <a:xfrm>
            <a:off x="636727" y="2637779"/>
            <a:ext cx="7535846" cy="864852"/>
          </a:xfrm>
          <a:prstGeom prst="rect">
            <a:avLst/>
          </a:prstGeom>
        </p:spPr>
        <p:txBody>
          <a:bodyPr vert="horz" wrap="none" lIns="0" tIns="0" rIns="0" bIns="0" rtlCol="0">
            <a:spAutoFit/>
          </a:bodyPr>
          <a:lstStyle/>
          <a:p>
            <a:pPr marL="342900">
              <a:lnSpc>
                <a:spcPct val="100000"/>
              </a:lnSpc>
            </a:pPr>
            <a:r>
              <a:rPr sz="1590" spc="10" dirty="0">
                <a:solidFill>
                  <a:srgbClr val="004493"/>
                </a:solidFill>
                <a:latin typeface="Verdana"/>
                <a:cs typeface="Verdana"/>
              </a:rPr>
              <a:t>sale  of  food  which  is  unfit  for  consumption  and  potentially</a:t>
            </a:r>
            <a:endParaRPr sz="1500">
              <a:latin typeface="Verdana"/>
              <a:cs typeface="Verdana"/>
            </a:endParaRPr>
          </a:p>
          <a:p>
            <a:pPr marL="342900">
              <a:lnSpc>
                <a:spcPct val="100000"/>
              </a:lnSpc>
            </a:pPr>
            <a:r>
              <a:rPr sz="1800" spc="10" dirty="0">
                <a:solidFill>
                  <a:srgbClr val="004493"/>
                </a:solidFill>
                <a:latin typeface="Verdana"/>
                <a:cs typeface="Verdana"/>
              </a:rPr>
              <a:t>harmful,</a:t>
            </a:r>
            <a:endParaRPr sz="1800">
              <a:latin typeface="Verdana"/>
              <a:cs typeface="Verdana"/>
            </a:endParaRPr>
          </a:p>
          <a:p>
            <a:pPr marL="0">
              <a:lnSpc>
                <a:spcPct val="100000"/>
              </a:lnSpc>
            </a:pPr>
            <a:r>
              <a:rPr sz="2230" spc="10" dirty="0">
                <a:solidFill>
                  <a:srgbClr val="37ACDE"/>
                </a:solidFill>
                <a:latin typeface="Arial"/>
                <a:cs typeface="Arial"/>
              </a:rPr>
              <a:t>•    </a:t>
            </a:r>
            <a:r>
              <a:rPr sz="1680" spc="10" dirty="0">
                <a:solidFill>
                  <a:srgbClr val="004493"/>
                </a:solidFill>
                <a:latin typeface="Verdana"/>
                <a:cs typeface="Verdana"/>
              </a:rPr>
              <a:t>knowingly  selling  goods  which  are  past  their  'use  by'  date,</a:t>
            </a:r>
            <a:endParaRPr sz="1600">
              <a:latin typeface="Verdana"/>
              <a:cs typeface="Verdana"/>
            </a:endParaRPr>
          </a:p>
        </p:txBody>
      </p:sp>
      <p:sp>
        <p:nvSpPr>
          <p:cNvPr id="5" name="text 1"/>
          <p:cNvSpPr txBox="1"/>
          <p:nvPr/>
        </p:nvSpPr>
        <p:spPr>
          <a:xfrm>
            <a:off x="636788" y="3513367"/>
            <a:ext cx="107081" cy="361637"/>
          </a:xfrm>
          <a:prstGeom prst="rect">
            <a:avLst/>
          </a:prstGeom>
        </p:spPr>
        <p:txBody>
          <a:bodyPr vert="horz" wrap="none" lIns="0" tIns="0" rIns="0" bIns="0" rtlCol="0">
            <a:spAutoFit/>
          </a:bodyPr>
          <a:lstStyle/>
          <a:p>
            <a:pPr marL="0">
              <a:lnSpc>
                <a:spcPct val="100000"/>
              </a:lnSpc>
            </a:pPr>
            <a:r>
              <a:rPr sz="2350" spc="10" dirty="0">
                <a:solidFill>
                  <a:srgbClr val="37ACDE"/>
                </a:solidFill>
                <a:latin typeface="Arial"/>
                <a:cs typeface="Arial"/>
              </a:rPr>
              <a:t>•</a:t>
            </a:r>
            <a:endParaRPr sz="2300">
              <a:latin typeface="Arial"/>
              <a:cs typeface="Arial"/>
            </a:endParaRPr>
          </a:p>
        </p:txBody>
      </p:sp>
      <p:sp>
        <p:nvSpPr>
          <p:cNvPr id="6" name="text 1"/>
          <p:cNvSpPr txBox="1"/>
          <p:nvPr/>
        </p:nvSpPr>
        <p:spPr>
          <a:xfrm>
            <a:off x="636793" y="3552486"/>
            <a:ext cx="8167621" cy="1146468"/>
          </a:xfrm>
          <a:prstGeom prst="rect">
            <a:avLst/>
          </a:prstGeom>
        </p:spPr>
        <p:txBody>
          <a:bodyPr vert="horz" wrap="none" lIns="0" tIns="0" rIns="0" bIns="0" rtlCol="0">
            <a:spAutoFit/>
          </a:bodyPr>
          <a:lstStyle/>
          <a:p>
            <a:pPr marL="342900">
              <a:lnSpc>
                <a:spcPct val="100000"/>
              </a:lnSpc>
            </a:pPr>
            <a:r>
              <a:rPr sz="1680" spc="10" dirty="0">
                <a:solidFill>
                  <a:srgbClr val="004493"/>
                </a:solidFill>
                <a:latin typeface="Verdana"/>
                <a:cs typeface="Verdana"/>
              </a:rPr>
              <a:t>deliberate  misdescription  of  food,  such  as:  products  substituted</a:t>
            </a:r>
            <a:endParaRPr sz="1600">
              <a:latin typeface="Verdana"/>
              <a:cs typeface="Verdana"/>
            </a:endParaRPr>
          </a:p>
          <a:p>
            <a:pPr marL="342900">
              <a:lnSpc>
                <a:spcPct val="100000"/>
              </a:lnSpc>
            </a:pPr>
            <a:r>
              <a:rPr sz="1650" spc="10" dirty="0">
                <a:solidFill>
                  <a:srgbClr val="004493"/>
                </a:solidFill>
                <a:latin typeface="Verdana"/>
                <a:cs typeface="Verdana"/>
              </a:rPr>
              <a:t>with  a  cheaper  alternative,  for  example,  farmed  salmon  sold  as</a:t>
            </a:r>
            <a:endParaRPr sz="1600">
              <a:latin typeface="Verdana"/>
              <a:cs typeface="Verdana"/>
            </a:endParaRPr>
          </a:p>
          <a:p>
            <a:pPr marL="342900">
              <a:lnSpc>
                <a:spcPct val="100000"/>
              </a:lnSpc>
            </a:pPr>
            <a:r>
              <a:rPr sz="1800" spc="10" dirty="0">
                <a:solidFill>
                  <a:srgbClr val="004493"/>
                </a:solidFill>
                <a:latin typeface="Verdana"/>
                <a:cs typeface="Verdana"/>
              </a:rPr>
              <a:t>wild,  and  Basmati  rice  adulterated  with  cheaper  varieties</a:t>
            </a:r>
            <a:endParaRPr sz="1800">
              <a:latin typeface="Verdana"/>
              <a:cs typeface="Verdana"/>
            </a:endParaRPr>
          </a:p>
          <a:p>
            <a:pPr marL="0">
              <a:lnSpc>
                <a:spcPct val="100000"/>
              </a:lnSpc>
            </a:pPr>
            <a:r>
              <a:rPr sz="2320" spc="10" dirty="0">
                <a:solidFill>
                  <a:srgbClr val="37ACDE"/>
                </a:solidFill>
                <a:latin typeface="Arial"/>
                <a:cs typeface="Arial"/>
              </a:rPr>
              <a:t>•    </a:t>
            </a:r>
            <a:r>
              <a:rPr sz="1770" spc="10" dirty="0">
                <a:solidFill>
                  <a:srgbClr val="004493"/>
                </a:solidFill>
                <a:latin typeface="Verdana"/>
                <a:cs typeface="Verdana"/>
              </a:rPr>
              <a:t>making  false  statements  about  the  source  of  ingredients,  i.e.</a:t>
            </a:r>
            <a:endParaRPr sz="1700">
              <a:latin typeface="Verdana"/>
              <a:cs typeface="Verdana"/>
            </a:endParaRPr>
          </a:p>
        </p:txBody>
      </p:sp>
      <p:sp>
        <p:nvSpPr>
          <p:cNvPr id="7" name="text 1"/>
          <p:cNvSpPr txBox="1"/>
          <p:nvPr/>
        </p:nvSpPr>
        <p:spPr>
          <a:xfrm>
            <a:off x="979627" y="4771941"/>
            <a:ext cx="4683398" cy="258532"/>
          </a:xfrm>
          <a:prstGeom prst="rect">
            <a:avLst/>
          </a:prstGeom>
        </p:spPr>
        <p:txBody>
          <a:bodyPr vert="horz" wrap="none" lIns="0" tIns="0" rIns="0" bIns="0" rtlCol="0">
            <a:spAutoFit/>
          </a:bodyPr>
          <a:lstStyle/>
          <a:p>
            <a:pPr marL="0">
              <a:lnSpc>
                <a:spcPct val="100000"/>
              </a:lnSpc>
            </a:pPr>
            <a:r>
              <a:rPr sz="1680" spc="10" dirty="0">
                <a:solidFill>
                  <a:srgbClr val="004493"/>
                </a:solidFill>
                <a:latin typeface="Verdana"/>
                <a:cs typeface="Verdana"/>
              </a:rPr>
              <a:t>their  geographic,  plant  or  animal  origin</a:t>
            </a:r>
            <a:endParaRPr sz="1600">
              <a:latin typeface="Verdana"/>
              <a:cs typeface="Verdana"/>
            </a:endParaRPr>
          </a:p>
        </p:txBody>
      </p:sp>
      <p:sp>
        <p:nvSpPr>
          <p:cNvPr id="8" name="text 1"/>
          <p:cNvSpPr txBox="1"/>
          <p:nvPr/>
        </p:nvSpPr>
        <p:spPr>
          <a:xfrm>
            <a:off x="8427975" y="6427249"/>
            <a:ext cx="83036"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6</a:t>
            </a:r>
            <a:endParaRPr sz="1000">
              <a:latin typeface="Verdana"/>
              <a:cs typeface="Verdana"/>
            </a:endParaRPr>
          </a:p>
        </p:txBody>
      </p:sp>
      <p:sp>
        <p:nvSpPr>
          <p:cNvPr id="9" name="text 1"/>
          <p:cNvSpPr txBox="1"/>
          <p:nvPr/>
        </p:nvSpPr>
        <p:spPr>
          <a:xfrm>
            <a:off x="636726" y="6427249"/>
            <a:ext cx="893834"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22 June 2016</a:t>
            </a:r>
            <a:endParaRPr sz="1000">
              <a:latin typeface="Verdana"/>
              <a:cs typeface="Verdan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7"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38"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39"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40"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sp>
        <p:nvSpPr>
          <p:cNvPr id="3" name="text 1"/>
          <p:cNvSpPr txBox="1"/>
          <p:nvPr/>
        </p:nvSpPr>
        <p:spPr>
          <a:xfrm>
            <a:off x="701649" y="1238956"/>
            <a:ext cx="3059812" cy="430887"/>
          </a:xfrm>
          <a:prstGeom prst="rect">
            <a:avLst/>
          </a:prstGeom>
        </p:spPr>
        <p:txBody>
          <a:bodyPr vert="horz" wrap="none" lIns="0" tIns="0" rIns="0" bIns="0" rtlCol="0">
            <a:spAutoFit/>
          </a:bodyPr>
          <a:lstStyle/>
          <a:p>
            <a:pPr marL="0">
              <a:lnSpc>
                <a:spcPct val="100000"/>
              </a:lnSpc>
            </a:pPr>
            <a:r>
              <a:rPr sz="2800" b="1" spc="10" dirty="0">
                <a:solidFill>
                  <a:srgbClr val="004493"/>
                </a:solidFill>
                <a:latin typeface="Arial"/>
                <a:cs typeface="Arial"/>
              </a:rPr>
              <a:t>Recent  examples</a:t>
            </a:r>
            <a:endParaRPr sz="2800">
              <a:latin typeface="Arial"/>
              <a:cs typeface="Arial"/>
            </a:endParaRPr>
          </a:p>
        </p:txBody>
      </p:sp>
      <p:sp>
        <p:nvSpPr>
          <p:cNvPr id="4" name="text 1"/>
          <p:cNvSpPr txBox="1"/>
          <p:nvPr/>
        </p:nvSpPr>
        <p:spPr>
          <a:xfrm>
            <a:off x="8427975" y="6427249"/>
            <a:ext cx="83036"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7</a:t>
            </a:r>
            <a:endParaRPr sz="1000">
              <a:latin typeface="Verdana"/>
              <a:cs typeface="Verdana"/>
            </a:endParaRPr>
          </a:p>
        </p:txBody>
      </p:sp>
      <p:graphicFrame>
        <p:nvGraphicFramePr>
          <p:cNvPr id="5" name="object 1"/>
          <p:cNvGraphicFramePr>
            <a:graphicFrameLocks noGrp="1"/>
          </p:cNvGraphicFramePr>
          <p:nvPr/>
        </p:nvGraphicFramePr>
        <p:xfrm>
          <a:off x="695325" y="1806575"/>
          <a:ext cx="7580376" cy="4354509"/>
        </p:xfrm>
        <a:graphic>
          <a:graphicData uri="http://schemas.openxmlformats.org/drawingml/2006/table">
            <a:tbl>
              <a:tblPr firstRow="1" bandRow="1">
                <a:tableStyleId>{2D5ABB26-0587-4C30-8999-92F81FD0307C}</a:tableStyleId>
              </a:tblPr>
              <a:tblGrid>
                <a:gridCol w="4384675"/>
                <a:gridCol w="3195701"/>
              </a:tblGrid>
              <a:tr h="377190">
                <a:tc>
                  <a:txBody>
                    <a:bodyPr/>
                    <a:lstStyle/>
                    <a:p>
                      <a:pPr marL="98069">
                        <a:lnSpc>
                          <a:spcPct val="100000"/>
                        </a:lnSpc>
                      </a:pPr>
                      <a:r>
                        <a:rPr sz="1800" b="1" spc="10" dirty="0">
                          <a:solidFill>
                            <a:srgbClr val="FFFFFF"/>
                          </a:solidFill>
                          <a:latin typeface="Arial"/>
                          <a:cs typeface="Arial"/>
                        </a:rPr>
                        <a:t>Adulterant</a:t>
                      </a:r>
                      <a:endParaRPr sz="1800">
                        <a:latin typeface="Arial"/>
                        <a:cs typeface="Arial"/>
                      </a:endParaRPr>
                    </a:p>
                  </a:txBody>
                  <a:tcPr marL="0" marR="0" marT="7255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92202">
                        <a:lnSpc>
                          <a:spcPct val="100000"/>
                        </a:lnSpc>
                      </a:pPr>
                      <a:r>
                        <a:rPr sz="1800" b="1" spc="10" dirty="0">
                          <a:solidFill>
                            <a:srgbClr val="FFFFFF"/>
                          </a:solidFill>
                          <a:latin typeface="Arial"/>
                          <a:cs typeface="Arial"/>
                        </a:rPr>
                        <a:t>Analytical  solution</a:t>
                      </a:r>
                      <a:endParaRPr sz="1800">
                        <a:latin typeface="Arial"/>
                        <a:cs typeface="Arial"/>
                      </a:endParaRPr>
                    </a:p>
                  </a:txBody>
                  <a:tcPr marL="0" marR="0" marT="7255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r>
              <a:tr h="370738">
                <a:tc>
                  <a:txBody>
                    <a:bodyPr/>
                    <a:lstStyle/>
                    <a:p>
                      <a:pPr marL="98069">
                        <a:lnSpc>
                          <a:spcPct val="100000"/>
                        </a:lnSpc>
                      </a:pPr>
                      <a:r>
                        <a:rPr sz="1680" spc="10" dirty="0">
                          <a:latin typeface="Verdana"/>
                          <a:cs typeface="Verdana"/>
                        </a:rPr>
                        <a:t>Sudan  dyes  in  spices</a:t>
                      </a:r>
                      <a:endParaRPr sz="1600">
                        <a:latin typeface="Verdana"/>
                        <a:cs typeface="Verdana"/>
                      </a:endParaRPr>
                    </a:p>
                  </a:txBody>
                  <a:tcPr marL="0" marR="0" marT="4334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BCBCB"/>
                    </a:solidFill>
                  </a:tcPr>
                </a:tc>
                <a:tc>
                  <a:txBody>
                    <a:bodyPr/>
                    <a:lstStyle/>
                    <a:p>
                      <a:pPr marL="92202">
                        <a:lnSpc>
                          <a:spcPct val="100000"/>
                        </a:lnSpc>
                      </a:pPr>
                      <a:r>
                        <a:rPr sz="1800" spc="10" dirty="0">
                          <a:latin typeface="Verdana"/>
                          <a:cs typeface="Verdana"/>
                        </a:rPr>
                        <a:t>Chromatography</a:t>
                      </a:r>
                      <a:endParaRPr sz="1800">
                        <a:latin typeface="Verdana"/>
                        <a:cs typeface="Verdana"/>
                      </a:endParaRPr>
                    </a:p>
                  </a:txBody>
                  <a:tcPr marL="0" marR="0" marT="4334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BCBCB"/>
                    </a:solidFill>
                  </a:tcPr>
                </a:tc>
              </a:tr>
              <a:tr h="370814">
                <a:tc>
                  <a:txBody>
                    <a:bodyPr/>
                    <a:lstStyle/>
                    <a:p>
                      <a:pPr marL="98069">
                        <a:lnSpc>
                          <a:spcPct val="100000"/>
                        </a:lnSpc>
                      </a:pPr>
                      <a:r>
                        <a:rPr sz="1680" spc="10" dirty="0">
                          <a:latin typeface="Verdana"/>
                          <a:cs typeface="Verdana"/>
                        </a:rPr>
                        <a:t>Melamine  in  milk  powder</a:t>
                      </a:r>
                      <a:endParaRPr sz="1600">
                        <a:latin typeface="Verdana"/>
                        <a:cs typeface="Verdana"/>
                      </a:endParaRPr>
                    </a:p>
                  </a:txBody>
                  <a:tcPr marL="0" marR="0" marT="435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8"/>
                    </a:solidFill>
                  </a:tcPr>
                </a:tc>
                <a:tc>
                  <a:txBody>
                    <a:bodyPr/>
                    <a:lstStyle/>
                    <a:p>
                      <a:pPr marL="92202">
                        <a:lnSpc>
                          <a:spcPct val="100000"/>
                        </a:lnSpc>
                      </a:pPr>
                      <a:r>
                        <a:rPr sz="1800" spc="10" dirty="0">
                          <a:latin typeface="Verdana"/>
                          <a:cs typeface="Verdana"/>
                        </a:rPr>
                        <a:t>Chromatography</a:t>
                      </a:r>
                      <a:endParaRPr sz="1800">
                        <a:latin typeface="Verdana"/>
                        <a:cs typeface="Verdana"/>
                      </a:endParaRPr>
                    </a:p>
                  </a:txBody>
                  <a:tcPr marL="0" marR="0" marT="435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8"/>
                    </a:solidFill>
                  </a:tcPr>
                </a:tc>
              </a:tr>
              <a:tr h="370840">
                <a:tc>
                  <a:txBody>
                    <a:bodyPr/>
                    <a:lstStyle/>
                    <a:p>
                      <a:pPr marL="98069">
                        <a:lnSpc>
                          <a:spcPct val="100000"/>
                        </a:lnSpc>
                      </a:pPr>
                      <a:r>
                        <a:rPr sz="1740" spc="10" dirty="0">
                          <a:latin typeface="Verdana"/>
                          <a:cs typeface="Verdana"/>
                        </a:rPr>
                        <a:t>Horsemeat  in  beef</a:t>
                      </a:r>
                      <a:endParaRPr sz="1700">
                        <a:latin typeface="Verdana"/>
                        <a:cs typeface="Verdana"/>
                      </a:endParaRPr>
                    </a:p>
                  </a:txBody>
                  <a:tcPr marL="0" marR="0" marT="43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CBCB"/>
                    </a:solidFill>
                  </a:tcPr>
                </a:tc>
                <a:tc>
                  <a:txBody>
                    <a:bodyPr/>
                    <a:lstStyle/>
                    <a:p>
                      <a:pPr marL="92202">
                        <a:lnSpc>
                          <a:spcPct val="100000"/>
                        </a:lnSpc>
                      </a:pPr>
                      <a:r>
                        <a:rPr sz="1800" spc="10" dirty="0">
                          <a:latin typeface="Verdana"/>
                          <a:cs typeface="Verdana"/>
                        </a:rPr>
                        <a:t>PCR</a:t>
                      </a:r>
                      <a:endParaRPr sz="1800">
                        <a:latin typeface="Verdana"/>
                        <a:cs typeface="Verdana"/>
                      </a:endParaRPr>
                    </a:p>
                  </a:txBody>
                  <a:tcPr marL="0" marR="0" marT="43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CBCB"/>
                    </a:solidFill>
                  </a:tcPr>
                </a:tc>
              </a:tr>
              <a:tr h="370840">
                <a:tc>
                  <a:txBody>
                    <a:bodyPr/>
                    <a:lstStyle/>
                    <a:p>
                      <a:pPr marL="98069">
                        <a:lnSpc>
                          <a:spcPct val="100000"/>
                        </a:lnSpc>
                      </a:pPr>
                      <a:r>
                        <a:rPr sz="1680" spc="10" dirty="0">
                          <a:latin typeface="Verdana"/>
                          <a:cs typeface="Verdana"/>
                        </a:rPr>
                        <a:t>Gelatine  in  chicken  breast</a:t>
                      </a:r>
                      <a:endParaRPr sz="1600">
                        <a:latin typeface="Verdana"/>
                        <a:cs typeface="Verdana"/>
                      </a:endParaRPr>
                    </a:p>
                  </a:txBody>
                  <a:tcPr marL="0" marR="0" marT="4385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8"/>
                    </a:solidFill>
                  </a:tcPr>
                </a:tc>
                <a:tc>
                  <a:txBody>
                    <a:bodyPr/>
                    <a:lstStyle/>
                    <a:p>
                      <a:pPr marL="92202">
                        <a:lnSpc>
                          <a:spcPct val="100000"/>
                        </a:lnSpc>
                      </a:pPr>
                      <a:r>
                        <a:rPr sz="1800" spc="10" dirty="0">
                          <a:latin typeface="Verdana"/>
                          <a:cs typeface="Verdana"/>
                        </a:rPr>
                        <a:t>Proteomics</a:t>
                      </a:r>
                      <a:endParaRPr sz="1800">
                        <a:latin typeface="Verdana"/>
                        <a:cs typeface="Verdana"/>
                      </a:endParaRPr>
                    </a:p>
                  </a:txBody>
                  <a:tcPr marL="0" marR="0" marT="4385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8"/>
                    </a:solidFill>
                  </a:tcPr>
                </a:tc>
              </a:tr>
              <a:tr h="370738">
                <a:tc>
                  <a:txBody>
                    <a:bodyPr/>
                    <a:lstStyle/>
                    <a:p>
                      <a:pPr marL="98069">
                        <a:lnSpc>
                          <a:spcPct val="100000"/>
                        </a:lnSpc>
                      </a:pPr>
                      <a:r>
                        <a:rPr sz="1740" spc="10" dirty="0">
                          <a:latin typeface="Verdana"/>
                          <a:cs typeface="Verdana"/>
                        </a:rPr>
                        <a:t>Misdescription  of  fish  species</a:t>
                      </a:r>
                      <a:endParaRPr sz="1700">
                        <a:latin typeface="Verdana"/>
                        <a:cs typeface="Verdana"/>
                      </a:endParaRPr>
                    </a:p>
                  </a:txBody>
                  <a:tcPr marL="0" marR="0" marT="439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CBCB"/>
                    </a:solidFill>
                  </a:tcPr>
                </a:tc>
                <a:tc>
                  <a:txBody>
                    <a:bodyPr/>
                    <a:lstStyle/>
                    <a:p>
                      <a:pPr marL="92202">
                        <a:lnSpc>
                          <a:spcPct val="100000"/>
                        </a:lnSpc>
                      </a:pPr>
                      <a:r>
                        <a:rPr sz="1800" spc="10" dirty="0">
                          <a:latin typeface="Verdana"/>
                          <a:cs typeface="Verdana"/>
                        </a:rPr>
                        <a:t>PCR,  </a:t>
                      </a:r>
                      <a:r>
                        <a:rPr sz="1800" spc="10" dirty="0">
                          <a:solidFill>
                            <a:srgbClr val="009999"/>
                          </a:solidFill>
                          <a:latin typeface="Verdana"/>
                          <a:cs typeface="Verdana"/>
                          <a:hlinkClick r:id="rId7"/>
                        </a:rPr>
                        <a:t>DNA  bar  coding</a:t>
                      </a:r>
                      <a:endParaRPr sz="1800">
                        <a:latin typeface="Verdana"/>
                        <a:cs typeface="Verdana"/>
                      </a:endParaRPr>
                    </a:p>
                  </a:txBody>
                  <a:tcPr marL="0" marR="0" marT="439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r>
              <a:tr h="370814">
                <a:tc>
                  <a:txBody>
                    <a:bodyPr/>
                    <a:lstStyle/>
                    <a:p>
                      <a:pPr marL="98069">
                        <a:lnSpc>
                          <a:spcPct val="100000"/>
                        </a:lnSpc>
                      </a:pPr>
                      <a:r>
                        <a:rPr sz="1740" spc="10" dirty="0">
                          <a:latin typeface="Verdana"/>
                          <a:cs typeface="Verdana"/>
                        </a:rPr>
                        <a:t>Conventional  food/organic  food</a:t>
                      </a:r>
                      <a:endParaRPr sz="1700">
                        <a:latin typeface="Verdana"/>
                        <a:cs typeface="Verdana"/>
                      </a:endParaRPr>
                    </a:p>
                  </a:txBody>
                  <a:tcPr marL="0" marR="0" marT="4408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8"/>
                    </a:solidFill>
                  </a:tcPr>
                </a:tc>
                <a:tc>
                  <a:txBody>
                    <a:bodyPr/>
                    <a:lstStyle/>
                    <a:p>
                      <a:pPr marL="92202">
                        <a:lnSpc>
                          <a:spcPct val="100000"/>
                        </a:lnSpc>
                      </a:pPr>
                      <a:r>
                        <a:rPr sz="1680" spc="10" dirty="0">
                          <a:latin typeface="Verdana"/>
                          <a:cs typeface="Verdana"/>
                        </a:rPr>
                        <a:t>HPLC,  stable  isotopes,  etc</a:t>
                      </a:r>
                      <a:endParaRPr sz="1600">
                        <a:latin typeface="Verdana"/>
                        <a:cs typeface="Verdana"/>
                      </a:endParaRPr>
                    </a:p>
                  </a:txBody>
                  <a:tcPr marL="0" marR="0" marT="4408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8"/>
                    </a:solidFill>
                  </a:tcPr>
                </a:tc>
              </a:tr>
              <a:tr h="370840">
                <a:tc>
                  <a:txBody>
                    <a:bodyPr/>
                    <a:lstStyle/>
                    <a:p>
                      <a:pPr marL="98069">
                        <a:lnSpc>
                          <a:spcPct val="100000"/>
                        </a:lnSpc>
                      </a:pPr>
                      <a:r>
                        <a:rPr sz="1590" spc="10" dirty="0">
                          <a:latin typeface="Verdana"/>
                          <a:cs typeface="Verdana"/>
                        </a:rPr>
                        <a:t>Seed  oils  in  olive  oil</a:t>
                      </a:r>
                      <a:endParaRPr sz="1500">
                        <a:latin typeface="Verdana"/>
                        <a:cs typeface="Verdana"/>
                      </a:endParaRPr>
                    </a:p>
                  </a:txBody>
                  <a:tcPr marL="0" marR="0" marT="43932"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CBCB"/>
                    </a:solidFill>
                  </a:tcPr>
                </a:tc>
                <a:tc>
                  <a:txBody>
                    <a:bodyPr/>
                    <a:lstStyle/>
                    <a:p>
                      <a:pPr marL="92202">
                        <a:lnSpc>
                          <a:spcPct val="100000"/>
                        </a:lnSpc>
                      </a:pPr>
                      <a:r>
                        <a:rPr sz="1800" spc="10" dirty="0">
                          <a:latin typeface="Verdana"/>
                          <a:cs typeface="Verdana"/>
                        </a:rPr>
                        <a:t>Chromatography</a:t>
                      </a:r>
                      <a:endParaRPr sz="1800">
                        <a:latin typeface="Verdana"/>
                        <a:cs typeface="Verdana"/>
                      </a:endParaRPr>
                    </a:p>
                  </a:txBody>
                  <a:tcPr marL="0" marR="0" marT="43932"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CBCB"/>
                    </a:solidFill>
                  </a:tcPr>
                </a:tc>
              </a:tr>
              <a:tr h="370814">
                <a:tc>
                  <a:txBody>
                    <a:bodyPr/>
                    <a:lstStyle/>
                    <a:p>
                      <a:pPr marL="98069">
                        <a:lnSpc>
                          <a:spcPct val="100000"/>
                        </a:lnSpc>
                      </a:pPr>
                      <a:r>
                        <a:rPr sz="1680" spc="10" dirty="0">
                          <a:latin typeface="Verdana"/>
                          <a:cs typeface="Verdana"/>
                        </a:rPr>
                        <a:t>Cow's  milk  added  to  sheep's  milk</a:t>
                      </a:r>
                      <a:endParaRPr sz="1600">
                        <a:latin typeface="Verdana"/>
                        <a:cs typeface="Verdana"/>
                      </a:endParaRPr>
                    </a:p>
                  </a:txBody>
                  <a:tcPr marL="0" marR="0" marT="4405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8"/>
                    </a:solidFill>
                  </a:tcPr>
                </a:tc>
                <a:tc>
                  <a:txBody>
                    <a:bodyPr/>
                    <a:lstStyle/>
                    <a:p>
                      <a:pPr marL="92202">
                        <a:lnSpc>
                          <a:spcPct val="100000"/>
                        </a:lnSpc>
                      </a:pPr>
                      <a:r>
                        <a:rPr sz="1800" spc="10" dirty="0">
                          <a:latin typeface="Verdana"/>
                          <a:cs typeface="Verdana"/>
                        </a:rPr>
                        <a:t>Electrophoresis</a:t>
                      </a:r>
                      <a:endParaRPr sz="1800">
                        <a:latin typeface="Verdana"/>
                        <a:cs typeface="Verdana"/>
                      </a:endParaRPr>
                    </a:p>
                  </a:txBody>
                  <a:tcPr marL="0" marR="0" marT="4405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8"/>
                    </a:solidFill>
                  </a:tcPr>
                </a:tc>
              </a:tr>
              <a:tr h="640067">
                <a:tc>
                  <a:txBody>
                    <a:bodyPr/>
                    <a:lstStyle/>
                    <a:p>
                      <a:pPr marL="98069">
                        <a:lnSpc>
                          <a:spcPct val="100000"/>
                        </a:lnSpc>
                      </a:pPr>
                      <a:r>
                        <a:rPr sz="1680" spc="10" dirty="0">
                          <a:latin typeface="Verdana"/>
                          <a:cs typeface="Verdana"/>
                        </a:rPr>
                        <a:t>Adulteration  of  fruit  juices</a:t>
                      </a:r>
                      <a:endParaRPr sz="1600">
                        <a:latin typeface="Verdana"/>
                        <a:cs typeface="Verdana"/>
                      </a:endParaRPr>
                    </a:p>
                  </a:txBody>
                  <a:tcPr marL="0" marR="0" marT="4413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CBCB"/>
                    </a:solidFill>
                  </a:tcPr>
                </a:tc>
                <a:tc>
                  <a:txBody>
                    <a:bodyPr/>
                    <a:lstStyle/>
                    <a:p>
                      <a:pPr marL="92202">
                        <a:lnSpc>
                          <a:spcPct val="100000"/>
                        </a:lnSpc>
                      </a:pPr>
                      <a:r>
                        <a:rPr sz="1800" spc="10" dirty="0">
                          <a:latin typeface="Verdana"/>
                          <a:cs typeface="Verdana"/>
                        </a:rPr>
                        <a:t>Chromatography,  stable</a:t>
                      </a:r>
                      <a:endParaRPr sz="1800">
                        <a:latin typeface="Verdana"/>
                        <a:cs typeface="Verdana"/>
                      </a:endParaRPr>
                    </a:p>
                    <a:p>
                      <a:pPr marL="92202">
                        <a:lnSpc>
                          <a:spcPct val="100000"/>
                        </a:lnSpc>
                      </a:pPr>
                      <a:r>
                        <a:rPr sz="1800" spc="10" dirty="0">
                          <a:latin typeface="Verdana"/>
                          <a:cs typeface="Verdana"/>
                        </a:rPr>
                        <a:t>isotopes,  SNIF-NMR</a:t>
                      </a:r>
                      <a:endParaRPr sz="1800">
                        <a:latin typeface="Verdana"/>
                        <a:cs typeface="Verdana"/>
                      </a:endParaRPr>
                    </a:p>
                  </a:txBody>
                  <a:tcPr marL="0" marR="0" marT="4413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CBCB"/>
                    </a:solidFill>
                  </a:tcPr>
                </a:tc>
              </a:tr>
              <a:tr h="370814">
                <a:tc>
                  <a:txBody>
                    <a:bodyPr/>
                    <a:lstStyle/>
                    <a:p>
                      <a:pPr marL="98069">
                        <a:lnSpc>
                          <a:spcPct val="100000"/>
                        </a:lnSpc>
                      </a:pPr>
                      <a:r>
                        <a:rPr sz="1740" spc="10" dirty="0">
                          <a:latin typeface="Verdana"/>
                          <a:cs typeface="Verdana"/>
                        </a:rPr>
                        <a:t>Adulteration  of  wine</a:t>
                      </a:r>
                      <a:endParaRPr sz="1700">
                        <a:latin typeface="Verdana"/>
                        <a:cs typeface="Verdana"/>
                      </a:endParaRPr>
                    </a:p>
                  </a:txBody>
                  <a:tcPr marL="0" marR="0" marT="445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8"/>
                    </a:solidFill>
                  </a:tcPr>
                </a:tc>
                <a:tc>
                  <a:txBody>
                    <a:bodyPr/>
                    <a:lstStyle/>
                    <a:p>
                      <a:pPr marL="92202">
                        <a:lnSpc>
                          <a:spcPct val="100000"/>
                        </a:lnSpc>
                      </a:pPr>
                      <a:r>
                        <a:rPr sz="1740" spc="10" dirty="0">
                          <a:latin typeface="Verdana"/>
                          <a:cs typeface="Verdana"/>
                        </a:rPr>
                        <a:t>NMR,  stable  isotopes</a:t>
                      </a:r>
                      <a:endParaRPr sz="1700">
                        <a:latin typeface="Verdana"/>
                        <a:cs typeface="Verdana"/>
                      </a:endParaRPr>
                    </a:p>
                  </a:txBody>
                  <a:tcPr marL="0" marR="0" marT="445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8"/>
                    </a:solidFill>
                  </a:tcPr>
                </a:tc>
              </a:tr>
            </a:tbl>
          </a:graphicData>
        </a:graphic>
      </p:graphicFrame>
      <p:sp>
        <p:nvSpPr>
          <p:cNvPr id="6" name="text 1"/>
          <p:cNvSpPr txBox="1"/>
          <p:nvPr/>
        </p:nvSpPr>
        <p:spPr>
          <a:xfrm>
            <a:off x="636726" y="6427249"/>
            <a:ext cx="893834"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22 June 2016</a:t>
            </a:r>
            <a:endParaRPr sz="1000">
              <a:latin typeface="Verdana"/>
              <a:cs typeface="Verdana"/>
            </a:endParaRPr>
          </a:p>
        </p:txBody>
      </p:sp>
      <p:sp>
        <p:nvSpPr>
          <p:cNvPr id="7" name="object 1"/>
          <p:cNvSpPr/>
          <p:nvPr/>
        </p:nvSpPr>
        <p:spPr>
          <a:xfrm>
            <a:off x="5080056" y="3667023"/>
            <a:ext cx="3195701" cy="370814"/>
          </a:xfrm>
          <a:custGeom>
            <a:avLst/>
            <a:gdLst/>
            <a:ahLst/>
            <a:cxnLst/>
            <a:rect l="l" t="t" r="r" b="b"/>
            <a:pathLst>
              <a:path w="3195701" h="370814">
                <a:moveTo>
                  <a:pt x="0" y="0"/>
                </a:moveTo>
                <a:lnTo>
                  <a:pt x="0" y="370815"/>
                </a:lnTo>
                <a:lnTo>
                  <a:pt x="3195701" y="370815"/>
                </a:lnTo>
                <a:lnTo>
                  <a:pt x="3195701" y="0"/>
                </a:lnTo>
                <a:lnTo>
                  <a:pt x="0" y="0"/>
                </a:lnTo>
                <a:close/>
              </a:path>
            </a:pathLst>
          </a:custGeom>
          <a:solidFill>
            <a:srgbClr val="CBCBCB"/>
          </a:solidFill>
        </p:spPr>
        <p:txBody>
          <a:bodyPr wrap="square" lIns="0" tIns="0" rIns="0" bIns="0" rtlCol="0">
            <a:noAutofit/>
          </a:bodyPr>
          <a:lstStyle/>
          <a:p>
            <a:endParaRPr/>
          </a:p>
        </p:txBody>
      </p:sp>
      <p:sp>
        <p:nvSpPr>
          <p:cNvPr id="2" name="object 2"/>
          <p:cNvSpPr/>
          <p:nvPr/>
        </p:nvSpPr>
        <p:spPr>
          <a:xfrm>
            <a:off x="5791764" y="3962654"/>
            <a:ext cx="1792223" cy="12192"/>
          </a:xfrm>
          <a:custGeom>
            <a:avLst/>
            <a:gdLst/>
            <a:ahLst/>
            <a:cxnLst/>
            <a:rect l="l" t="t" r="r" b="b"/>
            <a:pathLst>
              <a:path w="1792223" h="12192">
                <a:moveTo>
                  <a:pt x="0" y="0"/>
                </a:moveTo>
                <a:lnTo>
                  <a:pt x="597408" y="0"/>
                </a:lnTo>
                <a:lnTo>
                  <a:pt x="1194816" y="0"/>
                </a:lnTo>
                <a:lnTo>
                  <a:pt x="1792223" y="0"/>
                </a:lnTo>
                <a:lnTo>
                  <a:pt x="1792223" y="12192"/>
                </a:lnTo>
                <a:lnTo>
                  <a:pt x="1194816" y="12192"/>
                </a:lnTo>
                <a:lnTo>
                  <a:pt x="597408" y="12192"/>
                </a:lnTo>
                <a:lnTo>
                  <a:pt x="0" y="12192"/>
                </a:lnTo>
                <a:close/>
              </a:path>
            </a:pathLst>
          </a:custGeom>
          <a:solidFill>
            <a:srgbClr val="009999"/>
          </a:solid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2"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43"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44"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45"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sp>
        <p:nvSpPr>
          <p:cNvPr id="2" name="text 1"/>
          <p:cNvSpPr txBox="1"/>
          <p:nvPr/>
        </p:nvSpPr>
        <p:spPr>
          <a:xfrm>
            <a:off x="647700" y="1413581"/>
            <a:ext cx="2613216" cy="430887"/>
          </a:xfrm>
          <a:prstGeom prst="rect">
            <a:avLst/>
          </a:prstGeom>
        </p:spPr>
        <p:txBody>
          <a:bodyPr vert="horz" wrap="none" lIns="0" tIns="0" rIns="0" bIns="0" rtlCol="0">
            <a:spAutoFit/>
          </a:bodyPr>
          <a:lstStyle/>
          <a:p>
            <a:pPr marL="0">
              <a:lnSpc>
                <a:spcPct val="100000"/>
              </a:lnSpc>
            </a:pPr>
            <a:r>
              <a:rPr sz="2800" b="1" spc="10" dirty="0">
                <a:solidFill>
                  <a:srgbClr val="004493"/>
                </a:solidFill>
                <a:latin typeface="Arial"/>
                <a:cs typeface="Arial"/>
              </a:rPr>
              <a:t>What  we  need</a:t>
            </a:r>
            <a:endParaRPr sz="2800">
              <a:latin typeface="Arial"/>
              <a:cs typeface="Arial"/>
            </a:endParaRPr>
          </a:p>
        </p:txBody>
      </p:sp>
      <p:sp>
        <p:nvSpPr>
          <p:cNvPr id="3" name="text 1"/>
          <p:cNvSpPr txBox="1"/>
          <p:nvPr/>
        </p:nvSpPr>
        <p:spPr>
          <a:xfrm>
            <a:off x="555650" y="1917514"/>
            <a:ext cx="1140056" cy="276999"/>
          </a:xfrm>
          <a:prstGeom prst="rect">
            <a:avLst/>
          </a:prstGeom>
        </p:spPr>
        <p:txBody>
          <a:bodyPr vert="horz" wrap="none" lIns="0" tIns="0" rIns="0" bIns="0" rtlCol="0">
            <a:spAutoFit/>
          </a:bodyPr>
          <a:lstStyle/>
          <a:p>
            <a:pPr marL="0">
              <a:lnSpc>
                <a:spcPct val="100000"/>
              </a:lnSpc>
            </a:pPr>
            <a:r>
              <a:rPr sz="1800" b="1" spc="10" dirty="0">
                <a:solidFill>
                  <a:srgbClr val="004493"/>
                </a:solidFill>
                <a:latin typeface="Arial"/>
                <a:cs typeface="Arial"/>
              </a:rPr>
              <a:t>Chemistry</a:t>
            </a:r>
            <a:endParaRPr sz="1800">
              <a:latin typeface="Arial"/>
              <a:cs typeface="Arial"/>
            </a:endParaRPr>
          </a:p>
        </p:txBody>
      </p:sp>
      <p:sp>
        <p:nvSpPr>
          <p:cNvPr id="4" name="text 1"/>
          <p:cNvSpPr txBox="1"/>
          <p:nvPr/>
        </p:nvSpPr>
        <p:spPr>
          <a:xfrm>
            <a:off x="555650" y="2504594"/>
            <a:ext cx="4773230" cy="544765"/>
          </a:xfrm>
          <a:prstGeom prst="rect">
            <a:avLst/>
          </a:prstGeom>
        </p:spPr>
        <p:txBody>
          <a:bodyPr vert="horz" wrap="none" lIns="0" tIns="0" rIns="0" bIns="0" rtlCol="0">
            <a:spAutoFit/>
          </a:bodyPr>
          <a:lstStyle/>
          <a:p>
            <a:pPr marL="0">
              <a:lnSpc>
                <a:spcPct val="100000"/>
              </a:lnSpc>
            </a:pPr>
            <a:r>
              <a:rPr sz="1740" spc="10" dirty="0">
                <a:solidFill>
                  <a:srgbClr val="004493"/>
                </a:solidFill>
                <a:latin typeface="Verdana"/>
                <a:cs typeface="Verdana"/>
              </a:rPr>
              <a:t>Suitable,  validated  analytical  method(s)</a:t>
            </a:r>
            <a:endParaRPr sz="1700">
              <a:latin typeface="Verdana"/>
              <a:cs typeface="Verdana"/>
            </a:endParaRPr>
          </a:p>
          <a:p>
            <a:pPr marL="0">
              <a:lnSpc>
                <a:spcPct val="100000"/>
              </a:lnSpc>
            </a:pPr>
            <a:r>
              <a:rPr sz="1800" spc="10" dirty="0">
                <a:solidFill>
                  <a:srgbClr val="004493"/>
                </a:solidFill>
                <a:latin typeface="Verdana"/>
                <a:cs typeface="Verdana"/>
              </a:rPr>
              <a:t>Reference  materials/substances/data</a:t>
            </a:r>
            <a:endParaRPr sz="1800">
              <a:latin typeface="Verdana"/>
              <a:cs typeface="Verdana"/>
            </a:endParaRPr>
          </a:p>
        </p:txBody>
      </p:sp>
      <p:sp>
        <p:nvSpPr>
          <p:cNvPr id="5" name="text 1"/>
          <p:cNvSpPr txBox="1"/>
          <p:nvPr/>
        </p:nvSpPr>
        <p:spPr>
          <a:xfrm>
            <a:off x="555650" y="3442149"/>
            <a:ext cx="1101584" cy="276999"/>
          </a:xfrm>
          <a:prstGeom prst="rect">
            <a:avLst/>
          </a:prstGeom>
        </p:spPr>
        <p:txBody>
          <a:bodyPr vert="horz" wrap="none" lIns="0" tIns="0" rIns="0" bIns="0" rtlCol="0">
            <a:spAutoFit/>
          </a:bodyPr>
          <a:lstStyle/>
          <a:p>
            <a:pPr marL="0">
              <a:lnSpc>
                <a:spcPct val="100000"/>
              </a:lnSpc>
            </a:pPr>
            <a:r>
              <a:rPr sz="1800" b="1" spc="10" dirty="0">
                <a:solidFill>
                  <a:srgbClr val="004493"/>
                </a:solidFill>
                <a:latin typeface="Arial"/>
                <a:cs typeface="Arial"/>
              </a:rPr>
              <a:t>Forensics</a:t>
            </a:r>
            <a:endParaRPr sz="1800">
              <a:latin typeface="Arial"/>
              <a:cs typeface="Arial"/>
            </a:endParaRPr>
          </a:p>
        </p:txBody>
      </p:sp>
      <p:sp>
        <p:nvSpPr>
          <p:cNvPr id="6" name="text 1"/>
          <p:cNvSpPr txBox="1"/>
          <p:nvPr/>
        </p:nvSpPr>
        <p:spPr>
          <a:xfrm>
            <a:off x="555650" y="4028863"/>
            <a:ext cx="5029518" cy="812530"/>
          </a:xfrm>
          <a:prstGeom prst="rect">
            <a:avLst/>
          </a:prstGeom>
        </p:spPr>
        <p:txBody>
          <a:bodyPr vert="horz" wrap="none" lIns="0" tIns="0" rIns="0" bIns="0" rtlCol="0">
            <a:spAutoFit/>
          </a:bodyPr>
          <a:lstStyle/>
          <a:p>
            <a:pPr marL="0">
              <a:lnSpc>
                <a:spcPct val="100000"/>
              </a:lnSpc>
            </a:pPr>
            <a:r>
              <a:rPr sz="1680" spc="10" dirty="0">
                <a:solidFill>
                  <a:srgbClr val="004493"/>
                </a:solidFill>
                <a:latin typeface="Verdana"/>
                <a:cs typeface="Verdana"/>
              </a:rPr>
              <a:t>Criminological  characteristics  of  food  fraud</a:t>
            </a:r>
            <a:endParaRPr sz="1600">
              <a:latin typeface="Verdana"/>
              <a:cs typeface="Verdana"/>
            </a:endParaRPr>
          </a:p>
          <a:p>
            <a:pPr marL="0">
              <a:lnSpc>
                <a:spcPct val="100000"/>
              </a:lnSpc>
            </a:pPr>
            <a:r>
              <a:rPr sz="1800" spc="10" dirty="0">
                <a:solidFill>
                  <a:srgbClr val="004493"/>
                </a:solidFill>
                <a:latin typeface="Verdana"/>
                <a:cs typeface="Verdana"/>
              </a:rPr>
              <a:t>Horizon-scans  and  intelligence  gathering</a:t>
            </a:r>
            <a:endParaRPr sz="1800">
              <a:latin typeface="Verdana"/>
              <a:cs typeface="Verdana"/>
            </a:endParaRPr>
          </a:p>
          <a:p>
            <a:pPr marL="0">
              <a:lnSpc>
                <a:spcPct val="100000"/>
              </a:lnSpc>
            </a:pPr>
            <a:r>
              <a:rPr sz="1800" spc="10" dirty="0">
                <a:solidFill>
                  <a:srgbClr val="004493"/>
                </a:solidFill>
                <a:latin typeface="Verdana"/>
                <a:cs typeface="Verdana"/>
              </a:rPr>
              <a:t>Whistle  blowing</a:t>
            </a:r>
            <a:endParaRPr sz="1800">
              <a:latin typeface="Verdana"/>
              <a:cs typeface="Verdana"/>
            </a:endParaRPr>
          </a:p>
        </p:txBody>
      </p:sp>
      <p:sp>
        <p:nvSpPr>
          <p:cNvPr id="7" name="text 1"/>
          <p:cNvSpPr txBox="1"/>
          <p:nvPr/>
        </p:nvSpPr>
        <p:spPr>
          <a:xfrm>
            <a:off x="555716" y="5271310"/>
            <a:ext cx="2558329" cy="830997"/>
          </a:xfrm>
          <a:prstGeom prst="rect">
            <a:avLst/>
          </a:prstGeom>
        </p:spPr>
        <p:txBody>
          <a:bodyPr vert="horz" wrap="none" lIns="0" tIns="0" rIns="0" bIns="0" rtlCol="0">
            <a:spAutoFit/>
          </a:bodyPr>
          <a:lstStyle/>
          <a:p>
            <a:pPr marL="0">
              <a:lnSpc>
                <a:spcPct val="100000"/>
              </a:lnSpc>
            </a:pPr>
            <a:r>
              <a:rPr sz="1800" b="1" spc="10" dirty="0">
                <a:solidFill>
                  <a:srgbClr val="004493"/>
                </a:solidFill>
                <a:latin typeface="Arial"/>
                <a:cs typeface="Arial"/>
              </a:rPr>
              <a:t>Management</a:t>
            </a:r>
            <a:endParaRPr sz="1800">
              <a:latin typeface="Arial"/>
              <a:cs typeface="Arial"/>
            </a:endParaRPr>
          </a:p>
          <a:p>
            <a:pPr marL="0">
              <a:lnSpc>
                <a:spcPct val="100000"/>
              </a:lnSpc>
            </a:pPr>
            <a:r>
              <a:rPr sz="1800" spc="10" dirty="0">
                <a:solidFill>
                  <a:srgbClr val="004493"/>
                </a:solidFill>
                <a:latin typeface="Verdana"/>
                <a:cs typeface="Verdana"/>
              </a:rPr>
              <a:t>Vulnerability  analysis</a:t>
            </a:r>
            <a:endParaRPr sz="1800">
              <a:latin typeface="Verdana"/>
              <a:cs typeface="Verdana"/>
            </a:endParaRPr>
          </a:p>
          <a:p>
            <a:pPr marL="0">
              <a:lnSpc>
                <a:spcPct val="100000"/>
              </a:lnSpc>
            </a:pPr>
            <a:r>
              <a:rPr sz="1800" spc="10" dirty="0">
                <a:solidFill>
                  <a:srgbClr val="004493"/>
                </a:solidFill>
                <a:latin typeface="Verdana"/>
                <a:cs typeface="Verdana"/>
              </a:rPr>
              <a:t>Risk  management</a:t>
            </a:r>
            <a:endParaRPr sz="1800">
              <a:latin typeface="Verdana"/>
              <a:cs typeface="Verdana"/>
            </a:endParaRPr>
          </a:p>
        </p:txBody>
      </p:sp>
      <p:sp>
        <p:nvSpPr>
          <p:cNvPr id="8" name="text 1"/>
          <p:cNvSpPr txBox="1"/>
          <p:nvPr/>
        </p:nvSpPr>
        <p:spPr>
          <a:xfrm>
            <a:off x="8427975" y="6427249"/>
            <a:ext cx="83036"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8</a:t>
            </a:r>
            <a:endParaRPr sz="1000">
              <a:latin typeface="Verdana"/>
              <a:cs typeface="Verdana"/>
            </a:endParaRPr>
          </a:p>
        </p:txBody>
      </p:sp>
      <p:sp>
        <p:nvSpPr>
          <p:cNvPr id="9" name="text 1"/>
          <p:cNvSpPr txBox="1"/>
          <p:nvPr/>
        </p:nvSpPr>
        <p:spPr>
          <a:xfrm>
            <a:off x="636726" y="6427249"/>
            <a:ext cx="893834"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22 June 2016</a:t>
            </a:r>
            <a:endParaRPr sz="1000">
              <a:latin typeface="Verdana"/>
              <a:cs typeface="Verdana"/>
            </a:endParaRPr>
          </a:p>
        </p:txBody>
      </p:sp>
      <p:pic>
        <p:nvPicPr>
          <p:cNvPr id="46"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6101" y="4713399"/>
            <a:ext cx="2619375" cy="1743075"/>
          </a:xfrm>
          <a:prstGeom prst="rect">
            <a:avLst/>
          </a:prstGeom>
        </p:spPr>
      </p:pic>
      <p:pic>
        <p:nvPicPr>
          <p:cNvPr id="47"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5907" y="3347974"/>
            <a:ext cx="3114675" cy="1466850"/>
          </a:xfrm>
          <a:prstGeom prst="rect">
            <a:avLst/>
          </a:prstGeom>
        </p:spPr>
      </p:pic>
      <p:pic>
        <p:nvPicPr>
          <p:cNvPr id="48"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61176" y="971535"/>
            <a:ext cx="1722374" cy="2376551"/>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0"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51"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52"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53"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sp>
        <p:nvSpPr>
          <p:cNvPr id="2" name="text 1"/>
          <p:cNvSpPr txBox="1"/>
          <p:nvPr/>
        </p:nvSpPr>
        <p:spPr>
          <a:xfrm>
            <a:off x="628802" y="1461482"/>
            <a:ext cx="4673074" cy="430887"/>
          </a:xfrm>
          <a:prstGeom prst="rect">
            <a:avLst/>
          </a:prstGeom>
        </p:spPr>
        <p:txBody>
          <a:bodyPr vert="horz" wrap="none" lIns="0" tIns="0" rIns="0" bIns="0" rtlCol="0">
            <a:spAutoFit/>
          </a:bodyPr>
          <a:lstStyle/>
          <a:p>
            <a:pPr marL="0">
              <a:lnSpc>
                <a:spcPct val="100000"/>
              </a:lnSpc>
            </a:pPr>
            <a:r>
              <a:rPr sz="2800" b="1" spc="10" dirty="0">
                <a:solidFill>
                  <a:srgbClr val="004493"/>
                </a:solidFill>
                <a:latin typeface="Arial"/>
                <a:cs typeface="Arial"/>
              </a:rPr>
              <a:t>Strategies  to  detect  fraud</a:t>
            </a:r>
            <a:endParaRPr sz="2800">
              <a:latin typeface="Arial"/>
              <a:cs typeface="Arial"/>
            </a:endParaRPr>
          </a:p>
        </p:txBody>
      </p:sp>
      <p:sp>
        <p:nvSpPr>
          <p:cNvPr id="3" name="text 1"/>
          <p:cNvSpPr txBox="1"/>
          <p:nvPr/>
        </p:nvSpPr>
        <p:spPr>
          <a:xfrm>
            <a:off x="8427975" y="6427249"/>
            <a:ext cx="83036"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9</a:t>
            </a:r>
            <a:endParaRPr sz="1000">
              <a:latin typeface="Verdana"/>
              <a:cs typeface="Verdana"/>
            </a:endParaRPr>
          </a:p>
        </p:txBody>
      </p:sp>
      <p:sp>
        <p:nvSpPr>
          <p:cNvPr id="4" name="text 1"/>
          <p:cNvSpPr txBox="1"/>
          <p:nvPr/>
        </p:nvSpPr>
        <p:spPr>
          <a:xfrm>
            <a:off x="636726" y="6427249"/>
            <a:ext cx="893834"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22 June 2016</a:t>
            </a:r>
            <a:endParaRPr sz="1000">
              <a:latin typeface="Verdana"/>
              <a:cs typeface="Verdana"/>
            </a:endParaRPr>
          </a:p>
        </p:txBody>
      </p:sp>
      <p:pic>
        <p:nvPicPr>
          <p:cNvPr id="54"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7932" y="2171573"/>
            <a:ext cx="3559175" cy="2068576"/>
          </a:xfrm>
          <a:prstGeom prst="rect">
            <a:avLst/>
          </a:prstGeom>
        </p:spPr>
      </p:pic>
      <p:sp>
        <p:nvSpPr>
          <p:cNvPr id="5" name="text 1"/>
          <p:cNvSpPr txBox="1"/>
          <p:nvPr/>
        </p:nvSpPr>
        <p:spPr>
          <a:xfrm>
            <a:off x="720302" y="3232956"/>
            <a:ext cx="3757439" cy="369332"/>
          </a:xfrm>
          <a:prstGeom prst="rect">
            <a:avLst/>
          </a:prstGeom>
        </p:spPr>
        <p:txBody>
          <a:bodyPr vert="horz" wrap="none" lIns="0" tIns="0" rIns="0" bIns="0" rtlCol="0">
            <a:spAutoFit/>
          </a:bodyPr>
          <a:lstStyle/>
          <a:p>
            <a:pPr marL="0">
              <a:lnSpc>
                <a:spcPct val="100000"/>
              </a:lnSpc>
            </a:pPr>
            <a:r>
              <a:rPr sz="2400" b="1" spc="10" dirty="0">
                <a:solidFill>
                  <a:srgbClr val="FF0000"/>
                </a:solidFill>
                <a:latin typeface="Arial"/>
                <a:cs typeface="Arial"/>
              </a:rPr>
              <a:t>Fundamental  difference  </a:t>
            </a:r>
            <a:endParaRPr sz="2400">
              <a:latin typeface="Arial"/>
              <a:cs typeface="Arial"/>
            </a:endParaRPr>
          </a:p>
        </p:txBody>
      </p:sp>
      <p:sp>
        <p:nvSpPr>
          <p:cNvPr id="6" name="text 1"/>
          <p:cNvSpPr txBox="1"/>
          <p:nvPr/>
        </p:nvSpPr>
        <p:spPr>
          <a:xfrm>
            <a:off x="720253" y="5141639"/>
            <a:ext cx="3225883" cy="369332"/>
          </a:xfrm>
          <a:prstGeom prst="rect">
            <a:avLst/>
          </a:prstGeom>
        </p:spPr>
        <p:txBody>
          <a:bodyPr vert="horz" wrap="none" lIns="0" tIns="0" rIns="0" bIns="0" rtlCol="0">
            <a:spAutoFit/>
          </a:bodyPr>
          <a:lstStyle/>
          <a:p>
            <a:pPr marL="0">
              <a:lnSpc>
                <a:spcPct val="100000"/>
              </a:lnSpc>
            </a:pPr>
            <a:r>
              <a:rPr sz="2400" b="1" spc="10" dirty="0">
                <a:solidFill>
                  <a:srgbClr val="FF0000"/>
                </a:solidFill>
                <a:latin typeface="Arial"/>
                <a:cs typeface="Arial"/>
              </a:rPr>
              <a:t>Empirical  difference  </a:t>
            </a:r>
            <a:endParaRPr sz="2400">
              <a:latin typeface="Arial"/>
              <a:cs typeface="Arial"/>
            </a:endParaRPr>
          </a:p>
        </p:txBody>
      </p:sp>
      <p:pic>
        <p:nvPicPr>
          <p:cNvPr id="55"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1325" y="4400690"/>
            <a:ext cx="3230504" cy="2049469"/>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7"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58"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59"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60"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sp>
        <p:nvSpPr>
          <p:cNvPr id="2" name="text 1"/>
          <p:cNvSpPr txBox="1"/>
          <p:nvPr/>
        </p:nvSpPr>
        <p:spPr>
          <a:xfrm>
            <a:off x="636729" y="1645395"/>
            <a:ext cx="5611729" cy="430887"/>
          </a:xfrm>
          <a:prstGeom prst="rect">
            <a:avLst/>
          </a:prstGeom>
        </p:spPr>
        <p:txBody>
          <a:bodyPr vert="horz" wrap="none" lIns="0" tIns="0" rIns="0" bIns="0" rtlCol="0">
            <a:spAutoFit/>
          </a:bodyPr>
          <a:lstStyle/>
          <a:p>
            <a:pPr marL="0">
              <a:lnSpc>
                <a:spcPct val="100000"/>
              </a:lnSpc>
            </a:pPr>
            <a:r>
              <a:rPr sz="2800" b="1" spc="10" dirty="0">
                <a:solidFill>
                  <a:srgbClr val="004493"/>
                </a:solidFill>
                <a:latin typeface="Arial"/>
                <a:cs typeface="Arial"/>
              </a:rPr>
              <a:t>Targeted  –  untargeted  analysis</a:t>
            </a:r>
            <a:endParaRPr sz="2800">
              <a:latin typeface="Arial"/>
              <a:cs typeface="Arial"/>
            </a:endParaRPr>
          </a:p>
        </p:txBody>
      </p:sp>
      <p:sp>
        <p:nvSpPr>
          <p:cNvPr id="3" name="text 1"/>
          <p:cNvSpPr txBox="1"/>
          <p:nvPr/>
        </p:nvSpPr>
        <p:spPr>
          <a:xfrm>
            <a:off x="8347268" y="6427249"/>
            <a:ext cx="166071"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10</a:t>
            </a:r>
            <a:endParaRPr sz="1000">
              <a:latin typeface="Verdana"/>
              <a:cs typeface="Verdana"/>
            </a:endParaRPr>
          </a:p>
        </p:txBody>
      </p:sp>
      <p:sp>
        <p:nvSpPr>
          <p:cNvPr id="4" name="text 1"/>
          <p:cNvSpPr txBox="1"/>
          <p:nvPr/>
        </p:nvSpPr>
        <p:spPr>
          <a:xfrm>
            <a:off x="636726" y="6427249"/>
            <a:ext cx="893834"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22 June 2016</a:t>
            </a:r>
            <a:endParaRPr sz="1000">
              <a:latin typeface="Verdana"/>
              <a:cs typeface="Verdana"/>
            </a:endParaRPr>
          </a:p>
        </p:txBody>
      </p:sp>
      <p:pic>
        <p:nvPicPr>
          <p:cNvPr id="61"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3051" y="3686223"/>
            <a:ext cx="3124200" cy="2078101"/>
          </a:xfrm>
          <a:prstGeom prst="rect">
            <a:avLst/>
          </a:prstGeom>
        </p:spPr>
      </p:pic>
      <p:pic>
        <p:nvPicPr>
          <p:cNvPr id="62"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0005" y="2373376"/>
            <a:ext cx="3395599" cy="2351024"/>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4"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65"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66"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67"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sp>
        <p:nvSpPr>
          <p:cNvPr id="2" name="text 1"/>
          <p:cNvSpPr txBox="1"/>
          <p:nvPr/>
        </p:nvSpPr>
        <p:spPr>
          <a:xfrm>
            <a:off x="5666867" y="3453071"/>
            <a:ext cx="2961067" cy="830997"/>
          </a:xfrm>
          <a:prstGeom prst="rect">
            <a:avLst/>
          </a:prstGeom>
        </p:spPr>
        <p:txBody>
          <a:bodyPr vert="horz" wrap="none" lIns="0" tIns="0" rIns="0" bIns="0" rtlCol="0">
            <a:spAutoFit/>
          </a:bodyPr>
          <a:lstStyle/>
          <a:p>
            <a:pPr marL="0">
              <a:lnSpc>
                <a:spcPct val="100000"/>
              </a:lnSpc>
            </a:pPr>
            <a:r>
              <a:rPr sz="1800" b="1" spc="10" dirty="0">
                <a:solidFill>
                  <a:srgbClr val="004493"/>
                </a:solidFill>
                <a:latin typeface="Arial"/>
                <a:cs typeface="Arial"/>
              </a:rPr>
              <a:t>European  Reference</a:t>
            </a:r>
            <a:endParaRPr sz="1800">
              <a:latin typeface="Arial"/>
              <a:cs typeface="Arial"/>
            </a:endParaRPr>
          </a:p>
          <a:p>
            <a:pPr marL="0">
              <a:lnSpc>
                <a:spcPct val="100000"/>
              </a:lnSpc>
            </a:pPr>
            <a:r>
              <a:rPr sz="1800" b="1" spc="10" dirty="0">
                <a:solidFill>
                  <a:srgbClr val="004493"/>
                </a:solidFill>
                <a:latin typeface="Arial"/>
                <a:cs typeface="Arial"/>
              </a:rPr>
              <a:t>Centre  for  Control  in  the</a:t>
            </a:r>
            <a:endParaRPr sz="1800">
              <a:latin typeface="Arial"/>
              <a:cs typeface="Arial"/>
            </a:endParaRPr>
          </a:p>
          <a:p>
            <a:pPr marL="0">
              <a:lnSpc>
                <a:spcPct val="100000"/>
              </a:lnSpc>
            </a:pPr>
            <a:r>
              <a:rPr sz="1800" b="1" spc="10" dirty="0">
                <a:solidFill>
                  <a:srgbClr val="004493"/>
                </a:solidFill>
                <a:latin typeface="Arial"/>
                <a:cs typeface="Arial"/>
              </a:rPr>
              <a:t>Wine  Sector  (  DG  AGRI)</a:t>
            </a:r>
            <a:endParaRPr sz="1800">
              <a:latin typeface="Arial"/>
              <a:cs typeface="Arial"/>
            </a:endParaRPr>
          </a:p>
        </p:txBody>
      </p:sp>
      <p:sp>
        <p:nvSpPr>
          <p:cNvPr id="3" name="text 1"/>
          <p:cNvSpPr txBox="1"/>
          <p:nvPr/>
        </p:nvSpPr>
        <p:spPr>
          <a:xfrm>
            <a:off x="8347268" y="6427249"/>
            <a:ext cx="166071"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11</a:t>
            </a:r>
            <a:endParaRPr sz="1000">
              <a:latin typeface="Verdana"/>
              <a:cs typeface="Verdana"/>
            </a:endParaRPr>
          </a:p>
        </p:txBody>
      </p:sp>
      <p:sp>
        <p:nvSpPr>
          <p:cNvPr id="4" name="text 1"/>
          <p:cNvSpPr txBox="1"/>
          <p:nvPr/>
        </p:nvSpPr>
        <p:spPr>
          <a:xfrm>
            <a:off x="636726" y="6427249"/>
            <a:ext cx="893834"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22 June 2016</a:t>
            </a:r>
            <a:endParaRPr sz="1000">
              <a:latin typeface="Verdana"/>
              <a:cs typeface="Verdana"/>
            </a:endParaRPr>
          </a:p>
        </p:txBody>
      </p:sp>
      <p:pic>
        <p:nvPicPr>
          <p:cNvPr id="68"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200" y="2425767"/>
            <a:ext cx="4578350" cy="331304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
            <a:ext cx="9144000" cy="1103249"/>
          </a:xfrm>
          <a:prstGeom prst="rect">
            <a:avLst/>
          </a:prstGeom>
        </p:spPr>
      </p:pic>
      <p:pic>
        <p:nvPicPr>
          <p:cNvPr id="14"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757" y="6401004"/>
            <a:ext cx="678215" cy="457097"/>
          </a:xfrm>
          <a:prstGeom prst="rect">
            <a:avLst/>
          </a:prstGeom>
        </p:spPr>
      </p:pic>
      <p:pic>
        <p:nvPicPr>
          <p:cNvPr id="15"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4300" y="335211"/>
            <a:ext cx="1537740" cy="1077300"/>
          </a:xfrm>
          <a:prstGeom prst="rect">
            <a:avLst/>
          </a:prstGeom>
        </p:spPr>
      </p:pic>
      <p:sp>
        <p:nvSpPr>
          <p:cNvPr id="2" name="text 1"/>
          <p:cNvSpPr txBox="1"/>
          <p:nvPr/>
        </p:nvSpPr>
        <p:spPr>
          <a:xfrm>
            <a:off x="559978" y="1868977"/>
            <a:ext cx="6032101" cy="369332"/>
          </a:xfrm>
          <a:prstGeom prst="rect">
            <a:avLst/>
          </a:prstGeom>
        </p:spPr>
        <p:txBody>
          <a:bodyPr vert="horz" wrap="none" lIns="0" tIns="0" rIns="0" bIns="0" rtlCol="0">
            <a:spAutoFit/>
          </a:bodyPr>
          <a:lstStyle/>
          <a:p>
            <a:pPr marL="0">
              <a:lnSpc>
                <a:spcPct val="100000"/>
              </a:lnSpc>
            </a:pPr>
            <a:r>
              <a:rPr sz="2400" b="1" spc="10" dirty="0">
                <a:solidFill>
                  <a:srgbClr val="0E5393"/>
                </a:solidFill>
                <a:latin typeface="Arial"/>
                <a:cs typeface="Arial"/>
              </a:rPr>
              <a:t>Labelling  –  part  of  the  overall  toolbox</a:t>
            </a:r>
            <a:endParaRPr sz="2400">
              <a:latin typeface="Arial"/>
              <a:cs typeface="Arial"/>
            </a:endParaRPr>
          </a:p>
        </p:txBody>
      </p:sp>
      <p:sp>
        <p:nvSpPr>
          <p:cNvPr id="3" name="text 1"/>
          <p:cNvSpPr txBox="1"/>
          <p:nvPr/>
        </p:nvSpPr>
        <p:spPr>
          <a:xfrm>
            <a:off x="631248" y="2547681"/>
            <a:ext cx="4492255" cy="437043"/>
          </a:xfrm>
          <a:prstGeom prst="rect">
            <a:avLst/>
          </a:prstGeom>
        </p:spPr>
        <p:txBody>
          <a:bodyPr vert="horz" wrap="none" lIns="0" tIns="0" rIns="0" bIns="0" rtlCol="0">
            <a:spAutoFit/>
          </a:bodyPr>
          <a:lstStyle/>
          <a:p>
            <a:pPr marL="0">
              <a:lnSpc>
                <a:spcPct val="100000"/>
              </a:lnSpc>
            </a:pPr>
            <a:r>
              <a:rPr sz="2840" spc="10" dirty="0">
                <a:solidFill>
                  <a:srgbClr val="0E5393"/>
                </a:solidFill>
                <a:latin typeface="Verdana"/>
                <a:cs typeface="Verdana"/>
              </a:rPr>
              <a:t>•   </a:t>
            </a:r>
            <a:r>
              <a:rPr sz="2340" spc="10" dirty="0">
                <a:solidFill>
                  <a:srgbClr val="0E5393"/>
                </a:solidFill>
                <a:latin typeface="Verdana"/>
                <a:cs typeface="Verdana"/>
              </a:rPr>
              <a:t>Labelling  vs.  traceability</a:t>
            </a:r>
            <a:endParaRPr sz="2300">
              <a:latin typeface="Verdana"/>
              <a:cs typeface="Verdana"/>
            </a:endParaRPr>
          </a:p>
        </p:txBody>
      </p:sp>
      <p:sp>
        <p:nvSpPr>
          <p:cNvPr id="4" name="text 1"/>
          <p:cNvSpPr txBox="1"/>
          <p:nvPr/>
        </p:nvSpPr>
        <p:spPr>
          <a:xfrm>
            <a:off x="1088440" y="3034287"/>
            <a:ext cx="6856364" cy="1846659"/>
          </a:xfrm>
          <a:prstGeom prst="rect">
            <a:avLst/>
          </a:prstGeom>
        </p:spPr>
        <p:txBody>
          <a:bodyPr vert="horz" wrap="none" lIns="0" tIns="0" rIns="0" bIns="0" rtlCol="0">
            <a:spAutoFit/>
          </a:bodyPr>
          <a:lstStyle/>
          <a:p>
            <a:pPr marL="0">
              <a:lnSpc>
                <a:spcPct val="100000"/>
              </a:lnSpc>
            </a:pPr>
            <a:r>
              <a:rPr sz="2000" spc="10" dirty="0">
                <a:solidFill>
                  <a:srgbClr val="AEC551"/>
                </a:solidFill>
                <a:latin typeface="Verdana"/>
                <a:cs typeface="Verdana"/>
              </a:rPr>
              <a:t>•   </a:t>
            </a:r>
            <a:r>
              <a:rPr sz="2000" b="1" spc="10" dirty="0">
                <a:solidFill>
                  <a:srgbClr val="0E5393"/>
                </a:solidFill>
                <a:latin typeface="Arial"/>
                <a:cs typeface="Arial"/>
              </a:rPr>
              <a:t>Traceability  –  risk  management  tool  (food  safety,</a:t>
            </a:r>
            <a:endParaRPr sz="2000">
              <a:latin typeface="Arial"/>
              <a:cs typeface="Arial"/>
            </a:endParaRPr>
          </a:p>
          <a:p>
            <a:pPr marL="286842">
              <a:lnSpc>
                <a:spcPct val="100000"/>
              </a:lnSpc>
            </a:pPr>
            <a:r>
              <a:rPr sz="2000" b="1" spc="10" dirty="0">
                <a:solidFill>
                  <a:srgbClr val="0E5393"/>
                </a:solidFill>
                <a:latin typeface="Arial"/>
                <a:cs typeface="Arial"/>
              </a:rPr>
              <a:t>action  in  case  of  risk  –withdrawal/recall,</a:t>
            </a:r>
            <a:endParaRPr sz="2000">
              <a:latin typeface="Arial"/>
              <a:cs typeface="Arial"/>
            </a:endParaRPr>
          </a:p>
          <a:p>
            <a:pPr marL="286842">
              <a:lnSpc>
                <a:spcPct val="100000"/>
              </a:lnSpc>
            </a:pPr>
            <a:r>
              <a:rPr sz="2000" b="1" spc="10" dirty="0">
                <a:solidFill>
                  <a:srgbClr val="0E5393"/>
                </a:solidFill>
                <a:latin typeface="Arial"/>
                <a:cs typeface="Arial"/>
              </a:rPr>
              <a:t>prevention  of  wider  trade  disruption)</a:t>
            </a:r>
            <a:endParaRPr sz="2000">
              <a:latin typeface="Arial"/>
              <a:cs typeface="Arial"/>
            </a:endParaRPr>
          </a:p>
          <a:p>
            <a:pPr marL="0">
              <a:lnSpc>
                <a:spcPct val="100000"/>
              </a:lnSpc>
            </a:pPr>
            <a:r>
              <a:rPr sz="2000" spc="10" dirty="0">
                <a:solidFill>
                  <a:srgbClr val="AEC551"/>
                </a:solidFill>
                <a:latin typeface="Verdana"/>
                <a:cs typeface="Verdana"/>
              </a:rPr>
              <a:t>•   </a:t>
            </a:r>
            <a:r>
              <a:rPr sz="2000" b="1" spc="10" dirty="0">
                <a:solidFill>
                  <a:srgbClr val="0E5393"/>
                </a:solidFill>
                <a:latin typeface="Arial"/>
                <a:cs typeface="Arial"/>
              </a:rPr>
              <a:t>Relevance  for  consumers:  distinction  between</a:t>
            </a:r>
            <a:endParaRPr sz="2000">
              <a:latin typeface="Arial"/>
              <a:cs typeface="Arial"/>
            </a:endParaRPr>
          </a:p>
          <a:p>
            <a:pPr marL="286842">
              <a:lnSpc>
                <a:spcPct val="100000"/>
              </a:lnSpc>
            </a:pPr>
            <a:r>
              <a:rPr sz="2000" b="1" spc="10" dirty="0">
                <a:solidFill>
                  <a:srgbClr val="0E5393"/>
                </a:solidFill>
                <a:latin typeface="Arial"/>
                <a:cs typeface="Arial"/>
              </a:rPr>
              <a:t>affected  and  non-affected  products</a:t>
            </a:r>
            <a:endParaRPr sz="2000">
              <a:latin typeface="Arial"/>
              <a:cs typeface="Arial"/>
            </a:endParaRPr>
          </a:p>
          <a:p>
            <a:pPr marL="0">
              <a:lnSpc>
                <a:spcPct val="100000"/>
              </a:lnSpc>
            </a:pPr>
            <a:r>
              <a:rPr sz="2000" spc="10" dirty="0">
                <a:solidFill>
                  <a:srgbClr val="AEC551"/>
                </a:solidFill>
                <a:latin typeface="Verdana"/>
                <a:cs typeface="Verdana"/>
              </a:rPr>
              <a:t>•   </a:t>
            </a:r>
            <a:r>
              <a:rPr sz="2000" b="1" spc="10" dirty="0">
                <a:solidFill>
                  <a:srgbClr val="0E5393"/>
                </a:solidFill>
                <a:latin typeface="Arial"/>
                <a:cs typeface="Arial"/>
              </a:rPr>
              <a:t>Implementation/  beneficial  effects  –  fitness  check</a:t>
            </a:r>
            <a:endParaRPr sz="2000">
              <a:latin typeface="Arial"/>
              <a:cs typeface="Arial"/>
            </a:endParaRPr>
          </a:p>
        </p:txBody>
      </p:sp>
      <p:sp>
        <p:nvSpPr>
          <p:cNvPr id="5" name="text 1"/>
          <p:cNvSpPr txBox="1"/>
          <p:nvPr/>
        </p:nvSpPr>
        <p:spPr>
          <a:xfrm>
            <a:off x="631241" y="4998781"/>
            <a:ext cx="7692812" cy="427809"/>
          </a:xfrm>
          <a:prstGeom prst="rect">
            <a:avLst/>
          </a:prstGeom>
        </p:spPr>
        <p:txBody>
          <a:bodyPr vert="horz" wrap="none" lIns="0" tIns="0" rIns="0" bIns="0" rtlCol="0">
            <a:spAutoFit/>
          </a:bodyPr>
          <a:lstStyle/>
          <a:p>
            <a:pPr marL="0">
              <a:lnSpc>
                <a:spcPct val="100000"/>
              </a:lnSpc>
            </a:pPr>
            <a:r>
              <a:rPr sz="2780" spc="10" dirty="0">
                <a:solidFill>
                  <a:srgbClr val="0E5393"/>
                </a:solidFill>
                <a:latin typeface="Verdana"/>
                <a:cs typeface="Verdana"/>
              </a:rPr>
              <a:t>•   </a:t>
            </a:r>
            <a:r>
              <a:rPr sz="2280" spc="10" dirty="0">
                <a:solidFill>
                  <a:srgbClr val="0E5393"/>
                </a:solidFill>
                <a:latin typeface="Verdana"/>
                <a:cs typeface="Verdana"/>
              </a:rPr>
              <a:t>Other  tools:  responsibilities  of  food  business</a:t>
            </a:r>
            <a:endParaRPr sz="2200">
              <a:latin typeface="Verdana"/>
              <a:cs typeface="Verdana"/>
            </a:endParaRPr>
          </a:p>
        </p:txBody>
      </p:sp>
      <p:sp>
        <p:nvSpPr>
          <p:cNvPr id="6" name="text 1"/>
          <p:cNvSpPr txBox="1"/>
          <p:nvPr/>
        </p:nvSpPr>
        <p:spPr>
          <a:xfrm>
            <a:off x="631305" y="5425744"/>
            <a:ext cx="6440225" cy="350865"/>
          </a:xfrm>
          <a:prstGeom prst="rect">
            <a:avLst/>
          </a:prstGeom>
        </p:spPr>
        <p:txBody>
          <a:bodyPr vert="horz" wrap="none" lIns="0" tIns="0" rIns="0" bIns="0" rtlCol="0">
            <a:spAutoFit/>
          </a:bodyPr>
          <a:lstStyle/>
          <a:p>
            <a:pPr marL="0">
              <a:lnSpc>
                <a:spcPct val="100000"/>
              </a:lnSpc>
            </a:pPr>
            <a:r>
              <a:rPr sz="2280" spc="10" dirty="0">
                <a:solidFill>
                  <a:srgbClr val="0E5393"/>
                </a:solidFill>
                <a:latin typeface="Verdana"/>
                <a:cs typeface="Verdana"/>
              </a:rPr>
              <a:t>operators,  transparency/  role  of  controls</a:t>
            </a:r>
            <a:endParaRPr sz="2200">
              <a:latin typeface="Verdana"/>
              <a:cs typeface="Verdan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0"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71"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72"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73"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sp>
        <p:nvSpPr>
          <p:cNvPr id="2" name="text 1"/>
          <p:cNvSpPr txBox="1"/>
          <p:nvPr/>
        </p:nvSpPr>
        <p:spPr>
          <a:xfrm>
            <a:off x="8347268" y="6427249"/>
            <a:ext cx="166071"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12</a:t>
            </a:r>
            <a:endParaRPr sz="1000">
              <a:latin typeface="Verdana"/>
              <a:cs typeface="Verdana"/>
            </a:endParaRPr>
          </a:p>
        </p:txBody>
      </p:sp>
      <p:sp>
        <p:nvSpPr>
          <p:cNvPr id="3" name="text 1"/>
          <p:cNvSpPr txBox="1"/>
          <p:nvPr/>
        </p:nvSpPr>
        <p:spPr>
          <a:xfrm>
            <a:off x="636726" y="6427249"/>
            <a:ext cx="893834"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22 June 2016</a:t>
            </a:r>
            <a:endParaRPr sz="1000">
              <a:latin typeface="Verdana"/>
              <a:cs typeface="Verdana"/>
            </a:endParaRPr>
          </a:p>
        </p:txBody>
      </p:sp>
      <p:sp>
        <p:nvSpPr>
          <p:cNvPr id="4" name="text 1"/>
          <p:cNvSpPr txBox="1"/>
          <p:nvPr/>
        </p:nvSpPr>
        <p:spPr>
          <a:xfrm>
            <a:off x="636783" y="1645395"/>
            <a:ext cx="3681457" cy="430887"/>
          </a:xfrm>
          <a:prstGeom prst="rect">
            <a:avLst/>
          </a:prstGeom>
        </p:spPr>
        <p:txBody>
          <a:bodyPr vert="horz" wrap="none" lIns="0" tIns="0" rIns="0" bIns="0" rtlCol="0">
            <a:spAutoFit/>
          </a:bodyPr>
          <a:lstStyle/>
          <a:p>
            <a:pPr marL="0">
              <a:lnSpc>
                <a:spcPct val="100000"/>
              </a:lnSpc>
            </a:pPr>
            <a:r>
              <a:rPr sz="2800" b="1" spc="10" dirty="0">
                <a:solidFill>
                  <a:srgbClr val="004493"/>
                </a:solidFill>
                <a:latin typeface="Arial"/>
                <a:cs typeface="Arial"/>
              </a:rPr>
              <a:t>Adulteration  of  wine</a:t>
            </a:r>
            <a:endParaRPr sz="2800">
              <a:latin typeface="Arial"/>
              <a:cs typeface="Arial"/>
            </a:endParaRPr>
          </a:p>
        </p:txBody>
      </p:sp>
      <p:sp>
        <p:nvSpPr>
          <p:cNvPr id="5" name="text 1"/>
          <p:cNvSpPr txBox="1"/>
          <p:nvPr/>
        </p:nvSpPr>
        <p:spPr>
          <a:xfrm>
            <a:off x="636731" y="2397151"/>
            <a:ext cx="97463" cy="330860"/>
          </a:xfrm>
          <a:prstGeom prst="rect">
            <a:avLst/>
          </a:prstGeom>
        </p:spPr>
        <p:txBody>
          <a:bodyPr vert="horz" wrap="none" lIns="0" tIns="0" rIns="0" bIns="0" rtlCol="0">
            <a:spAutoFit/>
          </a:bodyPr>
          <a:lstStyle/>
          <a:p>
            <a:pPr marL="0">
              <a:lnSpc>
                <a:spcPct val="100000"/>
              </a:lnSpc>
            </a:pPr>
            <a:r>
              <a:rPr sz="2150" spc="10" dirty="0">
                <a:solidFill>
                  <a:srgbClr val="37ACDE"/>
                </a:solidFill>
                <a:latin typeface="Arial"/>
                <a:cs typeface="Arial"/>
              </a:rPr>
              <a:t>•</a:t>
            </a:r>
            <a:endParaRPr sz="2100">
              <a:latin typeface="Arial"/>
              <a:cs typeface="Arial"/>
            </a:endParaRPr>
          </a:p>
        </p:txBody>
      </p:sp>
      <p:sp>
        <p:nvSpPr>
          <p:cNvPr id="6" name="text 1"/>
          <p:cNvSpPr txBox="1"/>
          <p:nvPr/>
        </p:nvSpPr>
        <p:spPr>
          <a:xfrm>
            <a:off x="636724" y="2415694"/>
            <a:ext cx="4624664" cy="1420389"/>
          </a:xfrm>
          <a:prstGeom prst="rect">
            <a:avLst/>
          </a:prstGeom>
        </p:spPr>
        <p:txBody>
          <a:bodyPr vert="horz" wrap="none" lIns="0" tIns="0" rIns="0" bIns="0" rtlCol="0">
            <a:spAutoFit/>
          </a:bodyPr>
          <a:lstStyle/>
          <a:p>
            <a:pPr marL="342900">
              <a:lnSpc>
                <a:spcPct val="100000"/>
              </a:lnSpc>
            </a:pPr>
            <a:r>
              <a:rPr sz="1800" spc="10" dirty="0">
                <a:solidFill>
                  <a:srgbClr val="004493"/>
                </a:solidFill>
                <a:latin typeface="Verdana"/>
                <a:cs typeface="Verdana"/>
              </a:rPr>
              <a:t>Isotopic  analysis  for  detection  of</a:t>
            </a:r>
            <a:endParaRPr sz="1800">
              <a:latin typeface="Verdana"/>
              <a:cs typeface="Verdana"/>
            </a:endParaRPr>
          </a:p>
          <a:p>
            <a:pPr marL="342900">
              <a:lnSpc>
                <a:spcPct val="100000"/>
              </a:lnSpc>
            </a:pPr>
            <a:r>
              <a:rPr sz="1800" spc="10" dirty="0">
                <a:solidFill>
                  <a:srgbClr val="004493"/>
                </a:solidFill>
                <a:latin typeface="Verdana"/>
                <a:cs typeface="Verdana"/>
              </a:rPr>
              <a:t>sugaring  (chaptalisation)  and</a:t>
            </a:r>
            <a:endParaRPr sz="1800">
              <a:latin typeface="Verdana"/>
              <a:cs typeface="Verdana"/>
            </a:endParaRPr>
          </a:p>
          <a:p>
            <a:pPr marL="342900">
              <a:lnSpc>
                <a:spcPct val="100000"/>
              </a:lnSpc>
            </a:pPr>
            <a:r>
              <a:rPr sz="1680" spc="10" dirty="0">
                <a:solidFill>
                  <a:srgbClr val="004493"/>
                </a:solidFill>
                <a:latin typeface="Verdana"/>
                <a:cs typeface="Verdana"/>
              </a:rPr>
              <a:t>watering  of  wine,  and  geographical</a:t>
            </a:r>
            <a:endParaRPr sz="1600">
              <a:latin typeface="Verdana"/>
              <a:cs typeface="Verdana"/>
            </a:endParaRPr>
          </a:p>
          <a:p>
            <a:pPr marL="342900">
              <a:lnSpc>
                <a:spcPct val="100000"/>
              </a:lnSpc>
            </a:pPr>
            <a:r>
              <a:rPr sz="1800" spc="10" dirty="0">
                <a:solidFill>
                  <a:srgbClr val="004493"/>
                </a:solidFill>
                <a:latin typeface="Verdana"/>
                <a:cs typeface="Verdana"/>
              </a:rPr>
              <a:t>origin  of  wine</a:t>
            </a:r>
            <a:endParaRPr sz="1800">
              <a:latin typeface="Verdana"/>
              <a:cs typeface="Verdana"/>
            </a:endParaRPr>
          </a:p>
          <a:p>
            <a:pPr marL="0">
              <a:lnSpc>
                <a:spcPct val="100000"/>
              </a:lnSpc>
            </a:pPr>
            <a:r>
              <a:rPr sz="2150" spc="10" dirty="0">
                <a:solidFill>
                  <a:srgbClr val="37ACDE"/>
                </a:solidFill>
                <a:latin typeface="Arial"/>
                <a:cs typeface="Arial"/>
              </a:rPr>
              <a:t>•    </a:t>
            </a:r>
            <a:r>
              <a:rPr sz="1800" spc="10" dirty="0">
                <a:solidFill>
                  <a:srgbClr val="004493"/>
                </a:solidFill>
                <a:latin typeface="Verdana"/>
                <a:cs typeface="Verdana"/>
              </a:rPr>
              <a:t>SNIF  -NMR:  determination  of  the</a:t>
            </a:r>
            <a:endParaRPr sz="1800">
              <a:latin typeface="Verdana"/>
              <a:cs typeface="Verdana"/>
            </a:endParaRPr>
          </a:p>
        </p:txBody>
      </p:sp>
      <p:sp>
        <p:nvSpPr>
          <p:cNvPr id="7" name="text 1"/>
          <p:cNvSpPr txBox="1"/>
          <p:nvPr/>
        </p:nvSpPr>
        <p:spPr>
          <a:xfrm>
            <a:off x="1534415" y="3643065"/>
            <a:ext cx="155171" cy="184666"/>
          </a:xfrm>
          <a:prstGeom prst="rect">
            <a:avLst/>
          </a:prstGeom>
        </p:spPr>
        <p:txBody>
          <a:bodyPr vert="horz" wrap="none" lIns="0" tIns="0" rIns="0" bIns="0" rtlCol="0">
            <a:spAutoFit/>
          </a:bodyPr>
          <a:lstStyle/>
          <a:p>
            <a:pPr marL="0">
              <a:lnSpc>
                <a:spcPct val="100000"/>
              </a:lnSpc>
            </a:pPr>
            <a:r>
              <a:rPr sz="1200" spc="10" dirty="0">
                <a:solidFill>
                  <a:srgbClr val="004493"/>
                </a:solidFill>
                <a:latin typeface="Verdana"/>
                <a:cs typeface="Verdana"/>
              </a:rPr>
              <a:t>®</a:t>
            </a:r>
            <a:endParaRPr sz="1200">
              <a:latin typeface="Verdana"/>
              <a:cs typeface="Verdana"/>
            </a:endParaRPr>
          </a:p>
        </p:txBody>
      </p:sp>
      <p:sp>
        <p:nvSpPr>
          <p:cNvPr id="8" name="text 1"/>
          <p:cNvSpPr txBox="1"/>
          <p:nvPr/>
        </p:nvSpPr>
        <p:spPr>
          <a:xfrm>
            <a:off x="636783" y="3921128"/>
            <a:ext cx="552715" cy="330860"/>
          </a:xfrm>
          <a:prstGeom prst="rect">
            <a:avLst/>
          </a:prstGeom>
        </p:spPr>
        <p:txBody>
          <a:bodyPr vert="horz" wrap="none" lIns="0" tIns="0" rIns="0" bIns="0" rtlCol="0">
            <a:spAutoFit/>
          </a:bodyPr>
          <a:lstStyle/>
          <a:p>
            <a:pPr marL="0">
              <a:lnSpc>
                <a:spcPct val="100000"/>
              </a:lnSpc>
            </a:pPr>
            <a:r>
              <a:rPr sz="2150" spc="10" dirty="0">
                <a:solidFill>
                  <a:srgbClr val="37ACDE"/>
                </a:solidFill>
                <a:latin typeface="Arial"/>
                <a:cs typeface="Arial"/>
              </a:rPr>
              <a:t>•    </a:t>
            </a:r>
            <a:r>
              <a:rPr sz="1800" spc="10" dirty="0">
                <a:solidFill>
                  <a:srgbClr val="004493"/>
                </a:solidFill>
                <a:latin typeface="Verdana"/>
                <a:cs typeface="Verdana"/>
              </a:rPr>
              <a:t>δ</a:t>
            </a:r>
            <a:endParaRPr sz="1800">
              <a:latin typeface="Verdana"/>
              <a:cs typeface="Verdana"/>
            </a:endParaRPr>
          </a:p>
        </p:txBody>
      </p:sp>
      <p:sp>
        <p:nvSpPr>
          <p:cNvPr id="9" name="text 1"/>
          <p:cNvSpPr txBox="1"/>
          <p:nvPr/>
        </p:nvSpPr>
        <p:spPr>
          <a:xfrm>
            <a:off x="1200663" y="3947865"/>
            <a:ext cx="198131" cy="184666"/>
          </a:xfrm>
          <a:prstGeom prst="rect">
            <a:avLst/>
          </a:prstGeom>
        </p:spPr>
        <p:txBody>
          <a:bodyPr vert="horz" wrap="none" lIns="0" tIns="0" rIns="0" bIns="0" rtlCol="0">
            <a:spAutoFit/>
          </a:bodyPr>
          <a:lstStyle/>
          <a:p>
            <a:pPr marL="0">
              <a:lnSpc>
                <a:spcPct val="100000"/>
              </a:lnSpc>
            </a:pPr>
            <a:r>
              <a:rPr sz="1200" spc="10" dirty="0">
                <a:solidFill>
                  <a:srgbClr val="004493"/>
                </a:solidFill>
                <a:latin typeface="Verdana"/>
                <a:cs typeface="Verdana"/>
              </a:rPr>
              <a:t>13</a:t>
            </a:r>
            <a:endParaRPr sz="1200">
              <a:latin typeface="Verdana"/>
              <a:cs typeface="Verdana"/>
            </a:endParaRPr>
          </a:p>
        </p:txBody>
      </p:sp>
      <p:sp>
        <p:nvSpPr>
          <p:cNvPr id="10" name="text 1"/>
          <p:cNvSpPr txBox="1"/>
          <p:nvPr/>
        </p:nvSpPr>
        <p:spPr>
          <a:xfrm>
            <a:off x="1395730" y="3939836"/>
            <a:ext cx="1483098" cy="258532"/>
          </a:xfrm>
          <a:prstGeom prst="rect">
            <a:avLst/>
          </a:prstGeom>
        </p:spPr>
        <p:txBody>
          <a:bodyPr vert="horz" wrap="none" lIns="0" tIns="0" rIns="0" bIns="0" rtlCol="0">
            <a:spAutoFit/>
          </a:bodyPr>
          <a:lstStyle/>
          <a:p>
            <a:pPr marL="0">
              <a:lnSpc>
                <a:spcPct val="100000"/>
              </a:lnSpc>
            </a:pPr>
            <a:r>
              <a:rPr sz="1680" spc="10" dirty="0">
                <a:solidFill>
                  <a:srgbClr val="004493"/>
                </a:solidFill>
                <a:latin typeface="Verdana"/>
                <a:cs typeface="Verdana"/>
              </a:rPr>
              <a:t>C  of  ethanol</a:t>
            </a:r>
            <a:endParaRPr sz="1600">
              <a:latin typeface="Verdana"/>
              <a:cs typeface="Verdana"/>
            </a:endParaRPr>
          </a:p>
        </p:txBody>
      </p:sp>
      <p:sp>
        <p:nvSpPr>
          <p:cNvPr id="11" name="text 1"/>
          <p:cNvSpPr txBox="1"/>
          <p:nvPr/>
        </p:nvSpPr>
        <p:spPr>
          <a:xfrm>
            <a:off x="636783" y="4226459"/>
            <a:ext cx="2989601" cy="330860"/>
          </a:xfrm>
          <a:prstGeom prst="rect">
            <a:avLst/>
          </a:prstGeom>
        </p:spPr>
        <p:txBody>
          <a:bodyPr vert="horz" wrap="none" lIns="0" tIns="0" rIns="0" bIns="0" rtlCol="0">
            <a:spAutoFit/>
          </a:bodyPr>
          <a:lstStyle/>
          <a:p>
            <a:pPr marL="0">
              <a:lnSpc>
                <a:spcPct val="100000"/>
              </a:lnSpc>
            </a:pPr>
            <a:r>
              <a:rPr sz="2150" spc="10" dirty="0">
                <a:solidFill>
                  <a:srgbClr val="37ACDE"/>
                </a:solidFill>
                <a:latin typeface="Arial"/>
                <a:cs typeface="Arial"/>
              </a:rPr>
              <a:t>•    </a:t>
            </a:r>
            <a:r>
              <a:rPr sz="1800" spc="10" dirty="0">
                <a:solidFill>
                  <a:srgbClr val="004493"/>
                </a:solidFill>
                <a:latin typeface="Verdana"/>
                <a:cs typeface="Verdana"/>
              </a:rPr>
              <a:t>δ    O  of  wine  water</a:t>
            </a:r>
            <a:endParaRPr sz="1800">
              <a:latin typeface="Verdana"/>
              <a:cs typeface="Verdana"/>
            </a:endParaRPr>
          </a:p>
        </p:txBody>
      </p:sp>
      <p:sp>
        <p:nvSpPr>
          <p:cNvPr id="12" name="text 1"/>
          <p:cNvSpPr txBox="1"/>
          <p:nvPr/>
        </p:nvSpPr>
        <p:spPr>
          <a:xfrm>
            <a:off x="1200663" y="4252919"/>
            <a:ext cx="198131" cy="184666"/>
          </a:xfrm>
          <a:prstGeom prst="rect">
            <a:avLst/>
          </a:prstGeom>
        </p:spPr>
        <p:txBody>
          <a:bodyPr vert="horz" wrap="none" lIns="0" tIns="0" rIns="0" bIns="0" rtlCol="0">
            <a:spAutoFit/>
          </a:bodyPr>
          <a:lstStyle/>
          <a:p>
            <a:pPr marL="0">
              <a:lnSpc>
                <a:spcPct val="100000"/>
              </a:lnSpc>
            </a:pPr>
            <a:r>
              <a:rPr sz="1200" spc="10" dirty="0">
                <a:solidFill>
                  <a:srgbClr val="004493"/>
                </a:solidFill>
                <a:latin typeface="Verdana"/>
                <a:cs typeface="Verdana"/>
              </a:rPr>
              <a:t>18</a:t>
            </a:r>
            <a:endParaRPr sz="1200">
              <a:latin typeface="Verdana"/>
              <a:cs typeface="Verdana"/>
            </a:endParaRPr>
          </a:p>
        </p:txBody>
      </p:sp>
      <p:sp>
        <p:nvSpPr>
          <p:cNvPr id="13" name="text 1"/>
          <p:cNvSpPr txBox="1"/>
          <p:nvPr/>
        </p:nvSpPr>
        <p:spPr>
          <a:xfrm>
            <a:off x="917145" y="4877483"/>
            <a:ext cx="3659207" cy="830997"/>
          </a:xfrm>
          <a:prstGeom prst="rect">
            <a:avLst/>
          </a:prstGeom>
        </p:spPr>
        <p:txBody>
          <a:bodyPr vert="horz" wrap="none" lIns="0" tIns="0" rIns="0" bIns="0" rtlCol="0">
            <a:spAutoFit/>
          </a:bodyPr>
          <a:lstStyle/>
          <a:p>
            <a:pPr marL="0">
              <a:lnSpc>
                <a:spcPct val="100000"/>
              </a:lnSpc>
            </a:pPr>
            <a:r>
              <a:rPr sz="1800" b="1" spc="10" dirty="0">
                <a:solidFill>
                  <a:srgbClr val="004493"/>
                </a:solidFill>
                <a:latin typeface="Arial"/>
                <a:cs typeface="Arial"/>
              </a:rPr>
              <a:t>European  Reference  Centre  for</a:t>
            </a:r>
            <a:endParaRPr sz="1800">
              <a:latin typeface="Arial"/>
              <a:cs typeface="Arial"/>
            </a:endParaRPr>
          </a:p>
          <a:p>
            <a:pPr marL="463346">
              <a:lnSpc>
                <a:spcPct val="100000"/>
              </a:lnSpc>
            </a:pPr>
            <a:r>
              <a:rPr sz="1800" b="1" spc="10" dirty="0">
                <a:solidFill>
                  <a:srgbClr val="004493"/>
                </a:solidFill>
                <a:latin typeface="Arial"/>
                <a:cs typeface="Arial"/>
              </a:rPr>
              <a:t>Control  in  the  Wine  Sector</a:t>
            </a:r>
            <a:endParaRPr sz="1800">
              <a:latin typeface="Arial"/>
              <a:cs typeface="Arial"/>
            </a:endParaRPr>
          </a:p>
          <a:p>
            <a:pPr marL="987856">
              <a:lnSpc>
                <a:spcPct val="100000"/>
              </a:lnSpc>
            </a:pPr>
            <a:r>
              <a:rPr sz="1800" b="1" spc="10" dirty="0">
                <a:solidFill>
                  <a:srgbClr val="004493"/>
                </a:solidFill>
                <a:latin typeface="Arial"/>
                <a:cs typeface="Arial"/>
              </a:rPr>
              <a:t>(operated  by  JRC)  </a:t>
            </a:r>
            <a:endParaRPr sz="1800">
              <a:latin typeface="Arial"/>
              <a:cs typeface="Arial"/>
            </a:endParaRPr>
          </a:p>
        </p:txBody>
      </p:sp>
      <p:pic>
        <p:nvPicPr>
          <p:cNvPr id="74"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9725" y="2168575"/>
            <a:ext cx="3524503" cy="3686188"/>
          </a:xfrm>
          <a:prstGeom prst="rect">
            <a:avLst/>
          </a:prstGeom>
        </p:spPr>
      </p:pic>
      <p:sp>
        <p:nvSpPr>
          <p:cNvPr id="14" name="text 1"/>
          <p:cNvSpPr txBox="1"/>
          <p:nvPr/>
        </p:nvSpPr>
        <p:spPr>
          <a:xfrm>
            <a:off x="7279259" y="5928262"/>
            <a:ext cx="1634422" cy="175433"/>
          </a:xfrm>
          <a:prstGeom prst="rect">
            <a:avLst/>
          </a:prstGeom>
        </p:spPr>
        <p:txBody>
          <a:bodyPr vert="horz" wrap="none" lIns="0" tIns="0" rIns="0" bIns="0" rtlCol="0">
            <a:spAutoFit/>
          </a:bodyPr>
          <a:lstStyle/>
          <a:p>
            <a:pPr marL="0">
              <a:lnSpc>
                <a:spcPct val="100000"/>
              </a:lnSpc>
            </a:pPr>
            <a:r>
              <a:rPr sz="1140" spc="10" dirty="0">
                <a:solidFill>
                  <a:srgbClr val="004493"/>
                </a:solidFill>
                <a:latin typeface="Verdana"/>
                <a:cs typeface="Verdana"/>
              </a:rPr>
              <a:t>Schmidt  et  al,  2005</a:t>
            </a:r>
            <a:endParaRPr sz="1100">
              <a:latin typeface="Verdana"/>
              <a:cs typeface="Verdan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6"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77"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78"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79"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sp>
        <p:nvSpPr>
          <p:cNvPr id="2" name="text 1"/>
          <p:cNvSpPr txBox="1"/>
          <p:nvPr/>
        </p:nvSpPr>
        <p:spPr>
          <a:xfrm>
            <a:off x="3471987" y="5886772"/>
            <a:ext cx="2158283" cy="307777"/>
          </a:xfrm>
          <a:prstGeom prst="rect">
            <a:avLst/>
          </a:prstGeom>
        </p:spPr>
        <p:txBody>
          <a:bodyPr vert="horz" wrap="none" lIns="0" tIns="0" rIns="0" bIns="0" rtlCol="0">
            <a:spAutoFit/>
          </a:bodyPr>
          <a:lstStyle/>
          <a:p>
            <a:pPr marL="0">
              <a:lnSpc>
                <a:spcPct val="100000"/>
              </a:lnSpc>
            </a:pPr>
            <a:r>
              <a:rPr sz="2000" b="1" spc="10" dirty="0">
                <a:solidFill>
                  <a:srgbClr val="004493"/>
                </a:solidFill>
                <a:latin typeface="Arial"/>
                <a:cs typeface="Arial"/>
              </a:rPr>
              <a:t>Fish  substitution</a:t>
            </a:r>
            <a:endParaRPr sz="2000">
              <a:latin typeface="Arial"/>
              <a:cs typeface="Arial"/>
            </a:endParaRPr>
          </a:p>
        </p:txBody>
      </p:sp>
      <p:sp>
        <p:nvSpPr>
          <p:cNvPr id="3" name="text 1"/>
          <p:cNvSpPr txBox="1"/>
          <p:nvPr/>
        </p:nvSpPr>
        <p:spPr>
          <a:xfrm>
            <a:off x="8347268" y="6427249"/>
            <a:ext cx="166071"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13</a:t>
            </a:r>
            <a:endParaRPr sz="1000">
              <a:latin typeface="Verdana"/>
              <a:cs typeface="Verdana"/>
            </a:endParaRPr>
          </a:p>
        </p:txBody>
      </p:sp>
      <p:sp>
        <p:nvSpPr>
          <p:cNvPr id="4" name="text 1"/>
          <p:cNvSpPr txBox="1"/>
          <p:nvPr/>
        </p:nvSpPr>
        <p:spPr>
          <a:xfrm>
            <a:off x="636726" y="6427249"/>
            <a:ext cx="893834"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22 June 2016</a:t>
            </a:r>
            <a:endParaRPr sz="1000">
              <a:latin typeface="Verdana"/>
              <a:cs typeface="Verdana"/>
            </a:endParaRPr>
          </a:p>
        </p:txBody>
      </p:sp>
      <p:pic>
        <p:nvPicPr>
          <p:cNvPr id="80"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237" y="1846186"/>
            <a:ext cx="8848704" cy="3772104"/>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2"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83"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84"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85"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sp>
        <p:nvSpPr>
          <p:cNvPr id="2" name="text 1"/>
          <p:cNvSpPr txBox="1"/>
          <p:nvPr/>
        </p:nvSpPr>
        <p:spPr>
          <a:xfrm>
            <a:off x="1205176" y="4909211"/>
            <a:ext cx="1931298" cy="276999"/>
          </a:xfrm>
          <a:prstGeom prst="rect">
            <a:avLst/>
          </a:prstGeom>
        </p:spPr>
        <p:txBody>
          <a:bodyPr vert="horz" wrap="none" lIns="0" tIns="0" rIns="0" bIns="0" rtlCol="0">
            <a:spAutoFit/>
          </a:bodyPr>
          <a:lstStyle/>
          <a:p>
            <a:pPr marL="0">
              <a:lnSpc>
                <a:spcPct val="100000"/>
              </a:lnSpc>
            </a:pPr>
            <a:r>
              <a:rPr sz="1800" b="1" spc="10" dirty="0">
                <a:solidFill>
                  <a:srgbClr val="004493"/>
                </a:solidFill>
                <a:latin typeface="Arial"/>
                <a:cs typeface="Arial"/>
              </a:rPr>
              <a:t>Honey  extension</a:t>
            </a:r>
            <a:endParaRPr sz="1800">
              <a:latin typeface="Arial"/>
              <a:cs typeface="Arial"/>
            </a:endParaRPr>
          </a:p>
        </p:txBody>
      </p:sp>
      <p:sp>
        <p:nvSpPr>
          <p:cNvPr id="3" name="text 1"/>
          <p:cNvSpPr txBox="1"/>
          <p:nvPr/>
        </p:nvSpPr>
        <p:spPr>
          <a:xfrm>
            <a:off x="8347268" y="6427249"/>
            <a:ext cx="166071"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14</a:t>
            </a:r>
            <a:endParaRPr sz="1000">
              <a:latin typeface="Verdana"/>
              <a:cs typeface="Verdana"/>
            </a:endParaRPr>
          </a:p>
        </p:txBody>
      </p:sp>
      <p:sp>
        <p:nvSpPr>
          <p:cNvPr id="4" name="text 1"/>
          <p:cNvSpPr txBox="1"/>
          <p:nvPr/>
        </p:nvSpPr>
        <p:spPr>
          <a:xfrm>
            <a:off x="636726" y="6427249"/>
            <a:ext cx="893834"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22 June 2016</a:t>
            </a:r>
            <a:endParaRPr sz="1000">
              <a:latin typeface="Verdana"/>
              <a:cs typeface="Verdana"/>
            </a:endParaRPr>
          </a:p>
        </p:txBody>
      </p:sp>
      <p:pic>
        <p:nvPicPr>
          <p:cNvPr id="86"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010" y="1265413"/>
            <a:ext cx="4805299" cy="2995549"/>
          </a:xfrm>
          <a:prstGeom prst="rect">
            <a:avLst/>
          </a:prstGeom>
        </p:spPr>
      </p:pic>
      <p:pic>
        <p:nvPicPr>
          <p:cNvPr id="87" name="Imag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1056" y="4062524"/>
            <a:ext cx="4152900" cy="2143125"/>
          </a:xfrm>
          <a:prstGeom prst="rect">
            <a:avLst/>
          </a:prstGeom>
        </p:spPr>
      </p:pic>
      <p:pic>
        <p:nvPicPr>
          <p:cNvPr id="88"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0856" y="997062"/>
            <a:ext cx="1769999" cy="2981325"/>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0"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91"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92"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93"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sp>
        <p:nvSpPr>
          <p:cNvPr id="2" name="text 1"/>
          <p:cNvSpPr txBox="1"/>
          <p:nvPr/>
        </p:nvSpPr>
        <p:spPr>
          <a:xfrm>
            <a:off x="8347268" y="6427249"/>
            <a:ext cx="166071"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15</a:t>
            </a:r>
            <a:endParaRPr sz="1000">
              <a:latin typeface="Verdana"/>
              <a:cs typeface="Verdana"/>
            </a:endParaRPr>
          </a:p>
        </p:txBody>
      </p:sp>
      <p:sp>
        <p:nvSpPr>
          <p:cNvPr id="3" name="text 1"/>
          <p:cNvSpPr txBox="1"/>
          <p:nvPr/>
        </p:nvSpPr>
        <p:spPr>
          <a:xfrm>
            <a:off x="636726" y="6427249"/>
            <a:ext cx="893834"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22 June 2016</a:t>
            </a:r>
            <a:endParaRPr sz="1000">
              <a:latin typeface="Verdana"/>
              <a:cs typeface="Verdana"/>
            </a:endParaRPr>
          </a:p>
        </p:txBody>
      </p:sp>
      <p:pic>
        <p:nvPicPr>
          <p:cNvPr id="94"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505" y="1431925"/>
            <a:ext cx="8493125" cy="47752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6"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97"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98"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99"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sp>
        <p:nvSpPr>
          <p:cNvPr id="2" name="text 1"/>
          <p:cNvSpPr txBox="1"/>
          <p:nvPr/>
        </p:nvSpPr>
        <p:spPr>
          <a:xfrm>
            <a:off x="636726" y="1316653"/>
            <a:ext cx="7070012" cy="369332"/>
          </a:xfrm>
          <a:prstGeom prst="rect">
            <a:avLst/>
          </a:prstGeom>
        </p:spPr>
        <p:txBody>
          <a:bodyPr vert="horz" wrap="none" lIns="0" tIns="0" rIns="0" bIns="0" rtlCol="0">
            <a:spAutoFit/>
          </a:bodyPr>
          <a:lstStyle/>
          <a:p>
            <a:pPr marL="0">
              <a:lnSpc>
                <a:spcPct val="100000"/>
              </a:lnSpc>
            </a:pPr>
            <a:r>
              <a:rPr sz="2400" b="1" spc="10" dirty="0">
                <a:solidFill>
                  <a:srgbClr val="004493"/>
                </a:solidFill>
                <a:latin typeface="Arial"/>
                <a:cs typeface="Arial"/>
              </a:rPr>
              <a:t>JRC  Knowledge  Centre  for  Food  Authenticity</a:t>
            </a:r>
            <a:endParaRPr sz="2400">
              <a:latin typeface="Arial"/>
              <a:cs typeface="Arial"/>
            </a:endParaRPr>
          </a:p>
        </p:txBody>
      </p:sp>
      <p:sp>
        <p:nvSpPr>
          <p:cNvPr id="3" name="text 1"/>
          <p:cNvSpPr txBox="1"/>
          <p:nvPr/>
        </p:nvSpPr>
        <p:spPr>
          <a:xfrm>
            <a:off x="8347268" y="6427249"/>
            <a:ext cx="166071"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16</a:t>
            </a:r>
            <a:endParaRPr sz="1000">
              <a:latin typeface="Verdana"/>
              <a:cs typeface="Verdana"/>
            </a:endParaRPr>
          </a:p>
        </p:txBody>
      </p:sp>
      <p:sp>
        <p:nvSpPr>
          <p:cNvPr id="4" name="text 1"/>
          <p:cNvSpPr txBox="1"/>
          <p:nvPr/>
        </p:nvSpPr>
        <p:spPr>
          <a:xfrm>
            <a:off x="636726" y="6427249"/>
            <a:ext cx="893834"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22 June 2016</a:t>
            </a:r>
            <a:endParaRPr sz="1000">
              <a:latin typeface="Verdana"/>
              <a:cs typeface="Verdana"/>
            </a:endParaRPr>
          </a:p>
        </p:txBody>
      </p:sp>
      <p:pic>
        <p:nvPicPr>
          <p:cNvPr id="100"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181" y="2036762"/>
            <a:ext cx="8207375" cy="431165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103"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104"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105"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sp>
        <p:nvSpPr>
          <p:cNvPr id="2" name="text 1"/>
          <p:cNvSpPr txBox="1"/>
          <p:nvPr/>
        </p:nvSpPr>
        <p:spPr>
          <a:xfrm>
            <a:off x="8347268" y="6427249"/>
            <a:ext cx="166071"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17</a:t>
            </a:r>
            <a:endParaRPr sz="1000">
              <a:latin typeface="Verdana"/>
              <a:cs typeface="Verdana"/>
            </a:endParaRPr>
          </a:p>
        </p:txBody>
      </p:sp>
      <p:sp>
        <p:nvSpPr>
          <p:cNvPr id="3" name="text 1"/>
          <p:cNvSpPr txBox="1"/>
          <p:nvPr/>
        </p:nvSpPr>
        <p:spPr>
          <a:xfrm>
            <a:off x="636726" y="6427249"/>
            <a:ext cx="893834" cy="153888"/>
          </a:xfrm>
          <a:prstGeom prst="rect">
            <a:avLst/>
          </a:prstGeom>
        </p:spPr>
        <p:txBody>
          <a:bodyPr vert="horz" wrap="none" lIns="0" tIns="0" rIns="0" bIns="0" rtlCol="0">
            <a:spAutoFit/>
          </a:bodyPr>
          <a:lstStyle/>
          <a:p>
            <a:pPr marL="0">
              <a:lnSpc>
                <a:spcPct val="100000"/>
              </a:lnSpc>
            </a:pPr>
            <a:r>
              <a:rPr sz="1000" spc="10" dirty="0">
                <a:solidFill>
                  <a:srgbClr val="004493"/>
                </a:solidFill>
                <a:latin typeface="Verdana"/>
                <a:cs typeface="Verdana"/>
              </a:rPr>
              <a:t>22 June 2016</a:t>
            </a:r>
            <a:endParaRPr sz="1000">
              <a:latin typeface="Verdana"/>
              <a:cs typeface="Verdana"/>
            </a:endParaRPr>
          </a:p>
        </p:txBody>
      </p:sp>
      <p:pic>
        <p:nvPicPr>
          <p:cNvPr id="106"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6850" y="1438275"/>
            <a:ext cx="3670300" cy="46990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8"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
            <a:ext cx="9144000" cy="957262"/>
          </a:xfrm>
          <a:prstGeom prst="rect">
            <a:avLst/>
          </a:prstGeom>
        </p:spPr>
      </p:pic>
      <p:pic>
        <p:nvPicPr>
          <p:cNvPr id="109"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62088"/>
          </a:xfrm>
          <a:prstGeom prst="rect">
            <a:avLst/>
          </a:prstGeom>
        </p:spPr>
      </p:pic>
      <p:pic>
        <p:nvPicPr>
          <p:cNvPr id="110"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76" y="6461235"/>
            <a:ext cx="612775" cy="396875"/>
          </a:xfrm>
          <a:prstGeom prst="rect">
            <a:avLst/>
          </a:prstGeom>
        </p:spPr>
      </p:pic>
      <p:pic>
        <p:nvPicPr>
          <p:cNvPr id="111"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925" y="258938"/>
            <a:ext cx="1435100" cy="1000125"/>
          </a:xfrm>
          <a:prstGeom prst="rect">
            <a:avLst/>
          </a:prstGeom>
        </p:spPr>
      </p:pic>
      <p:sp>
        <p:nvSpPr>
          <p:cNvPr id="2" name="text 1"/>
          <p:cNvSpPr txBox="1"/>
          <p:nvPr/>
        </p:nvSpPr>
        <p:spPr>
          <a:xfrm>
            <a:off x="8347268" y="6427249"/>
            <a:ext cx="166071" cy="153888"/>
          </a:xfrm>
          <a:prstGeom prst="rect">
            <a:avLst/>
          </a:prstGeom>
        </p:spPr>
        <p:txBody>
          <a:bodyPr vert="horz" wrap="none" lIns="0" tIns="0" rIns="0" bIns="0" rtlCol="0">
            <a:spAutoFit/>
          </a:bodyPr>
          <a:lstStyle/>
          <a:p>
            <a:pPr marL="0">
              <a:lnSpc>
                <a:spcPct val="100000"/>
              </a:lnSpc>
            </a:pPr>
            <a:r>
              <a:rPr sz="1000" spc="10" dirty="0">
                <a:solidFill>
                  <a:srgbClr val="FFFFFF"/>
                </a:solidFill>
                <a:latin typeface="Verdana"/>
                <a:cs typeface="Verdana"/>
              </a:rPr>
              <a:t>18</a:t>
            </a:r>
            <a:endParaRPr sz="1000">
              <a:latin typeface="Verdana"/>
              <a:cs typeface="Verdana"/>
            </a:endParaRPr>
          </a:p>
        </p:txBody>
      </p:sp>
      <p:sp>
        <p:nvSpPr>
          <p:cNvPr id="3" name="text 1"/>
          <p:cNvSpPr txBox="1"/>
          <p:nvPr/>
        </p:nvSpPr>
        <p:spPr>
          <a:xfrm>
            <a:off x="636726" y="6427249"/>
            <a:ext cx="893834" cy="153888"/>
          </a:xfrm>
          <a:prstGeom prst="rect">
            <a:avLst/>
          </a:prstGeom>
        </p:spPr>
        <p:txBody>
          <a:bodyPr vert="horz" wrap="none" lIns="0" tIns="0" rIns="0" bIns="0" rtlCol="0">
            <a:spAutoFit/>
          </a:bodyPr>
          <a:lstStyle/>
          <a:p>
            <a:pPr marL="0">
              <a:lnSpc>
                <a:spcPct val="100000"/>
              </a:lnSpc>
            </a:pPr>
            <a:r>
              <a:rPr sz="1000" spc="10" dirty="0">
                <a:solidFill>
                  <a:srgbClr val="FFFFFF"/>
                </a:solidFill>
                <a:latin typeface="Verdana"/>
                <a:cs typeface="Verdana"/>
              </a:rPr>
              <a:t>22 June 2016</a:t>
            </a:r>
            <a:endParaRPr sz="1000">
              <a:latin typeface="Verdana"/>
              <a:cs typeface="Verdana"/>
            </a:endParaRPr>
          </a:p>
        </p:txBody>
      </p:sp>
      <p:pic>
        <p:nvPicPr>
          <p:cNvPr id="112"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55673"/>
            <a:ext cx="9144000" cy="5902325"/>
          </a:xfrm>
          <a:prstGeom prst="rect">
            <a:avLst/>
          </a:prstGeom>
        </p:spPr>
      </p:pic>
      <p:sp>
        <p:nvSpPr>
          <p:cNvPr id="4" name="text 1"/>
          <p:cNvSpPr txBox="1"/>
          <p:nvPr/>
        </p:nvSpPr>
        <p:spPr>
          <a:xfrm>
            <a:off x="337413" y="1653202"/>
            <a:ext cx="4469172" cy="369332"/>
          </a:xfrm>
          <a:prstGeom prst="rect">
            <a:avLst/>
          </a:prstGeom>
        </p:spPr>
        <p:txBody>
          <a:bodyPr vert="horz" wrap="none" lIns="0" tIns="0" rIns="0" bIns="0" rtlCol="0">
            <a:spAutoFit/>
          </a:bodyPr>
          <a:lstStyle/>
          <a:p>
            <a:pPr marL="0">
              <a:lnSpc>
                <a:spcPct val="100000"/>
              </a:lnSpc>
            </a:pPr>
            <a:r>
              <a:rPr sz="2400" b="1" spc="10" dirty="0">
                <a:solidFill>
                  <a:srgbClr val="FFFFFF"/>
                </a:solidFill>
                <a:latin typeface="Arial"/>
                <a:cs typeface="Arial"/>
              </a:rPr>
              <a:t>Joint  Research  Centre  (JRC)</a:t>
            </a:r>
            <a:endParaRPr sz="2400">
              <a:latin typeface="Arial"/>
              <a:cs typeface="Arial"/>
            </a:endParaRPr>
          </a:p>
        </p:txBody>
      </p:sp>
      <p:sp>
        <p:nvSpPr>
          <p:cNvPr id="5" name="text 1"/>
          <p:cNvSpPr txBox="1"/>
          <p:nvPr/>
        </p:nvSpPr>
        <p:spPr>
          <a:xfrm>
            <a:off x="337413" y="2377615"/>
            <a:ext cx="2389500" cy="276999"/>
          </a:xfrm>
          <a:prstGeom prst="rect">
            <a:avLst/>
          </a:prstGeom>
        </p:spPr>
        <p:txBody>
          <a:bodyPr vert="horz" wrap="none" lIns="0" tIns="0" rIns="0" bIns="0" rtlCol="0">
            <a:spAutoFit/>
          </a:bodyPr>
          <a:lstStyle/>
          <a:p>
            <a:pPr marL="0">
              <a:lnSpc>
                <a:spcPct val="100000"/>
              </a:lnSpc>
            </a:pPr>
            <a:r>
              <a:rPr sz="1800" b="1" spc="10" dirty="0">
                <a:solidFill>
                  <a:srgbClr val="FFFFFF"/>
                </a:solidFill>
                <a:latin typeface="Arial"/>
                <a:cs typeface="Arial"/>
              </a:rPr>
              <a:t>www.jrc.ec.europa.eu</a:t>
            </a:r>
            <a:endParaRPr sz="1800">
              <a:latin typeface="Arial"/>
              <a:cs typeface="Arial"/>
            </a:endParaRPr>
          </a:p>
        </p:txBody>
      </p:sp>
      <p:sp>
        <p:nvSpPr>
          <p:cNvPr id="6" name="text 1"/>
          <p:cNvSpPr txBox="1"/>
          <p:nvPr/>
        </p:nvSpPr>
        <p:spPr>
          <a:xfrm>
            <a:off x="337415" y="2919181"/>
            <a:ext cx="2788905" cy="184666"/>
          </a:xfrm>
          <a:prstGeom prst="rect">
            <a:avLst/>
          </a:prstGeom>
        </p:spPr>
        <p:txBody>
          <a:bodyPr vert="horz" wrap="none" lIns="0" tIns="0" rIns="0" bIns="0" rtlCol="0">
            <a:spAutoFit/>
          </a:bodyPr>
          <a:lstStyle/>
          <a:p>
            <a:pPr marL="0">
              <a:lnSpc>
                <a:spcPct val="100000"/>
              </a:lnSpc>
            </a:pPr>
            <a:r>
              <a:rPr sz="1200" b="1" spc="10" dirty="0">
                <a:solidFill>
                  <a:srgbClr val="FFFFFF"/>
                </a:solidFill>
                <a:latin typeface="Arial"/>
                <a:cs typeface="Arial"/>
              </a:rPr>
              <a:t>Contact:  franz.ulberth@ec.europa.eu</a:t>
            </a:r>
            <a:endParaRPr sz="1200">
              <a:latin typeface="Arial"/>
              <a:cs typeface="Arial"/>
            </a:endParaRPr>
          </a:p>
        </p:txBody>
      </p:sp>
      <p:sp>
        <p:nvSpPr>
          <p:cNvPr id="7" name="text 1"/>
          <p:cNvSpPr txBox="1"/>
          <p:nvPr/>
        </p:nvSpPr>
        <p:spPr>
          <a:xfrm>
            <a:off x="435924" y="5406058"/>
            <a:ext cx="2350643" cy="830997"/>
          </a:xfrm>
          <a:prstGeom prst="rect">
            <a:avLst/>
          </a:prstGeom>
        </p:spPr>
        <p:txBody>
          <a:bodyPr vert="horz" wrap="none" lIns="0" tIns="0" rIns="0" bIns="0" rtlCol="0">
            <a:spAutoFit/>
          </a:bodyPr>
          <a:lstStyle/>
          <a:p>
            <a:pPr marL="0">
              <a:lnSpc>
                <a:spcPct val="100000"/>
              </a:lnSpc>
            </a:pPr>
            <a:r>
              <a:rPr sz="1800" i="1" spc="10" dirty="0">
                <a:solidFill>
                  <a:srgbClr val="FFFFFF"/>
                </a:solidFill>
                <a:latin typeface="Arial"/>
                <a:cs typeface="Arial"/>
              </a:rPr>
              <a:t>Serving  society</a:t>
            </a:r>
            <a:endParaRPr sz="1800">
              <a:latin typeface="Arial"/>
              <a:cs typeface="Arial"/>
            </a:endParaRPr>
          </a:p>
          <a:p>
            <a:pPr marL="0">
              <a:lnSpc>
                <a:spcPct val="100000"/>
              </a:lnSpc>
            </a:pPr>
            <a:r>
              <a:rPr sz="1800" i="1" spc="10" dirty="0">
                <a:solidFill>
                  <a:srgbClr val="FFFFFF"/>
                </a:solidFill>
                <a:latin typeface="Arial"/>
                <a:cs typeface="Arial"/>
              </a:rPr>
              <a:t>Stimulating  innovation</a:t>
            </a:r>
            <a:endParaRPr sz="1800">
              <a:latin typeface="Arial"/>
              <a:cs typeface="Arial"/>
            </a:endParaRPr>
          </a:p>
          <a:p>
            <a:pPr marL="0">
              <a:lnSpc>
                <a:spcPct val="100000"/>
              </a:lnSpc>
            </a:pPr>
            <a:r>
              <a:rPr sz="1800" i="1" spc="10" dirty="0">
                <a:solidFill>
                  <a:srgbClr val="FFFFFF"/>
                </a:solidFill>
                <a:latin typeface="Arial"/>
                <a:cs typeface="Arial"/>
              </a:rPr>
              <a:t>Supporting  legislation</a:t>
            </a:r>
            <a:endParaRPr sz="1800">
              <a:latin typeface="Arial"/>
              <a:cs typeface="Aria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55" y="1529568"/>
            <a:ext cx="2294142" cy="325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27" y="4776770"/>
            <a:ext cx="2075651" cy="1982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564" y="2564904"/>
            <a:ext cx="2180468" cy="2687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966" y="5174269"/>
            <a:ext cx="1986086" cy="170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1758" y="1485232"/>
            <a:ext cx="1876218" cy="298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470" y="4636049"/>
            <a:ext cx="2036794" cy="167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12" y="11942"/>
            <a:ext cx="2952328" cy="132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5934" y="4961255"/>
            <a:ext cx="1753868" cy="172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C:\Users\A.DAMARIO.lenovo\Desktop\European-Livestock-And-Meat-Trading-Union-UECBV-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8308" y="3284984"/>
            <a:ext cx="1329129" cy="100069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A.DAMARIO.lenovo\Desktop\CELCAA.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48269" y="2563672"/>
            <a:ext cx="2088231" cy="36127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A.DAMARIO.lenovo\Desktop\eurocoop.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40761" y="1821288"/>
            <a:ext cx="2159967" cy="487377"/>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5675" y="267979"/>
            <a:ext cx="2129921" cy="138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79564" y="1479823"/>
            <a:ext cx="1820428" cy="112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58935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8850" name="Picture 2" descr="C:\Users\A.DAMARIO.lenovo\Desktop\food conference\PDFsam_merge2\PDFsam_merge2_Page_1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55" y="1"/>
            <a:ext cx="9167156" cy="648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6339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959" y="3231813"/>
            <a:ext cx="2839139" cy="3625978"/>
          </a:xfrm>
          <a:prstGeom prst="rect">
            <a:avLst/>
          </a:prstGeom>
        </p:spPr>
      </p:pic>
      <p:pic>
        <p:nvPicPr>
          <p:cNvPr id="4"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177" y="3232008"/>
            <a:ext cx="112735" cy="3626103"/>
          </a:xfrm>
          <a:prstGeom prst="rect">
            <a:avLst/>
          </a:prstGeom>
        </p:spPr>
      </p:pic>
      <p:pic>
        <p:nvPicPr>
          <p:cNvPr id="5"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8827" y="3225658"/>
            <a:ext cx="125435" cy="3632453"/>
          </a:xfrm>
          <a:prstGeom prst="rect">
            <a:avLst/>
          </a:prstGeom>
        </p:spPr>
      </p:pic>
      <p:sp>
        <p:nvSpPr>
          <p:cNvPr id="12" name="object 1"/>
          <p:cNvSpPr/>
          <p:nvPr/>
        </p:nvSpPr>
        <p:spPr>
          <a:xfrm>
            <a:off x="6115233" y="3131184"/>
            <a:ext cx="1662557" cy="1657350"/>
          </a:xfrm>
          <a:custGeom>
            <a:avLst/>
            <a:gdLst/>
            <a:ahLst/>
            <a:cxnLst/>
            <a:rect l="l" t="t" r="r" b="b"/>
            <a:pathLst>
              <a:path w="1662557" h="1657350">
                <a:moveTo>
                  <a:pt x="0" y="0"/>
                </a:moveTo>
                <a:lnTo>
                  <a:pt x="0" y="1657351"/>
                </a:lnTo>
                <a:lnTo>
                  <a:pt x="1662557" y="1657351"/>
                </a:lnTo>
                <a:lnTo>
                  <a:pt x="1662557" y="0"/>
                </a:lnTo>
                <a:lnTo>
                  <a:pt x="0" y="0"/>
                </a:lnTo>
                <a:close/>
              </a:path>
            </a:pathLst>
          </a:custGeom>
          <a:solidFill>
            <a:srgbClr val="FFFFFF"/>
          </a:solidFill>
        </p:spPr>
        <p:txBody>
          <a:bodyPr wrap="square" lIns="0" tIns="0" rIns="0" bIns="0" rtlCol="0">
            <a:noAutofit/>
          </a:bodyPr>
          <a:lstStyle/>
          <a:p>
            <a:endParaRPr/>
          </a:p>
        </p:txBody>
      </p:sp>
      <p:sp>
        <p:nvSpPr>
          <p:cNvPr id="13" name="object 2"/>
          <p:cNvSpPr/>
          <p:nvPr/>
        </p:nvSpPr>
        <p:spPr>
          <a:xfrm>
            <a:off x="6108827" y="3124834"/>
            <a:ext cx="1675257" cy="1670050"/>
          </a:xfrm>
          <a:custGeom>
            <a:avLst/>
            <a:gdLst/>
            <a:ahLst/>
            <a:cxnLst/>
            <a:rect l="l" t="t" r="r" b="b"/>
            <a:pathLst>
              <a:path w="1675257" h="1670050">
                <a:moveTo>
                  <a:pt x="6350" y="6350"/>
                </a:moveTo>
                <a:lnTo>
                  <a:pt x="6350" y="1663701"/>
                </a:lnTo>
                <a:lnTo>
                  <a:pt x="1668907" y="1663701"/>
                </a:lnTo>
                <a:lnTo>
                  <a:pt x="1668907" y="6350"/>
                </a:lnTo>
                <a:lnTo>
                  <a:pt x="6350" y="6350"/>
                </a:lnTo>
                <a:close/>
              </a:path>
            </a:pathLst>
          </a:custGeom>
          <a:ln w="12700">
            <a:solidFill>
              <a:srgbClr val="FFFFFF"/>
            </a:solidFill>
          </a:ln>
        </p:spPr>
        <p:txBody>
          <a:bodyPr wrap="square" lIns="0" tIns="0" rIns="0" bIns="0" rtlCol="0">
            <a:noAutofit/>
          </a:bodyPr>
          <a:lstStyle/>
          <a:p>
            <a:endParaRPr/>
          </a:p>
        </p:txBody>
      </p:sp>
      <p:sp>
        <p:nvSpPr>
          <p:cNvPr id="14" name="object 3"/>
          <p:cNvSpPr/>
          <p:nvPr/>
        </p:nvSpPr>
        <p:spPr>
          <a:xfrm>
            <a:off x="7653909" y="3183508"/>
            <a:ext cx="552450" cy="857250"/>
          </a:xfrm>
          <a:custGeom>
            <a:avLst/>
            <a:gdLst/>
            <a:ahLst/>
            <a:cxnLst/>
            <a:rect l="l" t="t" r="r" b="b"/>
            <a:pathLst>
              <a:path w="552450" h="857250">
                <a:moveTo>
                  <a:pt x="0" y="0"/>
                </a:moveTo>
                <a:lnTo>
                  <a:pt x="0" y="857251"/>
                </a:lnTo>
                <a:lnTo>
                  <a:pt x="552450" y="857251"/>
                </a:lnTo>
                <a:lnTo>
                  <a:pt x="552450" y="0"/>
                </a:lnTo>
                <a:lnTo>
                  <a:pt x="0" y="0"/>
                </a:lnTo>
                <a:close/>
              </a:path>
            </a:pathLst>
          </a:custGeom>
          <a:solidFill>
            <a:srgbClr val="FFFFFF"/>
          </a:solidFill>
        </p:spPr>
        <p:txBody>
          <a:bodyPr wrap="square" lIns="0" tIns="0" rIns="0" bIns="0" rtlCol="0">
            <a:noAutofit/>
          </a:bodyPr>
          <a:lstStyle/>
          <a:p>
            <a:endParaRPr/>
          </a:p>
        </p:txBody>
      </p:sp>
      <p:sp>
        <p:nvSpPr>
          <p:cNvPr id="15" name="object 4"/>
          <p:cNvSpPr/>
          <p:nvPr/>
        </p:nvSpPr>
        <p:spPr>
          <a:xfrm>
            <a:off x="7647559" y="3177158"/>
            <a:ext cx="565150" cy="869950"/>
          </a:xfrm>
          <a:custGeom>
            <a:avLst/>
            <a:gdLst/>
            <a:ahLst/>
            <a:cxnLst/>
            <a:rect l="l" t="t" r="r" b="b"/>
            <a:pathLst>
              <a:path w="565150" h="869950">
                <a:moveTo>
                  <a:pt x="6350" y="6350"/>
                </a:moveTo>
                <a:lnTo>
                  <a:pt x="6350" y="863601"/>
                </a:lnTo>
                <a:lnTo>
                  <a:pt x="558800" y="863601"/>
                </a:lnTo>
                <a:lnTo>
                  <a:pt x="558800" y="6350"/>
                </a:lnTo>
                <a:lnTo>
                  <a:pt x="6350" y="6350"/>
                </a:lnTo>
                <a:close/>
              </a:path>
            </a:pathLst>
          </a:custGeom>
          <a:ln w="12700">
            <a:solidFill>
              <a:srgbClr val="FFFFFF"/>
            </a:solidFill>
          </a:ln>
        </p:spPr>
        <p:txBody>
          <a:bodyPr wrap="square" lIns="0" tIns="0" rIns="0" bIns="0" rtlCol="0">
            <a:noAutofit/>
          </a:bodyPr>
          <a:lstStyle/>
          <a:p>
            <a:endParaRPr/>
          </a:p>
        </p:txBody>
      </p:sp>
      <p:sp>
        <p:nvSpPr>
          <p:cNvPr id="16" name="object 5"/>
          <p:cNvSpPr/>
          <p:nvPr/>
        </p:nvSpPr>
        <p:spPr>
          <a:xfrm>
            <a:off x="7182413" y="3131121"/>
            <a:ext cx="814387" cy="1023937"/>
          </a:xfrm>
          <a:custGeom>
            <a:avLst/>
            <a:gdLst/>
            <a:ahLst/>
            <a:cxnLst/>
            <a:rect l="l" t="t" r="r" b="b"/>
            <a:pathLst>
              <a:path w="814387" h="1023937">
                <a:moveTo>
                  <a:pt x="0" y="0"/>
                </a:moveTo>
                <a:lnTo>
                  <a:pt x="0" y="1023938"/>
                </a:lnTo>
                <a:lnTo>
                  <a:pt x="814388" y="1023938"/>
                </a:lnTo>
                <a:lnTo>
                  <a:pt x="814388" y="0"/>
                </a:lnTo>
                <a:lnTo>
                  <a:pt x="0" y="0"/>
                </a:lnTo>
                <a:close/>
              </a:path>
            </a:pathLst>
          </a:custGeom>
          <a:solidFill>
            <a:srgbClr val="FFFFFF"/>
          </a:solidFill>
        </p:spPr>
        <p:txBody>
          <a:bodyPr wrap="square" lIns="0" tIns="0" rIns="0" bIns="0" rtlCol="0">
            <a:noAutofit/>
          </a:bodyPr>
          <a:lstStyle/>
          <a:p>
            <a:endParaRPr/>
          </a:p>
        </p:txBody>
      </p:sp>
      <p:sp>
        <p:nvSpPr>
          <p:cNvPr id="6" name="object 6"/>
          <p:cNvSpPr/>
          <p:nvPr/>
        </p:nvSpPr>
        <p:spPr>
          <a:xfrm>
            <a:off x="7176063" y="3124771"/>
            <a:ext cx="827087" cy="1036637"/>
          </a:xfrm>
          <a:custGeom>
            <a:avLst/>
            <a:gdLst/>
            <a:ahLst/>
            <a:cxnLst/>
            <a:rect l="l" t="t" r="r" b="b"/>
            <a:pathLst>
              <a:path w="827087" h="1036637">
                <a:moveTo>
                  <a:pt x="6350" y="6350"/>
                </a:moveTo>
                <a:lnTo>
                  <a:pt x="6350" y="1030288"/>
                </a:lnTo>
                <a:lnTo>
                  <a:pt x="820738" y="1030288"/>
                </a:lnTo>
                <a:lnTo>
                  <a:pt x="820738" y="6350"/>
                </a:lnTo>
                <a:lnTo>
                  <a:pt x="6350" y="6350"/>
                </a:lnTo>
                <a:close/>
              </a:path>
            </a:pathLst>
          </a:custGeom>
          <a:ln w="12700">
            <a:solidFill>
              <a:srgbClr val="FFFFFF"/>
            </a:solidFill>
          </a:ln>
        </p:spPr>
        <p:txBody>
          <a:bodyPr wrap="square" lIns="0" tIns="0" rIns="0" bIns="0" rtlCol="0">
            <a:noAutofit/>
          </a:bodyPr>
          <a:lstStyle/>
          <a:p>
            <a:endParaRPr/>
          </a:p>
        </p:txBody>
      </p:sp>
      <p:sp>
        <p:nvSpPr>
          <p:cNvPr id="7" name="object 7"/>
          <p:cNvSpPr/>
          <p:nvPr/>
        </p:nvSpPr>
        <p:spPr>
          <a:xfrm>
            <a:off x="8120690" y="3131121"/>
            <a:ext cx="975791" cy="252412"/>
          </a:xfrm>
          <a:custGeom>
            <a:avLst/>
            <a:gdLst/>
            <a:ahLst/>
            <a:cxnLst/>
            <a:rect l="l" t="t" r="r" b="b"/>
            <a:pathLst>
              <a:path w="975791" h="252412">
                <a:moveTo>
                  <a:pt x="0" y="0"/>
                </a:moveTo>
                <a:lnTo>
                  <a:pt x="0" y="252413"/>
                </a:lnTo>
                <a:lnTo>
                  <a:pt x="975791" y="252413"/>
                </a:lnTo>
                <a:lnTo>
                  <a:pt x="975791" y="0"/>
                </a:lnTo>
                <a:lnTo>
                  <a:pt x="0" y="0"/>
                </a:lnTo>
                <a:close/>
              </a:path>
            </a:pathLst>
          </a:custGeom>
          <a:solidFill>
            <a:srgbClr val="FFFFFF"/>
          </a:solidFill>
        </p:spPr>
        <p:txBody>
          <a:bodyPr wrap="square" lIns="0" tIns="0" rIns="0" bIns="0" rtlCol="0">
            <a:noAutofit/>
          </a:bodyPr>
          <a:lstStyle/>
          <a:p>
            <a:endParaRPr/>
          </a:p>
        </p:txBody>
      </p:sp>
      <p:sp>
        <p:nvSpPr>
          <p:cNvPr id="8" name="object 8"/>
          <p:cNvSpPr/>
          <p:nvPr/>
        </p:nvSpPr>
        <p:spPr>
          <a:xfrm>
            <a:off x="8114340" y="3124771"/>
            <a:ext cx="988491" cy="265112"/>
          </a:xfrm>
          <a:custGeom>
            <a:avLst/>
            <a:gdLst/>
            <a:ahLst/>
            <a:cxnLst/>
            <a:rect l="l" t="t" r="r" b="b"/>
            <a:pathLst>
              <a:path w="988491" h="265112">
                <a:moveTo>
                  <a:pt x="6350" y="6350"/>
                </a:moveTo>
                <a:lnTo>
                  <a:pt x="6350" y="258763"/>
                </a:lnTo>
                <a:lnTo>
                  <a:pt x="982141" y="258763"/>
                </a:lnTo>
                <a:lnTo>
                  <a:pt x="982141" y="6350"/>
                </a:lnTo>
                <a:lnTo>
                  <a:pt x="6350" y="6350"/>
                </a:lnTo>
                <a:close/>
              </a:path>
            </a:pathLst>
          </a:custGeom>
          <a:ln w="12700">
            <a:solidFill>
              <a:srgbClr val="FFFFFF"/>
            </a:solidFill>
          </a:ln>
        </p:spPr>
        <p:txBody>
          <a:bodyPr wrap="square" lIns="0" tIns="0" rIns="0" bIns="0" rtlCol="0">
            <a:noAutofit/>
          </a:bodyPr>
          <a:lstStyle/>
          <a:p>
            <a:endParaRPr/>
          </a:p>
        </p:txBody>
      </p:sp>
      <p:pic>
        <p:nvPicPr>
          <p:cNvPr id="17"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177" y="4788647"/>
            <a:ext cx="190894" cy="2069465"/>
          </a:xfrm>
          <a:prstGeom prst="rect">
            <a:avLst/>
          </a:prstGeom>
        </p:spPr>
      </p:pic>
      <p:pic>
        <p:nvPicPr>
          <p:cNvPr id="18"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8827" y="4782297"/>
            <a:ext cx="203594" cy="2075815"/>
          </a:xfrm>
          <a:prstGeom prst="rect">
            <a:avLst/>
          </a:prstGeom>
        </p:spPr>
      </p:pic>
      <p:pic>
        <p:nvPicPr>
          <p:cNvPr id="19"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9733" y="3232008"/>
            <a:ext cx="104254" cy="3626103"/>
          </a:xfrm>
          <a:prstGeom prst="rect">
            <a:avLst/>
          </a:prstGeom>
        </p:spPr>
      </p:pic>
      <p:pic>
        <p:nvPicPr>
          <p:cNvPr id="9"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3439" y="3225658"/>
            <a:ext cx="110617" cy="3632453"/>
          </a:xfrm>
          <a:prstGeom prst="rect">
            <a:avLst/>
          </a:prstGeom>
        </p:spPr>
      </p:pic>
      <p:sp>
        <p:nvSpPr>
          <p:cNvPr id="20" name="object 9"/>
          <p:cNvSpPr/>
          <p:nvPr/>
        </p:nvSpPr>
        <p:spPr>
          <a:xfrm>
            <a:off x="6227955" y="6779335"/>
            <a:ext cx="2830830" cy="66675"/>
          </a:xfrm>
          <a:custGeom>
            <a:avLst/>
            <a:gdLst/>
            <a:ahLst/>
            <a:cxnLst/>
            <a:rect l="l" t="t" r="r" b="b"/>
            <a:pathLst>
              <a:path w="2830830" h="66675">
                <a:moveTo>
                  <a:pt x="0" y="0"/>
                </a:moveTo>
                <a:lnTo>
                  <a:pt x="0" y="66675"/>
                </a:lnTo>
                <a:lnTo>
                  <a:pt x="2830830" y="66675"/>
                </a:lnTo>
                <a:lnTo>
                  <a:pt x="2830830" y="0"/>
                </a:lnTo>
                <a:lnTo>
                  <a:pt x="0" y="0"/>
                </a:lnTo>
                <a:close/>
              </a:path>
            </a:pathLst>
          </a:custGeom>
          <a:solidFill>
            <a:srgbClr val="FFFFFF"/>
          </a:solidFill>
        </p:spPr>
        <p:txBody>
          <a:bodyPr wrap="square" lIns="0" tIns="0" rIns="0" bIns="0" rtlCol="0">
            <a:noAutofit/>
          </a:bodyPr>
          <a:lstStyle/>
          <a:p>
            <a:endParaRPr/>
          </a:p>
        </p:txBody>
      </p:sp>
      <p:sp>
        <p:nvSpPr>
          <p:cNvPr id="10" name="object 10"/>
          <p:cNvSpPr/>
          <p:nvPr/>
        </p:nvSpPr>
        <p:spPr>
          <a:xfrm>
            <a:off x="6221605" y="6772985"/>
            <a:ext cx="2843530" cy="79375"/>
          </a:xfrm>
          <a:custGeom>
            <a:avLst/>
            <a:gdLst/>
            <a:ahLst/>
            <a:cxnLst/>
            <a:rect l="l" t="t" r="r" b="b"/>
            <a:pathLst>
              <a:path w="2843530" h="79375">
                <a:moveTo>
                  <a:pt x="6350" y="6350"/>
                </a:moveTo>
                <a:lnTo>
                  <a:pt x="6350" y="73025"/>
                </a:lnTo>
                <a:lnTo>
                  <a:pt x="2837180" y="73025"/>
                </a:lnTo>
                <a:lnTo>
                  <a:pt x="2837180" y="6350"/>
                </a:lnTo>
                <a:lnTo>
                  <a:pt x="6350" y="6350"/>
                </a:lnTo>
                <a:close/>
              </a:path>
            </a:pathLst>
          </a:custGeom>
          <a:ln w="12700">
            <a:solidFill>
              <a:srgbClr val="FFFFFF"/>
            </a:solidFill>
          </a:ln>
        </p:spPr>
        <p:txBody>
          <a:bodyPr wrap="square" lIns="0" tIns="0" rIns="0" bIns="0" rtlCol="0">
            <a:noAutofit/>
          </a:bodyPr>
          <a:lstStyle/>
          <a:p>
            <a:endParaRPr/>
          </a:p>
        </p:txBody>
      </p:sp>
      <p:sp>
        <p:nvSpPr>
          <p:cNvPr id="21" name="text 1"/>
          <p:cNvSpPr txBox="1"/>
          <p:nvPr/>
        </p:nvSpPr>
        <p:spPr>
          <a:xfrm>
            <a:off x="1635513" y="2203730"/>
            <a:ext cx="5625899" cy="617092"/>
          </a:xfrm>
          <a:prstGeom prst="rect">
            <a:avLst/>
          </a:prstGeom>
        </p:spPr>
        <p:txBody>
          <a:bodyPr vert="horz" wrap="none" lIns="0" tIns="0" rIns="0" bIns="0" rtlCol="0">
            <a:spAutoFit/>
          </a:bodyPr>
          <a:lstStyle/>
          <a:p>
            <a:pPr marL="0">
              <a:lnSpc>
                <a:spcPct val="100000"/>
              </a:lnSpc>
            </a:pPr>
            <a:r>
              <a:rPr sz="4010" b="1" spc="10" dirty="0">
                <a:solidFill>
                  <a:srgbClr val="1F4E79"/>
                </a:solidFill>
                <a:latin typeface="Arial"/>
                <a:cs typeface="Arial"/>
              </a:rPr>
              <a:t>Food fraud prevention </a:t>
            </a:r>
            <a:endParaRPr sz="4000">
              <a:latin typeface="Arial"/>
              <a:cs typeface="Arial"/>
            </a:endParaRPr>
          </a:p>
        </p:txBody>
      </p:sp>
      <p:sp>
        <p:nvSpPr>
          <p:cNvPr id="22" name="text 1"/>
          <p:cNvSpPr txBox="1"/>
          <p:nvPr/>
        </p:nvSpPr>
        <p:spPr>
          <a:xfrm>
            <a:off x="1961703" y="2832608"/>
            <a:ext cx="4734951" cy="372410"/>
          </a:xfrm>
          <a:prstGeom prst="rect">
            <a:avLst/>
          </a:prstGeom>
        </p:spPr>
        <p:txBody>
          <a:bodyPr vert="horz" wrap="none" lIns="0" tIns="0" rIns="0" bIns="0" rtlCol="0">
            <a:spAutoFit/>
          </a:bodyPr>
          <a:lstStyle/>
          <a:p>
            <a:pPr marL="0">
              <a:lnSpc>
                <a:spcPct val="100000"/>
              </a:lnSpc>
            </a:pPr>
            <a:r>
              <a:rPr sz="2420" spc="10" dirty="0">
                <a:solidFill>
                  <a:srgbClr val="1F4E79"/>
                </a:solidFill>
                <a:latin typeface="Calibri"/>
                <a:cs typeface="Calibri"/>
              </a:rPr>
              <a:t>Can  science  help  us  avoid  a  crisis?</a:t>
            </a:r>
            <a:endParaRPr sz="2400">
              <a:latin typeface="Calibri"/>
              <a:cs typeface="Calibri"/>
            </a:endParaRPr>
          </a:p>
        </p:txBody>
      </p:sp>
      <p:pic>
        <p:nvPicPr>
          <p:cNvPr id="23" name="Imag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855599"/>
            <a:ext cx="9144000" cy="6350"/>
          </a:xfrm>
          <a:prstGeom prst="rect">
            <a:avLst/>
          </a:prstGeom>
        </p:spPr>
      </p:pic>
      <p:sp>
        <p:nvSpPr>
          <p:cNvPr id="24" name="text 1"/>
          <p:cNvSpPr txBox="1"/>
          <p:nvPr/>
        </p:nvSpPr>
        <p:spPr>
          <a:xfrm>
            <a:off x="5613157" y="613546"/>
            <a:ext cx="3283591" cy="235449"/>
          </a:xfrm>
          <a:prstGeom prst="rect">
            <a:avLst/>
          </a:prstGeom>
        </p:spPr>
        <p:txBody>
          <a:bodyPr vert="horz" wrap="none" lIns="0" tIns="0" rIns="0" bIns="0" rtlCol="0">
            <a:spAutoFit/>
          </a:bodyPr>
          <a:lstStyle/>
          <a:p>
            <a:pPr marL="0">
              <a:lnSpc>
                <a:spcPct val="100000"/>
              </a:lnSpc>
            </a:pPr>
            <a:r>
              <a:rPr sz="1530" b="1" spc="10" dirty="0">
                <a:solidFill>
                  <a:srgbClr val="2D75B6"/>
                </a:solidFill>
                <a:latin typeface="Arial"/>
                <a:cs typeface="Arial"/>
              </a:rPr>
              <a:t>EU conference – 24th of June 2016</a:t>
            </a:r>
            <a:endParaRPr sz="1500">
              <a:latin typeface="Arial"/>
              <a:cs typeface="Arial"/>
            </a:endParaRPr>
          </a:p>
        </p:txBody>
      </p:sp>
      <p:sp>
        <p:nvSpPr>
          <p:cNvPr id="25" name="text 1"/>
          <p:cNvSpPr txBox="1"/>
          <p:nvPr/>
        </p:nvSpPr>
        <p:spPr>
          <a:xfrm>
            <a:off x="2934020" y="3989070"/>
            <a:ext cx="2160207" cy="244682"/>
          </a:xfrm>
          <a:prstGeom prst="rect">
            <a:avLst/>
          </a:prstGeom>
        </p:spPr>
        <p:txBody>
          <a:bodyPr vert="horz" wrap="none" lIns="0" tIns="0" rIns="0" bIns="0" rtlCol="0">
            <a:spAutoFit/>
          </a:bodyPr>
          <a:lstStyle/>
          <a:p>
            <a:pPr marL="0">
              <a:lnSpc>
                <a:spcPct val="100000"/>
              </a:lnSpc>
            </a:pPr>
            <a:r>
              <a:rPr sz="1590" b="1" spc="10" dirty="0">
                <a:latin typeface="Arial"/>
                <a:cs typeface="Arial"/>
              </a:rPr>
              <a:t>Prof. Robert Renaville</a:t>
            </a:r>
            <a:endParaRPr sz="1500">
              <a:latin typeface="Arial"/>
              <a:cs typeface="Arial"/>
            </a:endParaRPr>
          </a:p>
        </p:txBody>
      </p:sp>
      <p:sp>
        <p:nvSpPr>
          <p:cNvPr id="26" name="text 1"/>
          <p:cNvSpPr txBox="1"/>
          <p:nvPr/>
        </p:nvSpPr>
        <p:spPr>
          <a:xfrm>
            <a:off x="2616970" y="4538075"/>
            <a:ext cx="2432461" cy="521681"/>
          </a:xfrm>
          <a:prstGeom prst="rect">
            <a:avLst/>
          </a:prstGeom>
        </p:spPr>
        <p:txBody>
          <a:bodyPr vert="horz" wrap="none" lIns="0" tIns="0" rIns="0" bIns="0" rtlCol="0">
            <a:spAutoFit/>
          </a:bodyPr>
          <a:lstStyle/>
          <a:p>
            <a:pPr marL="0">
              <a:lnSpc>
                <a:spcPct val="100000"/>
              </a:lnSpc>
            </a:pPr>
            <a:r>
              <a:rPr sz="1590" spc="10" dirty="0">
                <a:latin typeface="Calibri"/>
                <a:cs typeface="Calibri"/>
              </a:rPr>
              <a:t>Gembloux Agro-BioTech, ULg</a:t>
            </a:r>
            <a:endParaRPr sz="1500">
              <a:latin typeface="Calibri"/>
              <a:cs typeface="Calibri"/>
            </a:endParaRPr>
          </a:p>
          <a:p>
            <a:pPr marL="391667">
              <a:lnSpc>
                <a:spcPct val="100000"/>
              </a:lnSpc>
            </a:pPr>
            <a:r>
              <a:rPr sz="1800" spc="10" dirty="0">
                <a:latin typeface="Calibri"/>
                <a:cs typeface="Calibri"/>
              </a:rPr>
              <a:t>CEO of Progenus s.a.</a:t>
            </a:r>
            <a:endParaRPr sz="1800">
              <a:latin typeface="Calibri"/>
              <a:cs typeface="Calibri"/>
            </a:endParaRPr>
          </a:p>
        </p:txBody>
      </p:sp>
      <p:pic>
        <p:nvPicPr>
          <p:cNvPr id="11" name="Imag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455" y="54039"/>
            <a:ext cx="1627759" cy="80473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
            <a:ext cx="9144000" cy="1103249"/>
          </a:xfrm>
          <a:prstGeom prst="rect">
            <a:avLst/>
          </a:prstGeom>
        </p:spPr>
      </p:pic>
      <p:pic>
        <p:nvPicPr>
          <p:cNvPr id="18"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757" y="6401004"/>
            <a:ext cx="678215" cy="457097"/>
          </a:xfrm>
          <a:prstGeom prst="rect">
            <a:avLst/>
          </a:prstGeom>
        </p:spPr>
      </p:pic>
      <p:pic>
        <p:nvPicPr>
          <p:cNvPr id="19"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4300" y="335211"/>
            <a:ext cx="1537740" cy="1077300"/>
          </a:xfrm>
          <a:prstGeom prst="rect">
            <a:avLst/>
          </a:prstGeom>
        </p:spPr>
      </p:pic>
      <p:sp>
        <p:nvSpPr>
          <p:cNvPr id="2" name="text 1"/>
          <p:cNvSpPr txBox="1"/>
          <p:nvPr/>
        </p:nvSpPr>
        <p:spPr>
          <a:xfrm>
            <a:off x="559917" y="1868977"/>
            <a:ext cx="6585136" cy="369332"/>
          </a:xfrm>
          <a:prstGeom prst="rect">
            <a:avLst/>
          </a:prstGeom>
        </p:spPr>
        <p:txBody>
          <a:bodyPr vert="horz" wrap="none" lIns="0" tIns="0" rIns="0" bIns="0" rtlCol="0">
            <a:spAutoFit/>
          </a:bodyPr>
          <a:lstStyle/>
          <a:p>
            <a:pPr marL="0">
              <a:lnSpc>
                <a:spcPct val="100000"/>
              </a:lnSpc>
            </a:pPr>
            <a:r>
              <a:rPr sz="2400" b="1" spc="10" dirty="0">
                <a:solidFill>
                  <a:srgbClr val="0E5393"/>
                </a:solidFill>
                <a:latin typeface="Arial"/>
                <a:cs typeface="Arial"/>
              </a:rPr>
              <a:t>Actual  perception  of  labels  by  consumers</a:t>
            </a:r>
            <a:endParaRPr sz="2400">
              <a:latin typeface="Arial"/>
              <a:cs typeface="Arial"/>
            </a:endParaRPr>
          </a:p>
        </p:txBody>
      </p:sp>
      <p:sp>
        <p:nvSpPr>
          <p:cNvPr id="3" name="text 1"/>
          <p:cNvSpPr txBox="1"/>
          <p:nvPr/>
        </p:nvSpPr>
        <p:spPr>
          <a:xfrm>
            <a:off x="548701" y="2618510"/>
            <a:ext cx="4827925" cy="446276"/>
          </a:xfrm>
          <a:prstGeom prst="rect">
            <a:avLst/>
          </a:prstGeom>
        </p:spPr>
        <p:txBody>
          <a:bodyPr vert="horz" wrap="none" lIns="0" tIns="0" rIns="0" bIns="0" rtlCol="0">
            <a:spAutoFit/>
          </a:bodyPr>
          <a:lstStyle/>
          <a:p>
            <a:pPr marL="0">
              <a:lnSpc>
                <a:spcPct val="100000"/>
              </a:lnSpc>
            </a:pPr>
            <a:r>
              <a:rPr sz="2900" spc="10" dirty="0">
                <a:solidFill>
                  <a:srgbClr val="0E5393"/>
                </a:solidFill>
                <a:latin typeface="Verdana"/>
                <a:cs typeface="Verdana"/>
              </a:rPr>
              <a:t>•   </a:t>
            </a:r>
            <a:r>
              <a:rPr sz="2400" spc="10" dirty="0">
                <a:solidFill>
                  <a:srgbClr val="0E5393"/>
                </a:solidFill>
                <a:latin typeface="Verdana"/>
                <a:cs typeface="Verdana"/>
              </a:rPr>
              <a:t>Labels  –  understanding:  </a:t>
            </a:r>
            <a:endParaRPr sz="2400">
              <a:latin typeface="Verdana"/>
              <a:cs typeface="Verdana"/>
            </a:endParaRPr>
          </a:p>
        </p:txBody>
      </p:sp>
      <p:sp>
        <p:nvSpPr>
          <p:cNvPr id="4" name="text 1"/>
          <p:cNvSpPr txBox="1"/>
          <p:nvPr/>
        </p:nvSpPr>
        <p:spPr>
          <a:xfrm>
            <a:off x="1006147" y="3101468"/>
            <a:ext cx="6716006" cy="3046988"/>
          </a:xfrm>
          <a:prstGeom prst="rect">
            <a:avLst/>
          </a:prstGeom>
        </p:spPr>
        <p:txBody>
          <a:bodyPr vert="horz" wrap="none" lIns="0" tIns="0" rIns="0" bIns="0" rtlCol="0">
            <a:spAutoFit/>
          </a:bodyPr>
          <a:lstStyle/>
          <a:p>
            <a:pPr marL="0">
              <a:lnSpc>
                <a:spcPct val="100000"/>
              </a:lnSpc>
            </a:pPr>
            <a:r>
              <a:rPr sz="1800" spc="10" dirty="0">
                <a:solidFill>
                  <a:srgbClr val="AEC551"/>
                </a:solidFill>
                <a:latin typeface="Verdana"/>
                <a:cs typeface="Verdana"/>
              </a:rPr>
              <a:t>•   </a:t>
            </a:r>
            <a:r>
              <a:rPr sz="1800" b="1" spc="10" dirty="0">
                <a:solidFill>
                  <a:srgbClr val="0E5393"/>
                </a:solidFill>
                <a:latin typeface="Arial"/>
                <a:cs typeface="Arial"/>
              </a:rPr>
              <a:t>Eurobarometer  342  on  consumer  empowerment,  2011:</a:t>
            </a:r>
            <a:endParaRPr sz="1800">
              <a:latin typeface="Arial"/>
              <a:cs typeface="Arial"/>
            </a:endParaRPr>
          </a:p>
          <a:p>
            <a:pPr marL="286461">
              <a:lnSpc>
                <a:spcPct val="100000"/>
              </a:lnSpc>
            </a:pPr>
            <a:r>
              <a:rPr sz="1800" b="1" spc="10" dirty="0">
                <a:solidFill>
                  <a:srgbClr val="0E5393"/>
                </a:solidFill>
                <a:latin typeface="Arial"/>
                <a:cs typeface="Arial"/>
              </a:rPr>
              <a:t>60%  of  consumers  interpret  nutrition  information</a:t>
            </a:r>
            <a:endParaRPr sz="1800">
              <a:latin typeface="Arial"/>
              <a:cs typeface="Arial"/>
            </a:endParaRPr>
          </a:p>
          <a:p>
            <a:pPr marL="0">
              <a:lnSpc>
                <a:spcPct val="100000"/>
              </a:lnSpc>
            </a:pPr>
            <a:r>
              <a:rPr sz="1800" b="1" spc="10" dirty="0">
                <a:solidFill>
                  <a:srgbClr val="0E5393"/>
                </a:solidFill>
                <a:latin typeface="Arial"/>
                <a:cs typeface="Arial"/>
              </a:rPr>
              <a:t>correctly  </a:t>
            </a:r>
            <a:endParaRPr sz="1800">
              <a:latin typeface="Arial"/>
              <a:cs typeface="Arial"/>
            </a:endParaRPr>
          </a:p>
          <a:p>
            <a:pPr marL="0">
              <a:lnSpc>
                <a:spcPct val="100000"/>
              </a:lnSpc>
            </a:pPr>
            <a:r>
              <a:rPr sz="1800" spc="10" dirty="0">
                <a:solidFill>
                  <a:srgbClr val="AEC551"/>
                </a:solidFill>
                <a:latin typeface="Verdana"/>
                <a:cs typeface="Verdana"/>
              </a:rPr>
              <a:t>•   </a:t>
            </a:r>
            <a:r>
              <a:rPr sz="1800" b="1" spc="10" dirty="0">
                <a:solidFill>
                  <a:srgbClr val="0E5393"/>
                </a:solidFill>
                <a:latin typeface="Arial"/>
                <a:cs typeface="Arial"/>
              </a:rPr>
              <a:t>Study  on  the  functioning  of  voluntary  food  labelling</a:t>
            </a:r>
            <a:endParaRPr sz="1800">
              <a:latin typeface="Arial"/>
              <a:cs typeface="Arial"/>
            </a:endParaRPr>
          </a:p>
          <a:p>
            <a:pPr marL="286461">
              <a:lnSpc>
                <a:spcPct val="100000"/>
              </a:lnSpc>
            </a:pPr>
            <a:r>
              <a:rPr sz="1800" b="1" spc="10" dirty="0">
                <a:solidFill>
                  <a:srgbClr val="0E5393"/>
                </a:solidFill>
                <a:latin typeface="Arial"/>
                <a:cs typeface="Arial"/>
              </a:rPr>
              <a:t>schemes,  2013:  40%  of  consumers  find  references  to</a:t>
            </a:r>
            <a:endParaRPr sz="1800">
              <a:latin typeface="Arial"/>
              <a:cs typeface="Arial"/>
            </a:endParaRPr>
          </a:p>
          <a:p>
            <a:pPr marL="286461">
              <a:lnSpc>
                <a:spcPct val="100000"/>
              </a:lnSpc>
            </a:pPr>
            <a:r>
              <a:rPr sz="1800" b="1" spc="10" dirty="0">
                <a:solidFill>
                  <a:srgbClr val="0E5393"/>
                </a:solidFill>
                <a:latin typeface="Arial"/>
                <a:cs typeface="Arial"/>
              </a:rPr>
              <a:t>scheme/  logo  hard  to  understand</a:t>
            </a:r>
            <a:endParaRPr sz="1800">
              <a:latin typeface="Arial"/>
              <a:cs typeface="Arial"/>
            </a:endParaRPr>
          </a:p>
          <a:p>
            <a:pPr marL="0">
              <a:lnSpc>
                <a:spcPct val="100000"/>
              </a:lnSpc>
            </a:pPr>
            <a:r>
              <a:rPr sz="1800" spc="10" dirty="0">
                <a:solidFill>
                  <a:srgbClr val="AEC551"/>
                </a:solidFill>
                <a:latin typeface="Verdana"/>
                <a:cs typeface="Verdana"/>
              </a:rPr>
              <a:t>•   </a:t>
            </a:r>
            <a:r>
              <a:rPr sz="1800" b="1" spc="10" dirty="0">
                <a:solidFill>
                  <a:srgbClr val="0E5393"/>
                </a:solidFill>
                <a:latin typeface="Arial"/>
                <a:cs typeface="Arial"/>
              </a:rPr>
              <a:t>Eurobarometer  440  on  CAP,  2015:  67%  of  consumers</a:t>
            </a:r>
            <a:endParaRPr sz="1800">
              <a:latin typeface="Arial"/>
              <a:cs typeface="Arial"/>
            </a:endParaRPr>
          </a:p>
          <a:p>
            <a:pPr marL="286461">
              <a:lnSpc>
                <a:spcPct val="100000"/>
              </a:lnSpc>
            </a:pPr>
            <a:r>
              <a:rPr sz="1800" b="1" spc="10" dirty="0">
                <a:solidFill>
                  <a:srgbClr val="0E5393"/>
                </a:solidFill>
                <a:latin typeface="Arial"/>
                <a:cs typeface="Arial"/>
              </a:rPr>
              <a:t>recognise  quality  labels/logos</a:t>
            </a:r>
            <a:endParaRPr sz="1800">
              <a:latin typeface="Arial"/>
              <a:cs typeface="Arial"/>
            </a:endParaRPr>
          </a:p>
          <a:p>
            <a:pPr marL="0">
              <a:lnSpc>
                <a:spcPct val="100000"/>
              </a:lnSpc>
            </a:pPr>
            <a:r>
              <a:rPr sz="1800" spc="10" dirty="0">
                <a:solidFill>
                  <a:srgbClr val="AEC551"/>
                </a:solidFill>
                <a:latin typeface="Verdana"/>
                <a:cs typeface="Verdana"/>
              </a:rPr>
              <a:t>•   </a:t>
            </a:r>
            <a:r>
              <a:rPr sz="1800" b="1" spc="10" dirty="0">
                <a:solidFill>
                  <a:srgbClr val="0E5393"/>
                </a:solidFill>
                <a:latin typeface="Arial"/>
                <a:cs typeface="Arial"/>
              </a:rPr>
              <a:t>Flash  Eurobarometer  425  on  food  waste  and  date</a:t>
            </a:r>
            <a:endParaRPr sz="1800">
              <a:latin typeface="Arial"/>
              <a:cs typeface="Arial"/>
            </a:endParaRPr>
          </a:p>
          <a:p>
            <a:pPr marL="286461">
              <a:lnSpc>
                <a:spcPct val="100000"/>
              </a:lnSpc>
            </a:pPr>
            <a:r>
              <a:rPr sz="1800" b="1" spc="10" dirty="0">
                <a:solidFill>
                  <a:srgbClr val="0E5393"/>
                </a:solidFill>
                <a:latin typeface="Arial"/>
                <a:cs typeface="Arial"/>
              </a:rPr>
              <a:t>marking,  2015:  53%  /60%  of  consumers  do  not</a:t>
            </a:r>
            <a:endParaRPr sz="1800">
              <a:latin typeface="Arial"/>
              <a:cs typeface="Arial"/>
            </a:endParaRPr>
          </a:p>
          <a:p>
            <a:pPr marL="286461">
              <a:lnSpc>
                <a:spcPct val="100000"/>
              </a:lnSpc>
            </a:pPr>
            <a:r>
              <a:rPr sz="1800" b="1" spc="10" dirty="0">
                <a:solidFill>
                  <a:srgbClr val="0E5393"/>
                </a:solidFill>
                <a:latin typeface="Arial"/>
                <a:cs typeface="Arial"/>
              </a:rPr>
              <a:t>understand  date  marking  on  food  labels  correctly</a:t>
            </a:r>
            <a:endParaRPr sz="1800">
              <a:latin typeface="Arial"/>
              <a:cs typeface="Aria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959" y="3231813"/>
            <a:ext cx="2839139" cy="3625978"/>
          </a:xfrm>
          <a:prstGeom prst="rect">
            <a:avLst/>
          </a:prstGeom>
        </p:spPr>
      </p:pic>
      <p:pic>
        <p:nvPicPr>
          <p:cNvPr id="14"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177" y="3232008"/>
            <a:ext cx="112735" cy="3626103"/>
          </a:xfrm>
          <a:prstGeom prst="rect">
            <a:avLst/>
          </a:prstGeom>
        </p:spPr>
      </p:pic>
      <p:pic>
        <p:nvPicPr>
          <p:cNvPr id="15"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8827" y="3225658"/>
            <a:ext cx="125435" cy="3632453"/>
          </a:xfrm>
          <a:prstGeom prst="rect">
            <a:avLst/>
          </a:prstGeom>
        </p:spPr>
      </p:pic>
      <p:sp>
        <p:nvSpPr>
          <p:cNvPr id="11" name="object 11"/>
          <p:cNvSpPr/>
          <p:nvPr/>
        </p:nvSpPr>
        <p:spPr>
          <a:xfrm>
            <a:off x="6115233" y="3131184"/>
            <a:ext cx="1662557" cy="1657350"/>
          </a:xfrm>
          <a:custGeom>
            <a:avLst/>
            <a:gdLst/>
            <a:ahLst/>
            <a:cxnLst/>
            <a:rect l="l" t="t" r="r" b="b"/>
            <a:pathLst>
              <a:path w="1662557" h="1657350">
                <a:moveTo>
                  <a:pt x="0" y="0"/>
                </a:moveTo>
                <a:lnTo>
                  <a:pt x="0" y="1657351"/>
                </a:lnTo>
                <a:lnTo>
                  <a:pt x="1662557" y="1657351"/>
                </a:lnTo>
                <a:lnTo>
                  <a:pt x="1662557" y="0"/>
                </a:lnTo>
                <a:lnTo>
                  <a:pt x="0" y="0"/>
                </a:lnTo>
                <a:close/>
              </a:path>
            </a:pathLst>
          </a:custGeom>
          <a:solidFill>
            <a:srgbClr val="FFFFFF"/>
          </a:solidFill>
        </p:spPr>
        <p:txBody>
          <a:bodyPr wrap="square" lIns="0" tIns="0" rIns="0" bIns="0" rtlCol="0">
            <a:noAutofit/>
          </a:bodyPr>
          <a:lstStyle/>
          <a:p>
            <a:endParaRPr/>
          </a:p>
        </p:txBody>
      </p:sp>
      <p:sp>
        <p:nvSpPr>
          <p:cNvPr id="2" name="object 12"/>
          <p:cNvSpPr/>
          <p:nvPr/>
        </p:nvSpPr>
        <p:spPr>
          <a:xfrm>
            <a:off x="6108827" y="3124834"/>
            <a:ext cx="1675257" cy="1670050"/>
          </a:xfrm>
          <a:custGeom>
            <a:avLst/>
            <a:gdLst/>
            <a:ahLst/>
            <a:cxnLst/>
            <a:rect l="l" t="t" r="r" b="b"/>
            <a:pathLst>
              <a:path w="1675257" h="1670050">
                <a:moveTo>
                  <a:pt x="6350" y="6350"/>
                </a:moveTo>
                <a:lnTo>
                  <a:pt x="6350" y="1663701"/>
                </a:lnTo>
                <a:lnTo>
                  <a:pt x="1668907" y="1663701"/>
                </a:lnTo>
                <a:lnTo>
                  <a:pt x="1668907" y="6350"/>
                </a:lnTo>
                <a:lnTo>
                  <a:pt x="6350" y="6350"/>
                </a:lnTo>
                <a:close/>
              </a:path>
            </a:pathLst>
          </a:custGeom>
          <a:ln w="12700">
            <a:solidFill>
              <a:srgbClr val="FFFFFF"/>
            </a:solidFill>
          </a:ln>
        </p:spPr>
        <p:txBody>
          <a:bodyPr wrap="square" lIns="0" tIns="0" rIns="0" bIns="0" rtlCol="0">
            <a:noAutofit/>
          </a:bodyPr>
          <a:lstStyle/>
          <a:p>
            <a:endParaRPr/>
          </a:p>
        </p:txBody>
      </p:sp>
      <p:sp>
        <p:nvSpPr>
          <p:cNvPr id="3" name="object 13"/>
          <p:cNvSpPr/>
          <p:nvPr/>
        </p:nvSpPr>
        <p:spPr>
          <a:xfrm>
            <a:off x="7653909" y="3183508"/>
            <a:ext cx="552450" cy="857250"/>
          </a:xfrm>
          <a:custGeom>
            <a:avLst/>
            <a:gdLst/>
            <a:ahLst/>
            <a:cxnLst/>
            <a:rect l="l" t="t" r="r" b="b"/>
            <a:pathLst>
              <a:path w="552450" h="857250">
                <a:moveTo>
                  <a:pt x="0" y="0"/>
                </a:moveTo>
                <a:lnTo>
                  <a:pt x="0" y="857251"/>
                </a:lnTo>
                <a:lnTo>
                  <a:pt x="552450" y="857251"/>
                </a:lnTo>
                <a:lnTo>
                  <a:pt x="552450" y="0"/>
                </a:lnTo>
                <a:lnTo>
                  <a:pt x="0" y="0"/>
                </a:lnTo>
                <a:close/>
              </a:path>
            </a:pathLst>
          </a:custGeom>
          <a:solidFill>
            <a:srgbClr val="FFFFFF"/>
          </a:solidFill>
        </p:spPr>
        <p:txBody>
          <a:bodyPr wrap="square" lIns="0" tIns="0" rIns="0" bIns="0" rtlCol="0">
            <a:noAutofit/>
          </a:bodyPr>
          <a:lstStyle/>
          <a:p>
            <a:endParaRPr/>
          </a:p>
        </p:txBody>
      </p:sp>
      <p:sp>
        <p:nvSpPr>
          <p:cNvPr id="4" name="object 14"/>
          <p:cNvSpPr/>
          <p:nvPr/>
        </p:nvSpPr>
        <p:spPr>
          <a:xfrm>
            <a:off x="7647559" y="3177158"/>
            <a:ext cx="565150" cy="869950"/>
          </a:xfrm>
          <a:custGeom>
            <a:avLst/>
            <a:gdLst/>
            <a:ahLst/>
            <a:cxnLst/>
            <a:rect l="l" t="t" r="r" b="b"/>
            <a:pathLst>
              <a:path w="565150" h="869950">
                <a:moveTo>
                  <a:pt x="6350" y="6350"/>
                </a:moveTo>
                <a:lnTo>
                  <a:pt x="6350" y="863601"/>
                </a:lnTo>
                <a:lnTo>
                  <a:pt x="558800" y="863601"/>
                </a:lnTo>
                <a:lnTo>
                  <a:pt x="558800" y="6350"/>
                </a:lnTo>
                <a:lnTo>
                  <a:pt x="6350" y="6350"/>
                </a:lnTo>
                <a:close/>
              </a:path>
            </a:pathLst>
          </a:custGeom>
          <a:ln w="12700">
            <a:solidFill>
              <a:srgbClr val="FFFFFF"/>
            </a:solidFill>
          </a:ln>
        </p:spPr>
        <p:txBody>
          <a:bodyPr wrap="square" lIns="0" tIns="0" rIns="0" bIns="0" rtlCol="0">
            <a:noAutofit/>
          </a:bodyPr>
          <a:lstStyle/>
          <a:p>
            <a:endParaRPr/>
          </a:p>
        </p:txBody>
      </p:sp>
      <p:sp>
        <p:nvSpPr>
          <p:cNvPr id="5" name="object 15"/>
          <p:cNvSpPr/>
          <p:nvPr/>
        </p:nvSpPr>
        <p:spPr>
          <a:xfrm>
            <a:off x="7182413" y="3131121"/>
            <a:ext cx="814387" cy="1023937"/>
          </a:xfrm>
          <a:custGeom>
            <a:avLst/>
            <a:gdLst/>
            <a:ahLst/>
            <a:cxnLst/>
            <a:rect l="l" t="t" r="r" b="b"/>
            <a:pathLst>
              <a:path w="814387" h="1023937">
                <a:moveTo>
                  <a:pt x="0" y="0"/>
                </a:moveTo>
                <a:lnTo>
                  <a:pt x="0" y="1023938"/>
                </a:lnTo>
                <a:lnTo>
                  <a:pt x="814388" y="1023938"/>
                </a:lnTo>
                <a:lnTo>
                  <a:pt x="814388" y="0"/>
                </a:lnTo>
                <a:lnTo>
                  <a:pt x="0" y="0"/>
                </a:lnTo>
                <a:close/>
              </a:path>
            </a:pathLst>
          </a:custGeom>
          <a:solidFill>
            <a:srgbClr val="FFFFFF"/>
          </a:solidFill>
        </p:spPr>
        <p:txBody>
          <a:bodyPr wrap="square" lIns="0" tIns="0" rIns="0" bIns="0" rtlCol="0">
            <a:noAutofit/>
          </a:bodyPr>
          <a:lstStyle/>
          <a:p>
            <a:endParaRPr/>
          </a:p>
        </p:txBody>
      </p:sp>
      <p:sp>
        <p:nvSpPr>
          <p:cNvPr id="16" name="object 16"/>
          <p:cNvSpPr/>
          <p:nvPr/>
        </p:nvSpPr>
        <p:spPr>
          <a:xfrm>
            <a:off x="7176063" y="3124771"/>
            <a:ext cx="827087" cy="1036637"/>
          </a:xfrm>
          <a:custGeom>
            <a:avLst/>
            <a:gdLst/>
            <a:ahLst/>
            <a:cxnLst/>
            <a:rect l="l" t="t" r="r" b="b"/>
            <a:pathLst>
              <a:path w="827087" h="1036637">
                <a:moveTo>
                  <a:pt x="6350" y="6350"/>
                </a:moveTo>
                <a:lnTo>
                  <a:pt x="6350" y="1030288"/>
                </a:lnTo>
                <a:lnTo>
                  <a:pt x="820738" y="1030288"/>
                </a:lnTo>
                <a:lnTo>
                  <a:pt x="820738" y="6350"/>
                </a:lnTo>
                <a:lnTo>
                  <a:pt x="6350" y="6350"/>
                </a:lnTo>
                <a:close/>
              </a:path>
            </a:pathLst>
          </a:custGeom>
          <a:ln w="12700">
            <a:solidFill>
              <a:srgbClr val="FFFFFF"/>
            </a:solidFill>
          </a:ln>
        </p:spPr>
        <p:txBody>
          <a:bodyPr wrap="square" lIns="0" tIns="0" rIns="0" bIns="0" rtlCol="0">
            <a:noAutofit/>
          </a:bodyPr>
          <a:lstStyle/>
          <a:p>
            <a:endParaRPr/>
          </a:p>
        </p:txBody>
      </p:sp>
      <p:sp>
        <p:nvSpPr>
          <p:cNvPr id="17" name="object 17"/>
          <p:cNvSpPr/>
          <p:nvPr/>
        </p:nvSpPr>
        <p:spPr>
          <a:xfrm>
            <a:off x="8120690" y="3131121"/>
            <a:ext cx="975791" cy="252412"/>
          </a:xfrm>
          <a:custGeom>
            <a:avLst/>
            <a:gdLst/>
            <a:ahLst/>
            <a:cxnLst/>
            <a:rect l="l" t="t" r="r" b="b"/>
            <a:pathLst>
              <a:path w="975791" h="252412">
                <a:moveTo>
                  <a:pt x="0" y="0"/>
                </a:moveTo>
                <a:lnTo>
                  <a:pt x="0" y="252413"/>
                </a:lnTo>
                <a:lnTo>
                  <a:pt x="975791" y="252413"/>
                </a:lnTo>
                <a:lnTo>
                  <a:pt x="975791" y="0"/>
                </a:lnTo>
                <a:lnTo>
                  <a:pt x="0" y="0"/>
                </a:lnTo>
                <a:close/>
              </a:path>
            </a:pathLst>
          </a:custGeom>
          <a:solidFill>
            <a:srgbClr val="FFFFFF"/>
          </a:solidFill>
        </p:spPr>
        <p:txBody>
          <a:bodyPr wrap="square" lIns="0" tIns="0" rIns="0" bIns="0" rtlCol="0">
            <a:noAutofit/>
          </a:bodyPr>
          <a:lstStyle/>
          <a:p>
            <a:endParaRPr/>
          </a:p>
        </p:txBody>
      </p:sp>
      <p:sp>
        <p:nvSpPr>
          <p:cNvPr id="18" name="object 18"/>
          <p:cNvSpPr/>
          <p:nvPr/>
        </p:nvSpPr>
        <p:spPr>
          <a:xfrm>
            <a:off x="8114340" y="3124771"/>
            <a:ext cx="988491" cy="265112"/>
          </a:xfrm>
          <a:custGeom>
            <a:avLst/>
            <a:gdLst/>
            <a:ahLst/>
            <a:cxnLst/>
            <a:rect l="l" t="t" r="r" b="b"/>
            <a:pathLst>
              <a:path w="988491" h="265112">
                <a:moveTo>
                  <a:pt x="6350" y="6350"/>
                </a:moveTo>
                <a:lnTo>
                  <a:pt x="6350" y="258763"/>
                </a:lnTo>
                <a:lnTo>
                  <a:pt x="982141" y="258763"/>
                </a:lnTo>
                <a:lnTo>
                  <a:pt x="982141" y="6350"/>
                </a:lnTo>
                <a:lnTo>
                  <a:pt x="6350" y="6350"/>
                </a:lnTo>
                <a:close/>
              </a:path>
            </a:pathLst>
          </a:custGeom>
          <a:ln w="12700">
            <a:solidFill>
              <a:srgbClr val="FFFFFF"/>
            </a:solidFill>
          </a:ln>
        </p:spPr>
        <p:txBody>
          <a:bodyPr wrap="square" lIns="0" tIns="0" rIns="0" bIns="0" rtlCol="0">
            <a:noAutofit/>
          </a:bodyPr>
          <a:lstStyle/>
          <a:p>
            <a:endParaRPr/>
          </a:p>
        </p:txBody>
      </p:sp>
      <p:pic>
        <p:nvPicPr>
          <p:cNvPr id="6"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177" y="4788647"/>
            <a:ext cx="190894" cy="2069465"/>
          </a:xfrm>
          <a:prstGeom prst="rect">
            <a:avLst/>
          </a:prstGeom>
        </p:spPr>
      </p:pic>
      <p:pic>
        <p:nvPicPr>
          <p:cNvPr id="7"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8827" y="4782297"/>
            <a:ext cx="203594" cy="2075815"/>
          </a:xfrm>
          <a:prstGeom prst="rect">
            <a:avLst/>
          </a:prstGeom>
        </p:spPr>
      </p:pic>
      <p:pic>
        <p:nvPicPr>
          <p:cNvPr id="8"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9733" y="3232008"/>
            <a:ext cx="104254" cy="3626103"/>
          </a:xfrm>
          <a:prstGeom prst="rect">
            <a:avLst/>
          </a:prstGeom>
        </p:spPr>
      </p:pic>
      <p:pic>
        <p:nvPicPr>
          <p:cNvPr id="19"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3439" y="3225658"/>
            <a:ext cx="110617" cy="3632453"/>
          </a:xfrm>
          <a:prstGeom prst="rect">
            <a:avLst/>
          </a:prstGeom>
        </p:spPr>
      </p:pic>
      <p:sp>
        <p:nvSpPr>
          <p:cNvPr id="9" name="object 19"/>
          <p:cNvSpPr/>
          <p:nvPr/>
        </p:nvSpPr>
        <p:spPr>
          <a:xfrm>
            <a:off x="6227955" y="6779335"/>
            <a:ext cx="2830830" cy="66675"/>
          </a:xfrm>
          <a:custGeom>
            <a:avLst/>
            <a:gdLst/>
            <a:ahLst/>
            <a:cxnLst/>
            <a:rect l="l" t="t" r="r" b="b"/>
            <a:pathLst>
              <a:path w="2830830" h="66675">
                <a:moveTo>
                  <a:pt x="0" y="0"/>
                </a:moveTo>
                <a:lnTo>
                  <a:pt x="0" y="66675"/>
                </a:lnTo>
                <a:lnTo>
                  <a:pt x="2830830" y="66675"/>
                </a:lnTo>
                <a:lnTo>
                  <a:pt x="2830830" y="0"/>
                </a:lnTo>
                <a:lnTo>
                  <a:pt x="0" y="0"/>
                </a:lnTo>
                <a:close/>
              </a:path>
            </a:pathLst>
          </a:custGeom>
          <a:solidFill>
            <a:srgbClr val="FFFFFF"/>
          </a:solidFill>
        </p:spPr>
        <p:txBody>
          <a:bodyPr wrap="square" lIns="0" tIns="0" rIns="0" bIns="0" rtlCol="0">
            <a:noAutofit/>
          </a:bodyPr>
          <a:lstStyle/>
          <a:p>
            <a:endParaRPr/>
          </a:p>
        </p:txBody>
      </p:sp>
      <p:sp>
        <p:nvSpPr>
          <p:cNvPr id="20" name="object 20"/>
          <p:cNvSpPr/>
          <p:nvPr/>
        </p:nvSpPr>
        <p:spPr>
          <a:xfrm>
            <a:off x="6221605" y="6772985"/>
            <a:ext cx="2843530" cy="79375"/>
          </a:xfrm>
          <a:custGeom>
            <a:avLst/>
            <a:gdLst/>
            <a:ahLst/>
            <a:cxnLst/>
            <a:rect l="l" t="t" r="r" b="b"/>
            <a:pathLst>
              <a:path w="2843530" h="79375">
                <a:moveTo>
                  <a:pt x="6350" y="6350"/>
                </a:moveTo>
                <a:lnTo>
                  <a:pt x="6350" y="73025"/>
                </a:lnTo>
                <a:lnTo>
                  <a:pt x="2837180" y="73025"/>
                </a:lnTo>
                <a:lnTo>
                  <a:pt x="2837180" y="6350"/>
                </a:lnTo>
                <a:lnTo>
                  <a:pt x="6350" y="6350"/>
                </a:lnTo>
                <a:close/>
              </a:path>
            </a:pathLst>
          </a:custGeom>
          <a:ln w="12700">
            <a:solidFill>
              <a:srgbClr val="FFFFFF"/>
            </a:solidFill>
          </a:ln>
        </p:spPr>
        <p:txBody>
          <a:bodyPr wrap="square" lIns="0" tIns="0" rIns="0" bIns="0" rtlCol="0">
            <a:noAutofit/>
          </a:bodyPr>
          <a:lstStyle/>
          <a:p>
            <a:endParaRPr/>
          </a:p>
        </p:txBody>
      </p:sp>
      <p:pic>
        <p:nvPicPr>
          <p:cNvPr id="10" name="Imag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455" y="54039"/>
            <a:ext cx="1627759" cy="804735"/>
          </a:xfrm>
          <a:prstGeom prst="rect">
            <a:avLst/>
          </a:prstGeom>
        </p:spPr>
      </p:pic>
      <p:pic>
        <p:nvPicPr>
          <p:cNvPr id="21" name="Imag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01009" y="2995803"/>
            <a:ext cx="2128647" cy="1560956"/>
          </a:xfrm>
          <a:prstGeom prst="rect">
            <a:avLst/>
          </a:prstGeom>
        </p:spPr>
      </p:pic>
      <p:pic>
        <p:nvPicPr>
          <p:cNvPr id="22" name="Image"/>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01009" y="1085343"/>
            <a:ext cx="2128647" cy="1596389"/>
          </a:xfrm>
          <a:prstGeom prst="rect">
            <a:avLst/>
          </a:prstGeom>
        </p:spPr>
      </p:pic>
      <p:pic>
        <p:nvPicPr>
          <p:cNvPr id="23" name="Imag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855599"/>
            <a:ext cx="9144000" cy="6350"/>
          </a:xfrm>
          <a:prstGeom prst="rect">
            <a:avLst/>
          </a:prstGeom>
        </p:spPr>
      </p:pic>
      <p:sp>
        <p:nvSpPr>
          <p:cNvPr id="26" name="text 1"/>
          <p:cNvSpPr txBox="1"/>
          <p:nvPr/>
        </p:nvSpPr>
        <p:spPr>
          <a:xfrm>
            <a:off x="4895398" y="2751837"/>
            <a:ext cx="337593" cy="267766"/>
          </a:xfrm>
          <a:prstGeom prst="rect">
            <a:avLst/>
          </a:prstGeom>
        </p:spPr>
        <p:txBody>
          <a:bodyPr vert="horz" wrap="none" lIns="0" tIns="0" rIns="0" bIns="0" rtlCol="0">
            <a:spAutoFit/>
          </a:bodyPr>
          <a:lstStyle/>
          <a:p>
            <a:pPr marL="0">
              <a:lnSpc>
                <a:spcPct val="100000"/>
              </a:lnSpc>
            </a:pPr>
            <a:r>
              <a:rPr sz="1740" b="1" spc="10" dirty="0">
                <a:latin typeface="Arial"/>
                <a:cs typeface="Arial"/>
              </a:rPr>
              <a:t>OR</a:t>
            </a:r>
            <a:endParaRPr sz="1700">
              <a:latin typeface="Arial"/>
              <a:cs typeface="Arial"/>
            </a:endParaRPr>
          </a:p>
        </p:txBody>
      </p:sp>
      <p:pic>
        <p:nvPicPr>
          <p:cNvPr id="24" name="Imag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8238" y="4793727"/>
            <a:ext cx="1912747" cy="1862963"/>
          </a:xfrm>
          <a:prstGeom prst="rect">
            <a:avLst/>
          </a:prstGeom>
        </p:spPr>
      </p:pic>
      <p:sp>
        <p:nvSpPr>
          <p:cNvPr id="27" name="text 1"/>
          <p:cNvSpPr txBox="1"/>
          <p:nvPr/>
        </p:nvSpPr>
        <p:spPr>
          <a:xfrm>
            <a:off x="548650" y="4546220"/>
            <a:ext cx="759503" cy="216982"/>
          </a:xfrm>
          <a:prstGeom prst="rect">
            <a:avLst/>
          </a:prstGeom>
        </p:spPr>
        <p:txBody>
          <a:bodyPr vert="horz" wrap="none" lIns="0" tIns="0" rIns="0" bIns="0" rtlCol="0">
            <a:spAutoFit/>
          </a:bodyPr>
          <a:lstStyle/>
          <a:p>
            <a:pPr marL="0">
              <a:lnSpc>
                <a:spcPct val="100000"/>
              </a:lnSpc>
            </a:pPr>
            <a:r>
              <a:rPr sz="1410" b="1" spc="10" dirty="0">
                <a:latin typeface="Arial"/>
                <a:cs typeface="Arial"/>
              </a:rPr>
              <a:t>BEFORE</a:t>
            </a:r>
            <a:endParaRPr sz="1400">
              <a:latin typeface="Arial"/>
              <a:cs typeface="Arial"/>
            </a:endParaRPr>
          </a:p>
        </p:txBody>
      </p:sp>
      <p:sp>
        <p:nvSpPr>
          <p:cNvPr id="28" name="text 1"/>
          <p:cNvSpPr txBox="1"/>
          <p:nvPr/>
        </p:nvSpPr>
        <p:spPr>
          <a:xfrm>
            <a:off x="543153" y="3652267"/>
            <a:ext cx="548868" cy="267766"/>
          </a:xfrm>
          <a:prstGeom prst="rect">
            <a:avLst/>
          </a:prstGeom>
        </p:spPr>
        <p:txBody>
          <a:bodyPr vert="horz" wrap="none" lIns="0" tIns="0" rIns="0" bIns="0" rtlCol="0">
            <a:spAutoFit/>
          </a:bodyPr>
          <a:lstStyle/>
          <a:p>
            <a:pPr marL="0">
              <a:lnSpc>
                <a:spcPct val="100000"/>
              </a:lnSpc>
            </a:pPr>
            <a:r>
              <a:rPr sz="1740" b="1" spc="10" dirty="0">
                <a:latin typeface="Arial"/>
                <a:cs typeface="Arial"/>
              </a:rPr>
              <a:t>NOW</a:t>
            </a:r>
            <a:endParaRPr sz="1700">
              <a:latin typeface="Arial"/>
              <a:cs typeface="Arial"/>
            </a:endParaRPr>
          </a:p>
        </p:txBody>
      </p:sp>
      <p:pic>
        <p:nvPicPr>
          <p:cNvPr id="25" name="Image"/>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6282" y="1998456"/>
            <a:ext cx="2549144" cy="1602359"/>
          </a:xfrm>
          <a:prstGeom prst="rect">
            <a:avLst/>
          </a:prstGeom>
        </p:spPr>
      </p:pic>
      <p:sp>
        <p:nvSpPr>
          <p:cNvPr id="29" name="text 1"/>
          <p:cNvSpPr txBox="1"/>
          <p:nvPr/>
        </p:nvSpPr>
        <p:spPr>
          <a:xfrm>
            <a:off x="3412872" y="2359813"/>
            <a:ext cx="571951" cy="1477328"/>
          </a:xfrm>
          <a:prstGeom prst="rect">
            <a:avLst/>
          </a:prstGeom>
        </p:spPr>
        <p:txBody>
          <a:bodyPr vert="horz" wrap="none" lIns="0" tIns="0" rIns="0" bIns="0" rtlCol="0">
            <a:spAutoFit/>
          </a:bodyPr>
          <a:lstStyle/>
          <a:p>
            <a:pPr marL="0">
              <a:lnSpc>
                <a:spcPct val="100000"/>
              </a:lnSpc>
            </a:pPr>
            <a:r>
              <a:rPr sz="9600" spc="10" dirty="0">
                <a:latin typeface="Calibri"/>
                <a:cs typeface="Calibri"/>
              </a:rPr>
              <a:t>?</a:t>
            </a:r>
            <a:endParaRPr sz="9600">
              <a:latin typeface="Calibri"/>
              <a:cs typeface="Calibri"/>
            </a:endParaRPr>
          </a:p>
        </p:txBody>
      </p:sp>
      <p:sp>
        <p:nvSpPr>
          <p:cNvPr id="30" name="text 1"/>
          <p:cNvSpPr txBox="1"/>
          <p:nvPr/>
        </p:nvSpPr>
        <p:spPr>
          <a:xfrm>
            <a:off x="2521968" y="331978"/>
            <a:ext cx="5655715" cy="313932"/>
          </a:xfrm>
          <a:prstGeom prst="rect">
            <a:avLst/>
          </a:prstGeom>
        </p:spPr>
        <p:txBody>
          <a:bodyPr vert="horz" wrap="none" lIns="0" tIns="0" rIns="0" bIns="0" rtlCol="0">
            <a:spAutoFit/>
          </a:bodyPr>
          <a:lstStyle/>
          <a:p>
            <a:pPr marL="0">
              <a:lnSpc>
                <a:spcPct val="100000"/>
              </a:lnSpc>
            </a:pPr>
            <a:r>
              <a:rPr sz="2040" b="1" spc="10" dirty="0">
                <a:solidFill>
                  <a:srgbClr val="2E5496"/>
                </a:solidFill>
                <a:latin typeface="Arial"/>
                <a:cs typeface="Arial"/>
              </a:rPr>
              <a:t>Why should we test for species authenticity?</a:t>
            </a:r>
            <a:endParaRPr sz="2000">
              <a:latin typeface="Arial"/>
              <a:cs typeface="Arial"/>
            </a:endParaRPr>
          </a:p>
        </p:txBody>
      </p:sp>
      <p:sp>
        <p:nvSpPr>
          <p:cNvPr id="31" name="object 21"/>
          <p:cNvSpPr/>
          <p:nvPr/>
        </p:nvSpPr>
        <p:spPr>
          <a:xfrm>
            <a:off x="4137031" y="2257552"/>
            <a:ext cx="686435" cy="344678"/>
          </a:xfrm>
          <a:custGeom>
            <a:avLst/>
            <a:gdLst/>
            <a:ahLst/>
            <a:cxnLst/>
            <a:rect l="l" t="t" r="r" b="b"/>
            <a:pathLst>
              <a:path w="686435" h="344678">
                <a:moveTo>
                  <a:pt x="24130" y="344678"/>
                </a:moveTo>
                <a:lnTo>
                  <a:pt x="568833" y="91694"/>
                </a:lnTo>
                <a:lnTo>
                  <a:pt x="544830" y="39878"/>
                </a:lnTo>
                <a:lnTo>
                  <a:pt x="0" y="292862"/>
                </a:lnTo>
                <a:close/>
                <a:moveTo>
                  <a:pt x="567055" y="155575"/>
                </a:moveTo>
                <a:lnTo>
                  <a:pt x="686435" y="5588"/>
                </a:lnTo>
                <a:lnTo>
                  <a:pt x="494792" y="0"/>
                </a:lnTo>
                <a:close/>
              </a:path>
            </a:pathLst>
          </a:custGeom>
          <a:solidFill>
            <a:srgbClr val="5B9BD4"/>
          </a:solidFill>
        </p:spPr>
        <p:txBody>
          <a:bodyPr wrap="square" lIns="0" tIns="0" rIns="0" bIns="0" rtlCol="0">
            <a:noAutofit/>
          </a:bodyPr>
          <a:lstStyle/>
          <a:p>
            <a:endParaRPr/>
          </a:p>
        </p:txBody>
      </p:sp>
      <p:sp>
        <p:nvSpPr>
          <p:cNvPr id="32" name="object 22"/>
          <p:cNvSpPr/>
          <p:nvPr/>
        </p:nvSpPr>
        <p:spPr>
          <a:xfrm>
            <a:off x="4163695" y="3075544"/>
            <a:ext cx="686435" cy="344677"/>
          </a:xfrm>
          <a:custGeom>
            <a:avLst/>
            <a:gdLst/>
            <a:ahLst/>
            <a:cxnLst/>
            <a:rect l="l" t="t" r="r" b="b"/>
            <a:pathLst>
              <a:path w="686435" h="344677">
                <a:moveTo>
                  <a:pt x="24130" y="0"/>
                </a:moveTo>
                <a:lnTo>
                  <a:pt x="568833" y="252983"/>
                </a:lnTo>
                <a:lnTo>
                  <a:pt x="544830" y="304800"/>
                </a:lnTo>
                <a:lnTo>
                  <a:pt x="0" y="51816"/>
                </a:lnTo>
                <a:close/>
                <a:moveTo>
                  <a:pt x="567055" y="189102"/>
                </a:moveTo>
                <a:lnTo>
                  <a:pt x="686435" y="339089"/>
                </a:lnTo>
                <a:lnTo>
                  <a:pt x="494792" y="344677"/>
                </a:lnTo>
                <a:close/>
              </a:path>
            </a:pathLst>
          </a:custGeom>
          <a:solidFill>
            <a:srgbClr val="5B9BD4"/>
          </a:solidFill>
        </p:spPr>
        <p:txBody>
          <a:bodyPr wrap="square" lIns="0" tIns="0" rIns="0" bIns="0" rtlCol="0">
            <a:noAutofit/>
          </a:bodyPr>
          <a:lstStyle/>
          <a:p>
            <a:endParaRPr/>
          </a:p>
        </p:txBody>
      </p:sp>
      <p:sp>
        <p:nvSpPr>
          <p:cNvPr id="33" name="object 23"/>
          <p:cNvSpPr/>
          <p:nvPr/>
        </p:nvSpPr>
        <p:spPr>
          <a:xfrm>
            <a:off x="1758950" y="3868803"/>
            <a:ext cx="171450" cy="573151"/>
          </a:xfrm>
          <a:custGeom>
            <a:avLst/>
            <a:gdLst/>
            <a:ahLst/>
            <a:cxnLst/>
            <a:rect l="l" t="t" r="r" b="b"/>
            <a:pathLst>
              <a:path w="171450" h="573151">
                <a:moveTo>
                  <a:pt x="64643" y="573151"/>
                </a:moveTo>
                <a:lnTo>
                  <a:pt x="56642" y="143383"/>
                </a:lnTo>
                <a:lnTo>
                  <a:pt x="113665" y="142240"/>
                </a:lnTo>
                <a:lnTo>
                  <a:pt x="121666" y="572008"/>
                </a:lnTo>
                <a:close/>
                <a:moveTo>
                  <a:pt x="0" y="172974"/>
                </a:moveTo>
                <a:lnTo>
                  <a:pt x="82550" y="0"/>
                </a:lnTo>
                <a:lnTo>
                  <a:pt x="171450" y="169799"/>
                </a:lnTo>
                <a:close/>
              </a:path>
            </a:pathLst>
          </a:custGeom>
          <a:solidFill>
            <a:srgbClr val="5B9BD4"/>
          </a:solid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959" y="3162143"/>
            <a:ext cx="2839139" cy="3625978"/>
          </a:xfrm>
          <a:prstGeom prst="rect">
            <a:avLst/>
          </a:prstGeom>
        </p:spPr>
      </p:pic>
      <p:graphicFrame>
        <p:nvGraphicFramePr>
          <p:cNvPr id="2" name="object 1"/>
          <p:cNvGraphicFramePr>
            <a:graphicFrameLocks noGrp="1"/>
          </p:cNvGraphicFramePr>
          <p:nvPr/>
        </p:nvGraphicFramePr>
        <p:xfrm>
          <a:off x="6115177" y="3061462"/>
          <a:ext cx="3028807" cy="3774168"/>
        </p:xfrm>
        <a:graphic>
          <a:graphicData uri="http://schemas.openxmlformats.org/drawingml/2006/table">
            <a:tbl>
              <a:tblPr firstRow="1" bandRow="1">
                <a:tableStyleId>{2D5ABB26-0587-4C30-8999-92F81FD0307C}</a:tableStyleId>
              </a:tblPr>
              <a:tblGrid>
                <a:gridCol w="112735"/>
                <a:gridCol w="78158"/>
                <a:gridCol w="876286"/>
                <a:gridCol w="471551"/>
                <a:gridCol w="123825"/>
                <a:gridCol w="219010"/>
                <a:gridCol w="123889"/>
                <a:gridCol w="85725"/>
                <a:gridCol w="833374"/>
                <a:gridCol w="56692"/>
                <a:gridCol w="47562"/>
              </a:tblGrid>
              <a:tr h="52451">
                <a:tc gridSpan="3">
                  <a:txBody>
                    <a:bodyPr/>
                    <a:lstStyle/>
                    <a:p>
                      <a:endParaRPr sz="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0">
                      <a:solidFill>
                        <a:srgbClr val="000000">
                          <a:alpha val="0"/>
                        </a:srgbClr>
                      </a:solidFill>
                    </a:lnB>
                    <a:solidFill>
                      <a:srgbClr val="FFFFFF"/>
                    </a:solidFill>
                  </a:tcPr>
                </a:tc>
                <a:tc hMerge="1">
                  <a:txBody>
                    <a:bodyPr/>
                    <a:lstStyle/>
                    <a:p>
                      <a:endParaRPr sz="400">
                        <a:latin typeface="Times New Roman"/>
                        <a:cs typeface="Times New Roman"/>
                      </a:endParaRPr>
                    </a:p>
                  </a:txBody>
                  <a:tcPr marL="0" marR="0" marT="0" marB="0"/>
                </a:tc>
                <a:tc hMerge="1">
                  <a:txBody>
                    <a:bodyPr/>
                    <a:lstStyle/>
                    <a:p>
                      <a:endParaRPr sz="400">
                        <a:latin typeface="Times New Roman"/>
                        <a:cs typeface="Times New Roman"/>
                      </a:endParaRPr>
                    </a:p>
                  </a:txBody>
                  <a:tcPr marL="0" marR="0" marT="0" marB="0"/>
                </a:tc>
                <a:tc>
                  <a:txBody>
                    <a:bodyPr/>
                    <a:lstStyle/>
                    <a:p>
                      <a:endParaRPr sz="4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0">
                      <a:solidFill>
                        <a:srgbClr val="000000">
                          <a:alpha val="0"/>
                        </a:srgbClr>
                      </a:solidFill>
                    </a:lnB>
                    <a:solidFill>
                      <a:srgbClr val="FFFFFF"/>
                    </a:solidFill>
                  </a:tcPr>
                </a:tc>
                <a:tc>
                  <a:txBody>
                    <a:bodyPr/>
                    <a:lstStyle/>
                    <a:p>
                      <a:endParaRPr sz="400">
                        <a:latin typeface="Times New Roman"/>
                        <a:cs typeface="Times New Roman"/>
                      </a:endParaRPr>
                    </a:p>
                  </a:txBody>
                  <a:tcPr marL="0" marR="0" marT="0" marB="0">
                    <a:lnL w="0">
                      <a:solidFill>
                        <a:srgbClr val="000000">
                          <a:alpha val="0"/>
                        </a:srgbClr>
                      </a:solidFill>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400">
                        <a:latin typeface="Times New Roman"/>
                        <a:cs typeface="Times New Roman"/>
                      </a:endParaRPr>
                    </a:p>
                  </a:txBody>
                  <a:tcPr marL="0" marR="0" marT="0" marB="0">
                    <a:lnL w="12700">
                      <a:solidFill>
                        <a:srgbClr val="FFFFFF"/>
                      </a:solidFill>
                      <a:prstDash val="solid"/>
                    </a:lnL>
                    <a:lnR w="12700">
                      <a:solidFill>
                        <a:srgbClr val="FFFFFF"/>
                      </a:solidFill>
                      <a:prstDash val="solid"/>
                    </a:lnR>
                    <a:lnT w="0">
                      <a:solidFill>
                        <a:srgbClr val="000000">
                          <a:alpha val="0"/>
                        </a:srgbClr>
                      </a:solidFill>
                    </a:lnT>
                    <a:lnB w="12700">
                      <a:solidFill>
                        <a:srgbClr val="FFFFFF"/>
                      </a:solidFill>
                      <a:prstDash val="solid"/>
                    </a:lnB>
                  </a:tcPr>
                </a:tc>
                <a:tc>
                  <a:txBody>
                    <a:bodyPr/>
                    <a:lstStyle/>
                    <a:p>
                      <a:endParaRPr sz="4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12700">
                      <a:solidFill>
                        <a:srgbClr val="FFFFFF"/>
                      </a:solidFill>
                      <a:prstDash val="solid"/>
                    </a:lnB>
                    <a:solidFill>
                      <a:srgbClr val="FFFFFF"/>
                    </a:solidFill>
                  </a:tcPr>
                </a:tc>
                <a:tc gridSpan="2">
                  <a:txBody>
                    <a:bodyPr/>
                    <a:lstStyle/>
                    <a:p>
                      <a:endParaRPr sz="400">
                        <a:latin typeface="Times New Roman"/>
                        <a:cs typeface="Times New Roman"/>
                      </a:endParaRPr>
                    </a:p>
                  </a:txBody>
                  <a:tcPr marL="0" marR="0" marT="0" marB="0">
                    <a:lnL w="0">
                      <a:solidFill>
                        <a:srgbClr val="000000">
                          <a:alpha val="0"/>
                        </a:srgbClr>
                      </a:solidFill>
                    </a:lnL>
                    <a:lnR w="12700">
                      <a:solidFill>
                        <a:srgbClr val="FFFFFF"/>
                      </a:solidFill>
                      <a:prstDash val="solid"/>
                    </a:lnR>
                    <a:lnT w="12700">
                      <a:solidFill>
                        <a:srgbClr val="FFFFFF"/>
                      </a:solidFill>
                      <a:prstDash val="solid"/>
                    </a:lnT>
                    <a:lnB w="0">
                      <a:solidFill>
                        <a:srgbClr val="000000">
                          <a:alpha val="0"/>
                        </a:srgbClr>
                      </a:solidFill>
                    </a:lnB>
                    <a:solidFill>
                      <a:srgbClr val="FFFFFF"/>
                    </a:solidFill>
                  </a:tcPr>
                </a:tc>
                <a:tc hMerge="1">
                  <a:txBody>
                    <a:bodyPr/>
                    <a:lstStyle/>
                    <a:p>
                      <a:endParaRPr sz="400">
                        <a:latin typeface="Times New Roman"/>
                        <a:cs typeface="Times New Roman"/>
                      </a:endParaRPr>
                    </a:p>
                  </a:txBody>
                  <a:tcPr marL="0" marR="0" marT="0" marB="0"/>
                </a:tc>
                <a:tc rowSpan="2">
                  <a:txBody>
                    <a:bodyPr/>
                    <a:lstStyle/>
                    <a:p>
                      <a:endParaRPr sz="400">
                        <a:latin typeface="Times New Roman"/>
                        <a:cs typeface="Times New Roman"/>
                      </a:endParaRPr>
                    </a:p>
                  </a:txBody>
                  <a:tcPr marL="0" marR="0" marT="0" marB="0">
                    <a:lnL w="12700">
                      <a:solidFill>
                        <a:srgbClr val="FFFFFF"/>
                      </a:solidFill>
                      <a:prstDash val="solid"/>
                    </a:lnL>
                    <a:lnR w="0">
                      <a:solidFill>
                        <a:srgbClr val="000000">
                          <a:alpha val="0"/>
                        </a:srgbClr>
                      </a:solidFill>
                    </a:lnR>
                    <a:lnT w="0">
                      <a:solidFill>
                        <a:srgbClr val="000000">
                          <a:alpha val="0"/>
                        </a:srgbClr>
                      </a:solidFill>
                    </a:lnT>
                    <a:lnB w="12700">
                      <a:solidFill>
                        <a:srgbClr val="FFFFFF"/>
                      </a:solidFill>
                      <a:prstDash val="solid"/>
                    </a:lnB>
                  </a:tcPr>
                </a:tc>
              </a:tr>
              <a:tr h="48315">
                <a:tc>
                  <a:txBody>
                    <a:bodyPr/>
                    <a:lstStyle/>
                    <a:p>
                      <a:endParaRPr sz="300">
                        <a:latin typeface="Times New Roman"/>
                        <a:cs typeface="Times New Roman"/>
                      </a:endParaRPr>
                    </a:p>
                  </a:txBody>
                  <a:tcPr marL="0" marR="0" marT="0" marB="0">
                    <a:lnL w="12700">
                      <a:solidFill>
                        <a:srgbClr val="FFFFFF"/>
                      </a:solidFill>
                      <a:prstDash val="solid"/>
                    </a:lnL>
                    <a:lnR w="0">
                      <a:solidFill>
                        <a:srgbClr val="000000">
                          <a:alpha val="0"/>
                        </a:srgbClr>
                      </a:solidFill>
                    </a:lnR>
                    <a:lnT w="0">
                      <a:solidFill>
                        <a:srgbClr val="000000">
                          <a:alpha val="0"/>
                        </a:srgbClr>
                      </a:solidFill>
                    </a:lnT>
                    <a:lnB w="12700">
                      <a:solidFill>
                        <a:srgbClr val="FFFFFF"/>
                      </a:solidFill>
                      <a:prstDash val="solid"/>
                    </a:lnB>
                    <a:solidFill>
                      <a:srgbClr val="FFFFFF"/>
                    </a:solidFill>
                  </a:tcPr>
                </a:tc>
                <a:tc gridSpan="2">
                  <a:txBody>
                    <a:bodyPr/>
                    <a:lstStyle/>
                    <a:p>
                      <a:endParaRPr sz="300">
                        <a:latin typeface="Times New Roman"/>
                        <a:cs typeface="Times New Roman"/>
                      </a:endParaRPr>
                    </a:p>
                  </a:txBody>
                  <a:tcPr marL="0" marR="0" marT="0" marB="0">
                    <a:lnL w="0">
                      <a:solidFill>
                        <a:srgbClr val="000000">
                          <a:alpha val="0"/>
                        </a:srgbClr>
                      </a:solidFill>
                    </a:lnL>
                    <a:lnR w="12700">
                      <a:solidFill>
                        <a:srgbClr val="FFFFFF"/>
                      </a:solidFill>
                      <a:prstDash val="solid"/>
                    </a:lnR>
                    <a:lnT w="0">
                      <a:solidFill>
                        <a:srgbClr val="000000">
                          <a:alpha val="0"/>
                        </a:srgbClr>
                      </a:solidFill>
                    </a:lnT>
                    <a:lnB w="0">
                      <a:solidFill>
                        <a:srgbClr val="000000">
                          <a:alpha val="0"/>
                        </a:srgbClr>
                      </a:solidFill>
                    </a:lnB>
                    <a:solidFill>
                      <a:srgbClr val="FFFFFF"/>
                    </a:solidFill>
                  </a:tcPr>
                </a:tc>
                <a:tc hMerge="1">
                  <a:txBody>
                    <a:bodyPr/>
                    <a:lstStyle/>
                    <a:p>
                      <a:endParaRPr sz="300">
                        <a:latin typeface="Times New Roman"/>
                        <a:cs typeface="Times New Roman"/>
                      </a:endParaRPr>
                    </a:p>
                  </a:txBody>
                  <a:tcPr marL="0" marR="0" marT="0" marB="0"/>
                </a:tc>
                <a:tc rowSpan="3">
                  <a:txBody>
                    <a:bodyPr/>
                    <a:lstStyle/>
                    <a:p>
                      <a:endParaRPr sz="300">
                        <a:latin typeface="Times New Roman"/>
                        <a:cs typeface="Times New Roman"/>
                      </a:endParaRPr>
                    </a:p>
                  </a:txBody>
                  <a:tcPr marL="0" marR="0" marT="0" marB="0">
                    <a:lnL w="12700">
                      <a:solidFill>
                        <a:srgbClr val="FFFFFF"/>
                      </a:solidFill>
                      <a:prstDash val="solid"/>
                    </a:lnL>
                    <a:lnR w="12700">
                      <a:solidFill>
                        <a:srgbClr val="FFFFFF"/>
                      </a:solidFill>
                      <a:prstDash val="solid"/>
                    </a:lnR>
                    <a:lnT w="0">
                      <a:solidFill>
                        <a:srgbClr val="000000">
                          <a:alpha val="0"/>
                        </a:srgbClr>
                      </a:solidFill>
                    </a:lnT>
                    <a:lnB w="0">
                      <a:solidFill>
                        <a:srgbClr val="000000">
                          <a:alpha val="0"/>
                        </a:srgbClr>
                      </a:solidFill>
                    </a:lnB>
                    <a:solidFill>
                      <a:srgbClr val="FFFFFF"/>
                    </a:solidFill>
                  </a:tcPr>
                </a:tc>
                <a:tc rowSpan="3">
                  <a:txBody>
                    <a:bodyPr/>
                    <a:lstStyle/>
                    <a:p>
                      <a:endParaRPr sz="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rowSpan="3">
                  <a:txBody>
                    <a:bodyPr/>
                    <a:lstStyle/>
                    <a:p>
                      <a:endParaRPr sz="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rowSpan="2">
                  <a:txBody>
                    <a:bodyPr/>
                    <a:lstStyle/>
                    <a:p>
                      <a:endParaRPr sz="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0">
                      <a:solidFill>
                        <a:srgbClr val="000000">
                          <a:alpha val="0"/>
                        </a:srgbClr>
                      </a:solidFill>
                    </a:lnB>
                    <a:solidFill>
                      <a:srgbClr val="FFFFFF"/>
                    </a:solidFill>
                  </a:tcPr>
                </a:tc>
                <a:tc rowSpan="2">
                  <a:txBody>
                    <a:bodyPr/>
                    <a:lstStyle/>
                    <a:p>
                      <a:endParaRPr sz="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300">
                        <a:latin typeface="Times New Roman"/>
                        <a:cs typeface="Times New Roman"/>
                      </a:endParaRPr>
                    </a:p>
                  </a:txBody>
                  <a:tcPr marL="0" marR="0" marT="0" marB="0">
                    <a:lnL w="12700">
                      <a:solidFill>
                        <a:srgbClr val="FFFFFF"/>
                      </a:solidFill>
                      <a:prstDash val="solid"/>
                    </a:lnL>
                    <a:lnR w="0">
                      <a:solidFill>
                        <a:srgbClr val="000000">
                          <a:alpha val="0"/>
                        </a:srgbClr>
                      </a:solidFill>
                    </a:lnR>
                    <a:lnT w="0">
                      <a:solidFill>
                        <a:srgbClr val="000000">
                          <a:alpha val="0"/>
                        </a:srgbClr>
                      </a:solidFill>
                    </a:lnT>
                    <a:lnB w="0">
                      <a:solidFill>
                        <a:srgbClr val="000000">
                          <a:alpha val="0"/>
                        </a:srgbClr>
                      </a:solidFill>
                    </a:lnB>
                    <a:solidFill>
                      <a:srgbClr val="FFFFFF"/>
                    </a:solidFill>
                  </a:tcPr>
                </a:tc>
                <a:tc>
                  <a:txBody>
                    <a:bodyPr/>
                    <a:lstStyle/>
                    <a:p>
                      <a:endParaRPr sz="300">
                        <a:latin typeface="Times New Roman"/>
                        <a:cs typeface="Times New Roman"/>
                      </a:endParaRPr>
                    </a:p>
                  </a:txBody>
                  <a:tcPr marL="0" marR="0" marT="0" marB="0">
                    <a:lnL w="0">
                      <a:solidFill>
                        <a:srgbClr val="000000">
                          <a:alpha val="0"/>
                        </a:srgbClr>
                      </a:solidFill>
                    </a:lnL>
                    <a:lnR w="12700">
                      <a:solidFill>
                        <a:srgbClr val="FFFFFF"/>
                      </a:solidFill>
                      <a:prstDash val="solid"/>
                    </a:lnR>
                    <a:lnT w="0">
                      <a:solidFill>
                        <a:srgbClr val="000000">
                          <a:alpha val="0"/>
                        </a:srgbClr>
                      </a:solidFill>
                    </a:lnT>
                    <a:lnB w="12700">
                      <a:solidFill>
                        <a:srgbClr val="FFFFFF"/>
                      </a:solidFill>
                      <a:prstDash val="solid"/>
                    </a:lnB>
                    <a:solidFill>
                      <a:srgbClr val="FFFFFF"/>
                    </a:solidFill>
                  </a:tcPr>
                </a:tc>
                <a:tc vMerge="1">
                  <a:txBody>
                    <a:bodyPr/>
                    <a:lstStyle/>
                    <a:p>
                      <a:endParaRPr sz="300">
                        <a:latin typeface="Times New Roman"/>
                        <a:cs typeface="Times New Roman"/>
                      </a:endParaRPr>
                    </a:p>
                  </a:txBody>
                  <a:tcPr marL="0" marR="0" marT="0" marB="0"/>
                </a:tc>
              </a:tr>
              <a:tr h="151710">
                <a:tc rowSpan="3">
                  <a:txBody>
                    <a:bodyPr/>
                    <a:lstStyle/>
                    <a:p>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0">
                      <a:solidFill>
                        <a:srgbClr val="000000">
                          <a:alpha val="0"/>
                        </a:srgbClr>
                      </a:solidFill>
                    </a:lnB>
                    <a:solidFill>
                      <a:srgbClr val="FFFFFF"/>
                    </a:solidFill>
                  </a:tcPr>
                </a:tc>
                <a:tc rowSpan="3" gridSpan="2">
                  <a:txBody>
                    <a:bodyPr/>
                    <a:lstStyle/>
                    <a:p>
                      <a:pPr marL="114975">
                        <a:lnSpc>
                          <a:spcPct val="100000"/>
                        </a:lnSpc>
                      </a:pPr>
                      <a:r>
                        <a:rPr sz="1800" spc="10" dirty="0">
                          <a:latin typeface="Calibri"/>
                          <a:cs typeface="Calibri"/>
                        </a:rPr>
                        <a:t>chain</a:t>
                      </a:r>
                      <a:endParaRPr sz="1800">
                        <a:latin typeface="Calibri"/>
                        <a:cs typeface="Calibri"/>
                      </a:endParaRPr>
                    </a:p>
                  </a:txBody>
                  <a:tcPr marL="0" marR="0" marT="38680" marB="0">
                    <a:lnL w="12700">
                      <a:solidFill>
                        <a:srgbClr val="FFFFFF"/>
                      </a:solidFill>
                      <a:prstDash val="solid"/>
                    </a:lnL>
                    <a:lnR w="12700">
                      <a:solidFill>
                        <a:srgbClr val="FFFFFF"/>
                      </a:solidFill>
                      <a:prstDash val="solid"/>
                    </a:lnR>
                    <a:lnT w="0">
                      <a:solidFill>
                        <a:srgbClr val="000000">
                          <a:alpha val="0"/>
                        </a:srgbClr>
                      </a:solidFill>
                    </a:lnT>
                    <a:lnB w="0">
                      <a:solidFill>
                        <a:srgbClr val="000000">
                          <a:alpha val="0"/>
                        </a:srgbClr>
                      </a:solidFill>
                    </a:lnB>
                    <a:solidFill>
                      <a:srgbClr val="FFFFFF"/>
                    </a:solidFill>
                  </a:tcPr>
                </a:tc>
                <a:tc rowSpan="3" hMerge="1">
                  <a:txBody>
                    <a:bodyPr/>
                    <a:lstStyle/>
                    <a:p>
                      <a:endParaRPr sz="1100">
                        <a:latin typeface="Times New Roman"/>
                        <a:cs typeface="Times New Roman"/>
                      </a:endParaRPr>
                    </a:p>
                  </a:txBody>
                  <a:tcPr marL="0" marR="0" marT="0" marB="0"/>
                </a:tc>
                <a:tc vMerge="1">
                  <a:txBody>
                    <a:bodyPr/>
                    <a:lstStyle/>
                    <a:p>
                      <a:endParaRPr sz="1100">
                        <a:latin typeface="Times New Roman"/>
                        <a:cs typeface="Times New Roman"/>
                      </a:endParaRPr>
                    </a:p>
                  </a:txBody>
                  <a:tcPr marL="0" marR="0" marT="0" marB="0"/>
                </a:tc>
                <a:tc vMerge="1">
                  <a:txBody>
                    <a:bodyPr/>
                    <a:lstStyle/>
                    <a:p>
                      <a:endParaRPr sz="1100">
                        <a:latin typeface="Times New Roman"/>
                        <a:cs typeface="Times New Roman"/>
                      </a:endParaRPr>
                    </a:p>
                  </a:txBody>
                  <a:tcPr marL="0" marR="0" marT="0" marB="0"/>
                </a:tc>
                <a:tc vMerge="1">
                  <a:txBody>
                    <a:bodyPr/>
                    <a:lstStyle/>
                    <a:p>
                      <a:endParaRPr sz="1100">
                        <a:latin typeface="Times New Roman"/>
                        <a:cs typeface="Times New Roman"/>
                      </a:endParaRPr>
                    </a:p>
                  </a:txBody>
                  <a:tcPr marL="0" marR="0" marT="0" marB="0"/>
                </a:tc>
                <a:tc vMerge="1">
                  <a:txBody>
                    <a:bodyPr/>
                    <a:lstStyle/>
                    <a:p>
                      <a:endParaRPr sz="1100">
                        <a:latin typeface="Times New Roman"/>
                        <a:cs typeface="Times New Roman"/>
                      </a:endParaRPr>
                    </a:p>
                  </a:txBody>
                  <a:tcPr marL="0" marR="0" marT="0" marB="0"/>
                </a:tc>
                <a:tc vMerge="1">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0">
                      <a:solidFill>
                        <a:srgbClr val="000000">
                          <a:alpha val="0"/>
                        </a:srgbClr>
                      </a:solidFill>
                    </a:lnT>
                    <a:lnB w="12700">
                      <a:solidFill>
                        <a:srgbClr val="FFFFFF"/>
                      </a:solidFill>
                      <a:prstDash val="solid"/>
                    </a:lnB>
                    <a:solidFill>
                      <a:srgbClr val="FFFFFF"/>
                    </a:solidFill>
                  </a:tcPr>
                </a:tc>
                <a:tc>
                  <a:txBody>
                    <a:bodyPr/>
                    <a:lstStyle/>
                    <a:p>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0">
                      <a:solidFill>
                        <a:srgbClr val="000000">
                          <a:alpha val="0"/>
                        </a:srgbClr>
                      </a:solidFill>
                    </a:lnB>
                    <a:solidFill>
                      <a:srgbClr val="FFFFFF"/>
                    </a:solidFill>
                  </a:tcPr>
                </a:tc>
              </a:tr>
              <a:tr h="657225">
                <a:tc vMerge="1">
                  <a:txBody>
                    <a:bodyPr/>
                    <a:lstStyle/>
                    <a:p>
                      <a:endParaRPr sz="1200">
                        <a:latin typeface="Times New Roman"/>
                        <a:cs typeface="Times New Roman"/>
                      </a:endParaRPr>
                    </a:p>
                  </a:txBody>
                  <a:tcPr marL="0" marR="0" marT="0" marB="0"/>
                </a:tc>
                <a:tc gridSpan="2" vMerge="1">
                  <a:txBody>
                    <a:bodyPr/>
                    <a:lstStyle/>
                    <a:p>
                      <a:endParaRPr sz="1200">
                        <a:latin typeface="Times New Roman"/>
                        <a:cs typeface="Times New Roman"/>
                      </a:endParaRPr>
                    </a:p>
                  </a:txBody>
                  <a:tcPr marL="0" marR="0" marT="0" marB="0"/>
                </a:tc>
                <a:tc hMerge="1"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a:txBody>
                    <a:bodyPr/>
                    <a:lstStyle/>
                    <a:p>
                      <a:endParaRPr sz="1200">
                        <a:latin typeface="Times New Roman"/>
                        <a:cs typeface="Times New Roman"/>
                      </a:endParaRPr>
                    </a:p>
                  </a:txBody>
                  <a:tcPr marL="0" marR="0" marT="0" marB="0">
                    <a:lnL w="12700">
                      <a:solidFill>
                        <a:srgbClr val="FFFFFF"/>
                      </a:solidFill>
                      <a:prstDash val="solid"/>
                    </a:lnL>
                    <a:lnR w="0">
                      <a:solidFill>
                        <a:srgbClr val="000000">
                          <a:alpha val="0"/>
                        </a:srgbClr>
                      </a:solidFill>
                    </a:lnR>
                    <a:lnT w="0">
                      <a:solidFill>
                        <a:srgbClr val="000000">
                          <a:alpha val="0"/>
                        </a:srgbClr>
                      </a:solidFill>
                    </a:lnT>
                    <a:lnB w="12700">
                      <a:solidFill>
                        <a:srgbClr val="FFFFFF"/>
                      </a:solidFill>
                      <a:prstDash val="solid"/>
                    </a:lnB>
                    <a:solidFill>
                      <a:srgbClr val="FFFFFF"/>
                    </a:solidFill>
                  </a:tcPr>
                </a:tc>
                <a:tc>
                  <a:txBody>
                    <a:bodyPr/>
                    <a:lstStyle/>
                    <a:p>
                      <a:endParaRPr sz="1200">
                        <a:latin typeface="Times New Roman"/>
                        <a:cs typeface="Times New Roman"/>
                      </a:endParaRPr>
                    </a:p>
                  </a:txBody>
                  <a:tcPr marL="0" marR="0" marT="0" marB="0">
                    <a:lnL w="0">
                      <a:solidFill>
                        <a:srgbClr val="000000">
                          <a:alpha val="0"/>
                        </a:srgbClr>
                      </a:solidFill>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0">
                      <a:solidFill>
                        <a:srgbClr val="000000">
                          <a:alpha val="0"/>
                        </a:srgbClr>
                      </a:solidFill>
                    </a:lnB>
                  </a:tcPr>
                </a:tc>
                <a:tc rowSpan="3">
                  <a:txBody>
                    <a:bodyPr/>
                    <a:lstStyle/>
                    <a:p>
                      <a:endParaRPr sz="12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0">
                      <a:solidFill>
                        <a:srgbClr val="000000">
                          <a:alpha val="0"/>
                        </a:srgbClr>
                      </a:solidFill>
                    </a:lnB>
                    <a:solidFill>
                      <a:srgbClr val="FFFFFF"/>
                    </a:solidFill>
                  </a:tcPr>
                </a:tc>
                <a:tc rowSpan="3">
                  <a:txBody>
                    <a:bodyPr/>
                    <a:lstStyle/>
                    <a:p>
                      <a:endParaRPr sz="1200">
                        <a:latin typeface="Times New Roman"/>
                        <a:cs typeface="Times New Roman"/>
                      </a:endParaRPr>
                    </a:p>
                  </a:txBody>
                  <a:tcPr marL="0" marR="0" marT="0" marB="0">
                    <a:lnL w="0">
                      <a:solidFill>
                        <a:srgbClr val="000000">
                          <a:alpha val="0"/>
                        </a:srgbClr>
                      </a:solidFill>
                    </a:lnL>
                    <a:lnR w="12700">
                      <a:solidFill>
                        <a:srgbClr val="FFFFFF"/>
                      </a:solidFill>
                      <a:prstDash val="solid"/>
                    </a:lnR>
                    <a:lnT w="0">
                      <a:solidFill>
                        <a:srgbClr val="000000">
                          <a:alpha val="0"/>
                        </a:srgbClr>
                      </a:solidFill>
                    </a:lnT>
                    <a:lnB w="0">
                      <a:solidFill>
                        <a:srgbClr val="000000">
                          <a:alpha val="0"/>
                        </a:srgbClr>
                      </a:solidFill>
                    </a:lnB>
                    <a:solidFill>
                      <a:srgbClr val="FFFFFF"/>
                    </a:solidFill>
                  </a:tcPr>
                </a:tc>
              </a:tr>
              <a:tr h="114300">
                <a:tc vMerge="1">
                  <a:txBody>
                    <a:bodyPr/>
                    <a:lstStyle/>
                    <a:p>
                      <a:endParaRPr sz="900">
                        <a:latin typeface="Times New Roman"/>
                        <a:cs typeface="Times New Roman"/>
                      </a:endParaRPr>
                    </a:p>
                  </a:txBody>
                  <a:tcPr marL="0" marR="0" marT="0" marB="0"/>
                </a:tc>
                <a:tc gridSpan="2" vMerge="1">
                  <a:txBody>
                    <a:bodyPr/>
                    <a:lstStyle/>
                    <a:p>
                      <a:endParaRPr sz="900">
                        <a:latin typeface="Times New Roman"/>
                        <a:cs typeface="Times New Roman"/>
                      </a:endParaRPr>
                    </a:p>
                  </a:txBody>
                  <a:tcPr marL="0" marR="0" marT="0" marB="0"/>
                </a:tc>
                <a:tc hMerge="1" vMerge="1">
                  <a:txBody>
                    <a:bodyPr/>
                    <a:lstStyle/>
                    <a:p>
                      <a:endParaRPr sz="900">
                        <a:latin typeface="Times New Roman"/>
                        <a:cs typeface="Times New Roman"/>
                      </a:endParaRPr>
                    </a:p>
                  </a:txBody>
                  <a:tcPr marL="0" marR="0" marT="0" marB="0"/>
                </a:tc>
                <a:tc>
                  <a:txBody>
                    <a:bodyPr/>
                    <a:lstStyle/>
                    <a:p>
                      <a:endParaRPr sz="900">
                        <a:latin typeface="Times New Roman"/>
                        <a:cs typeface="Times New Roman"/>
                      </a:endParaRPr>
                    </a:p>
                  </a:txBody>
                  <a:tcPr marL="0" marR="0" marT="0" marB="0">
                    <a:lnL w="12700">
                      <a:solidFill>
                        <a:srgbClr val="FFFFFF"/>
                      </a:solidFill>
                      <a:prstDash val="solid"/>
                    </a:lnL>
                    <a:lnR w="0">
                      <a:solidFill>
                        <a:srgbClr val="000000">
                          <a:alpha val="0"/>
                        </a:srgbClr>
                      </a:solidFill>
                    </a:lnR>
                    <a:lnT w="0">
                      <a:solidFill>
                        <a:srgbClr val="000000">
                          <a:alpha val="0"/>
                        </a:srgbClr>
                      </a:solidFill>
                    </a:lnT>
                    <a:lnB w="12700">
                      <a:solidFill>
                        <a:srgbClr val="FFFFFF"/>
                      </a:solidFill>
                      <a:prstDash val="solid"/>
                    </a:lnB>
                    <a:solidFill>
                      <a:srgbClr val="FFFFFF"/>
                    </a:solidFill>
                  </a:tcPr>
                </a:tc>
                <a:tc>
                  <a:txBody>
                    <a:bodyPr/>
                    <a:lstStyle/>
                    <a:p>
                      <a:endParaRPr sz="900">
                        <a:latin typeface="Times New Roman"/>
                        <a:cs typeface="Times New Roman"/>
                      </a:endParaRPr>
                    </a:p>
                  </a:txBody>
                  <a:tcPr marL="0" marR="0" marT="0" marB="0">
                    <a:lnL w="0">
                      <a:solidFill>
                        <a:srgbClr val="000000">
                          <a:alpha val="0"/>
                        </a:srgbClr>
                      </a:solidFill>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gridSpan="2">
                  <a:txBody>
                    <a:bodyPr/>
                    <a:lstStyle/>
                    <a:p>
                      <a:endParaRPr sz="9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0">
                      <a:solidFill>
                        <a:srgbClr val="000000">
                          <a:alpha val="0"/>
                        </a:srgbClr>
                      </a:solidFill>
                    </a:lnB>
                  </a:tcPr>
                </a:tc>
                <a:tc hMerge="1">
                  <a:txBody>
                    <a:bodyPr/>
                    <a:lstStyle/>
                    <a:p>
                      <a:endParaRPr sz="900">
                        <a:latin typeface="Times New Roman"/>
                        <a:cs typeface="Times New Roman"/>
                      </a:endParaRPr>
                    </a:p>
                  </a:txBody>
                  <a:tcPr marL="0" marR="0" marT="0" marB="0"/>
                </a:tc>
                <a:tc>
                  <a:txBody>
                    <a:bodyPr/>
                    <a:lstStyle/>
                    <a:p>
                      <a:endParaRPr sz="900">
                        <a:latin typeface="Times New Roman"/>
                        <a:cs typeface="Times New Roman"/>
                      </a:endParaRPr>
                    </a:p>
                  </a:txBody>
                  <a:tcPr marL="0" marR="0" marT="0" marB="0">
                    <a:lnL w="0">
                      <a:solidFill>
                        <a:srgbClr val="000000">
                          <a:alpha val="0"/>
                        </a:srgbClr>
                      </a:solidFill>
                    </a:lnL>
                    <a:lnR w="12700">
                      <a:solidFill>
                        <a:srgbClr val="FFFFFF"/>
                      </a:solidFill>
                      <a:prstDash val="solid"/>
                    </a:lnR>
                    <a:lnT w="0">
                      <a:solidFill>
                        <a:srgbClr val="000000">
                          <a:alpha val="0"/>
                        </a:srgbClr>
                      </a:solidFill>
                    </a:lnT>
                    <a:lnB w="0">
                      <a:solidFill>
                        <a:srgbClr val="000000">
                          <a:alpha val="0"/>
                        </a:srgbClr>
                      </a:solidFill>
                    </a:lnB>
                  </a:tcPr>
                </a:tc>
                <a:tc vMerge="1">
                  <a:txBody>
                    <a:bodyPr/>
                    <a:lstStyle/>
                    <a:p>
                      <a:endParaRPr sz="900">
                        <a:latin typeface="Times New Roman"/>
                        <a:cs typeface="Times New Roman"/>
                      </a:endParaRPr>
                    </a:p>
                  </a:txBody>
                  <a:tcPr marL="0" marR="0" marT="0" marB="0"/>
                </a:tc>
                <a:tc vMerge="1">
                  <a:txBody>
                    <a:bodyPr/>
                    <a:lstStyle/>
                    <a:p>
                      <a:endParaRPr sz="900">
                        <a:latin typeface="Times New Roman"/>
                        <a:cs typeface="Times New Roman"/>
                      </a:endParaRPr>
                    </a:p>
                  </a:txBody>
                  <a:tcPr marL="0" marR="0" marT="0" marB="0"/>
                </a:tc>
              </a:tr>
              <a:tr h="633349">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0">
                      <a:solidFill>
                        <a:srgbClr val="000000">
                          <a:alpha val="0"/>
                        </a:srgbClr>
                      </a:solidFill>
                    </a:lnT>
                    <a:lnB w="12700">
                      <a:solidFill>
                        <a:srgbClr val="FFFFFF"/>
                      </a:solidFill>
                      <a:prstDash val="solid"/>
                    </a:lnB>
                    <a:solidFill>
                      <a:srgbClr val="FFFFFF"/>
                    </a:solidFill>
                  </a:tcPr>
                </a:tc>
                <a:tc gridSpan="2">
                  <a:txBody>
                    <a:bodyPr/>
                    <a:lstStyle/>
                    <a:p>
                      <a:endParaRPr sz="1200">
                        <a:latin typeface="Times New Roman"/>
                        <a:cs typeface="Times New Roman"/>
                      </a:endParaRPr>
                    </a:p>
                  </a:txBody>
                  <a:tcPr marL="0" marR="0" marT="0" marB="0">
                    <a:lnL w="12700" cap="flat" cmpd="sng" algn="ctr">
                      <a:solidFill>
                        <a:srgbClr val="FFFFFF"/>
                      </a:solidFill>
                      <a:prstDash val="solid"/>
                      <a:round/>
                      <a:headEnd type="none" w="med" len="med"/>
                      <a:tailEnd type="none" w="med" len="med"/>
                    </a:lnL>
                    <a:lnR w="0">
                      <a:solidFill>
                        <a:srgbClr val="000000">
                          <a:alpha val="0"/>
                        </a:srgbClr>
                      </a:solidFill>
                    </a:lnR>
                    <a:lnT w="0">
                      <a:solidFill>
                        <a:srgbClr val="000000">
                          <a:alpha val="0"/>
                        </a:srgbClr>
                      </a:solidFill>
                    </a:lnT>
                    <a:lnB w="12700">
                      <a:solidFill>
                        <a:srgbClr val="FFFFFF"/>
                      </a:solidFill>
                      <a:prstDash val="solid"/>
                    </a:lnB>
                    <a:solidFill>
                      <a:srgbClr val="FFFFFF"/>
                    </a:solidFill>
                  </a:tcPr>
                </a:tc>
                <a:tc hMerge="1">
                  <a:txBody>
                    <a:bodyPr/>
                    <a:lstStyle/>
                    <a:p>
                      <a:endParaRPr sz="1200">
                        <a:latin typeface="Times New Roman"/>
                        <a:cs typeface="Times New Roman"/>
                      </a:endParaRPr>
                    </a:p>
                  </a:txBody>
                  <a:tcPr marL="0" marR="0" marT="0" marB="0"/>
                </a:tc>
                <a:tc gridSpan="2">
                  <a:txBody>
                    <a:bodyPr/>
                    <a:lstStyle/>
                    <a:p>
                      <a:endParaRPr sz="1200">
                        <a:latin typeface="Times New Roman"/>
                        <a:cs typeface="Times New Roman"/>
                      </a:endParaRPr>
                    </a:p>
                  </a:txBody>
                  <a:tcPr marL="0" marR="0" marT="0" marB="0">
                    <a:lnL w="0">
                      <a:solidFill>
                        <a:srgbClr val="000000">
                          <a:alpha val="0"/>
                        </a:srgbClr>
                      </a:solidFill>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hMerge="1">
                  <a:txBody>
                    <a:bodyPr/>
                    <a:lstStyle/>
                    <a:p>
                      <a:endParaRPr sz="1200">
                        <a:latin typeface="Times New Roman"/>
                        <a:cs typeface="Times New Roman"/>
                      </a:endParaRPr>
                    </a:p>
                  </a:txBody>
                  <a:tcPr marL="0" marR="0" marT="0" marB="0"/>
                </a:tc>
                <a:tc>
                  <a:txBody>
                    <a:bodyPr/>
                    <a:lstStyle/>
                    <a:p>
                      <a:endParaRPr sz="12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0">
                      <a:solidFill>
                        <a:srgbClr val="000000">
                          <a:alpha val="0"/>
                        </a:srgbClr>
                      </a:solidFill>
                    </a:lnB>
                  </a:tcPr>
                </a:tc>
                <a:tc gridSpan="3">
                  <a:txBody>
                    <a:bodyPr/>
                    <a:lstStyle/>
                    <a:p>
                      <a:endParaRPr sz="1200">
                        <a:latin typeface="Times New Roman"/>
                        <a:cs typeface="Times New Roman"/>
                      </a:endParaRPr>
                    </a:p>
                  </a:txBody>
                  <a:tcPr marL="0" marR="0" marT="0" marB="0">
                    <a:lnL w="0">
                      <a:solidFill>
                        <a:srgbClr val="000000">
                          <a:alpha val="0"/>
                        </a:srgbClr>
                      </a:solidFill>
                    </a:lnL>
                    <a:lnR w="12700">
                      <a:solidFill>
                        <a:srgbClr val="FFFFFF"/>
                      </a:solidFill>
                      <a:prstDash val="solid"/>
                    </a:lnR>
                    <a:lnT w="0">
                      <a:solidFill>
                        <a:srgbClr val="000000">
                          <a:alpha val="0"/>
                        </a:srgbClr>
                      </a:solidFill>
                    </a:lnT>
                    <a:lnB w="0">
                      <a:solidFill>
                        <a:srgbClr val="000000">
                          <a:alpha val="0"/>
                        </a:srgbClr>
                      </a:solidFill>
                    </a:lnB>
                  </a:tcPr>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r>
              <a:tr h="2069519">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gridSpan="3">
                  <a:txBody>
                    <a:bodyPr/>
                    <a:lstStyle/>
                    <a:p>
                      <a:endParaRPr sz="12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0">
                      <a:solidFill>
                        <a:srgbClr val="000000">
                          <a:alpha val="0"/>
                        </a:srgbClr>
                      </a:solidFill>
                    </a:lnB>
                  </a:tcPr>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c gridSpan="4">
                  <a:txBody>
                    <a:bodyPr/>
                    <a:lstStyle/>
                    <a:p>
                      <a:endParaRPr sz="1200">
                        <a:latin typeface="Times New Roman"/>
                        <a:cs typeface="Times New Roman"/>
                      </a:endParaRPr>
                    </a:p>
                  </a:txBody>
                  <a:tcPr marL="0" marR="0" marT="0" marB="0">
                    <a:lnL w="0">
                      <a:solidFill>
                        <a:srgbClr val="000000">
                          <a:alpha val="0"/>
                        </a:srgbClr>
                      </a:solidFill>
                    </a:lnL>
                    <a:lnR w="12700">
                      <a:solidFill>
                        <a:srgbClr val="FFFFFF"/>
                      </a:solidFill>
                      <a:prstDash val="solid"/>
                    </a:lnR>
                    <a:lnT w="0">
                      <a:solidFill>
                        <a:srgbClr val="000000">
                          <a:alpha val="0"/>
                        </a:srgbClr>
                      </a:solidFill>
                    </a:lnT>
                    <a:lnB w="0">
                      <a:solidFill>
                        <a:srgbClr val="000000">
                          <a:alpha val="0"/>
                        </a:srgbClr>
                      </a:solidFill>
                    </a:lnB>
                  </a:tcPr>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c gridSpan="2">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0">
                      <a:solidFill>
                        <a:srgbClr val="000000">
                          <a:alpha val="0"/>
                        </a:srgbClr>
                      </a:solidFill>
                    </a:lnT>
                    <a:lnB w="12700">
                      <a:solidFill>
                        <a:srgbClr val="FFFFFF"/>
                      </a:solidFill>
                      <a:prstDash val="solid"/>
                    </a:lnB>
                    <a:solidFill>
                      <a:srgbClr val="FFFFFF"/>
                    </a:solidFill>
                  </a:tcPr>
                </a:tc>
                <a:tc hMerge="1">
                  <a:txBody>
                    <a:bodyPr/>
                    <a:lstStyle/>
                    <a:p>
                      <a:endParaRPr sz="1200">
                        <a:latin typeface="Times New Roman"/>
                        <a:cs typeface="Times New Roman"/>
                      </a:endParaRPr>
                    </a:p>
                  </a:txBody>
                  <a:tcPr marL="0" marR="0" marT="0" marB="0"/>
                </a:tc>
              </a:tr>
            </a:tbl>
          </a:graphicData>
        </a:graphic>
      </p:graphicFrame>
      <p:pic>
        <p:nvPicPr>
          <p:cNvPr id="28"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3439" y="3155990"/>
            <a:ext cx="110617" cy="3638803"/>
          </a:xfrm>
          <a:prstGeom prst="rect">
            <a:avLst/>
          </a:prstGeom>
        </p:spPr>
      </p:pic>
      <p:sp>
        <p:nvSpPr>
          <p:cNvPr id="24" name="object 24"/>
          <p:cNvSpPr/>
          <p:nvPr/>
        </p:nvSpPr>
        <p:spPr>
          <a:xfrm>
            <a:off x="6227955" y="6709668"/>
            <a:ext cx="2830830" cy="66675"/>
          </a:xfrm>
          <a:custGeom>
            <a:avLst/>
            <a:gdLst/>
            <a:ahLst/>
            <a:cxnLst/>
            <a:rect l="l" t="t" r="r" b="b"/>
            <a:pathLst>
              <a:path w="2830830" h="66675">
                <a:moveTo>
                  <a:pt x="0" y="0"/>
                </a:moveTo>
                <a:lnTo>
                  <a:pt x="0" y="66675"/>
                </a:lnTo>
                <a:lnTo>
                  <a:pt x="2830830" y="66675"/>
                </a:lnTo>
                <a:lnTo>
                  <a:pt x="2830830" y="0"/>
                </a:lnTo>
                <a:lnTo>
                  <a:pt x="0" y="0"/>
                </a:lnTo>
                <a:close/>
              </a:path>
            </a:pathLst>
          </a:custGeom>
          <a:solidFill>
            <a:srgbClr val="FFFFFF"/>
          </a:solidFill>
        </p:spPr>
        <p:txBody>
          <a:bodyPr wrap="square" lIns="0" tIns="0" rIns="0" bIns="0" rtlCol="0">
            <a:noAutofit/>
          </a:bodyPr>
          <a:lstStyle/>
          <a:p>
            <a:endParaRPr/>
          </a:p>
        </p:txBody>
      </p:sp>
      <p:sp>
        <p:nvSpPr>
          <p:cNvPr id="25" name="object 25"/>
          <p:cNvSpPr/>
          <p:nvPr/>
        </p:nvSpPr>
        <p:spPr>
          <a:xfrm>
            <a:off x="6221605" y="6703318"/>
            <a:ext cx="2843530" cy="79375"/>
          </a:xfrm>
          <a:custGeom>
            <a:avLst/>
            <a:gdLst/>
            <a:ahLst/>
            <a:cxnLst/>
            <a:rect l="l" t="t" r="r" b="b"/>
            <a:pathLst>
              <a:path w="2843530" h="79375">
                <a:moveTo>
                  <a:pt x="6350" y="6350"/>
                </a:moveTo>
                <a:lnTo>
                  <a:pt x="6350" y="73025"/>
                </a:lnTo>
                <a:lnTo>
                  <a:pt x="2837180" y="73025"/>
                </a:lnTo>
                <a:lnTo>
                  <a:pt x="2837180" y="6350"/>
                </a:lnTo>
                <a:lnTo>
                  <a:pt x="6350" y="6350"/>
                </a:lnTo>
                <a:close/>
              </a:path>
            </a:pathLst>
          </a:custGeom>
          <a:ln w="12700">
            <a:solidFill>
              <a:srgbClr val="FFFFFF"/>
            </a:solidFill>
          </a:ln>
        </p:spPr>
        <p:txBody>
          <a:bodyPr wrap="square" lIns="0" tIns="0" rIns="0" bIns="0" rtlCol="0">
            <a:noAutofit/>
          </a:bodyPr>
          <a:lstStyle/>
          <a:p>
            <a:endParaRPr/>
          </a:p>
        </p:txBody>
      </p:sp>
      <p:pic>
        <p:nvPicPr>
          <p:cNvPr id="29"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455" y="54039"/>
            <a:ext cx="1627759" cy="804735"/>
          </a:xfrm>
          <a:prstGeom prst="rect">
            <a:avLst/>
          </a:prstGeom>
        </p:spPr>
      </p:pic>
      <p:pic>
        <p:nvPicPr>
          <p:cNvPr id="30" name="Ima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033" y="3003550"/>
            <a:ext cx="1739264" cy="1437640"/>
          </a:xfrm>
          <a:prstGeom prst="rect">
            <a:avLst/>
          </a:prstGeom>
        </p:spPr>
      </p:pic>
      <p:pic>
        <p:nvPicPr>
          <p:cNvPr id="31"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55599"/>
            <a:ext cx="9144000" cy="6350"/>
          </a:xfrm>
          <a:prstGeom prst="rect">
            <a:avLst/>
          </a:prstGeom>
        </p:spPr>
      </p:pic>
      <p:pic>
        <p:nvPicPr>
          <p:cNvPr id="32"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039" y="1045591"/>
            <a:ext cx="1752854" cy="1314704"/>
          </a:xfrm>
          <a:prstGeom prst="rect">
            <a:avLst/>
          </a:prstGeom>
        </p:spPr>
      </p:pic>
      <p:pic>
        <p:nvPicPr>
          <p:cNvPr id="33"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470" y="4975288"/>
            <a:ext cx="1748790" cy="1401826"/>
          </a:xfrm>
          <a:prstGeom prst="rect">
            <a:avLst/>
          </a:prstGeom>
        </p:spPr>
      </p:pic>
      <p:sp>
        <p:nvSpPr>
          <p:cNvPr id="3" name="text 1"/>
          <p:cNvSpPr txBox="1"/>
          <p:nvPr/>
        </p:nvSpPr>
        <p:spPr>
          <a:xfrm>
            <a:off x="2398149" y="1554718"/>
            <a:ext cx="2559355"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Can I control my suppliers?</a:t>
            </a:r>
            <a:endParaRPr sz="1800">
              <a:latin typeface="Calibri"/>
              <a:cs typeface="Calibri"/>
            </a:endParaRPr>
          </a:p>
        </p:txBody>
      </p:sp>
      <p:sp>
        <p:nvSpPr>
          <p:cNvPr id="4" name="text 1"/>
          <p:cNvSpPr txBox="1"/>
          <p:nvPr/>
        </p:nvSpPr>
        <p:spPr>
          <a:xfrm>
            <a:off x="2398151" y="3200909"/>
            <a:ext cx="3981539" cy="553998"/>
          </a:xfrm>
          <a:prstGeom prst="rect">
            <a:avLst/>
          </a:prstGeom>
        </p:spPr>
        <p:txBody>
          <a:bodyPr vert="horz" wrap="none" lIns="0" tIns="0" rIns="0" bIns="0" rtlCol="0">
            <a:spAutoFit/>
          </a:bodyPr>
          <a:lstStyle/>
          <a:p>
            <a:pPr marL="0">
              <a:lnSpc>
                <a:spcPct val="100000"/>
              </a:lnSpc>
            </a:pPr>
            <a:r>
              <a:rPr sz="1800" spc="10" dirty="0">
                <a:latin typeface="Calibri"/>
                <a:cs typeface="Calibri"/>
              </a:rPr>
              <a:t>Can I check the cleaning of my production</a:t>
            </a:r>
            <a:endParaRPr sz="1800">
              <a:latin typeface="Calibri"/>
              <a:cs typeface="Calibri"/>
            </a:endParaRPr>
          </a:p>
          <a:p>
            <a:pPr marL="0">
              <a:lnSpc>
                <a:spcPct val="100000"/>
              </a:lnSpc>
            </a:pPr>
            <a:r>
              <a:rPr sz="1800" spc="10" dirty="0">
                <a:latin typeface="Calibri"/>
                <a:cs typeface="Calibri"/>
              </a:rPr>
              <a:t>previous production lots?</a:t>
            </a:r>
            <a:endParaRPr sz="1800">
              <a:latin typeface="Calibri"/>
              <a:cs typeface="Calibri"/>
            </a:endParaRPr>
          </a:p>
        </p:txBody>
      </p:sp>
      <p:sp>
        <p:nvSpPr>
          <p:cNvPr id="5" name="text 1"/>
          <p:cNvSpPr txBox="1"/>
          <p:nvPr/>
        </p:nvSpPr>
        <p:spPr>
          <a:xfrm>
            <a:off x="6841237" y="3201019"/>
            <a:ext cx="512448"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 from</a:t>
            </a:r>
            <a:endParaRPr sz="1800">
              <a:latin typeface="Calibri"/>
              <a:cs typeface="Calibri"/>
            </a:endParaRPr>
          </a:p>
        </p:txBody>
      </p:sp>
      <p:sp>
        <p:nvSpPr>
          <p:cNvPr id="6" name="text 1"/>
          <p:cNvSpPr txBox="1"/>
          <p:nvPr/>
        </p:nvSpPr>
        <p:spPr>
          <a:xfrm>
            <a:off x="2398142" y="5396087"/>
            <a:ext cx="3595856"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As a consumer, can I trust what I  eat?</a:t>
            </a:r>
            <a:endParaRPr sz="1800">
              <a:latin typeface="Calibri"/>
              <a:cs typeface="Calibri"/>
            </a:endParaRPr>
          </a:p>
        </p:txBody>
      </p:sp>
      <p:pic>
        <p:nvPicPr>
          <p:cNvPr id="34" name="Imag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9404" y="355093"/>
            <a:ext cx="6103620" cy="283463"/>
          </a:xfrm>
          <a:prstGeom prst="rect">
            <a:avLst/>
          </a:prstGeom>
        </p:spPr>
      </p:pic>
      <p:sp>
        <p:nvSpPr>
          <p:cNvPr id="7" name="text 1"/>
          <p:cNvSpPr txBox="1"/>
          <p:nvPr/>
        </p:nvSpPr>
        <p:spPr>
          <a:xfrm>
            <a:off x="4086734" y="327406"/>
            <a:ext cx="2356094" cy="393954"/>
          </a:xfrm>
          <a:prstGeom prst="rect">
            <a:avLst/>
          </a:prstGeom>
        </p:spPr>
        <p:txBody>
          <a:bodyPr vert="horz" wrap="none" lIns="0" tIns="0" rIns="0" bIns="0" rtlCol="0">
            <a:spAutoFit/>
          </a:bodyPr>
          <a:lstStyle/>
          <a:p>
            <a:pPr marL="0">
              <a:lnSpc>
                <a:spcPct val="100000"/>
              </a:lnSpc>
            </a:pPr>
            <a:r>
              <a:rPr sz="2560" b="1" spc="10" dirty="0">
                <a:solidFill>
                  <a:srgbClr val="2E5496"/>
                </a:solidFill>
                <a:latin typeface="Arial"/>
                <a:cs typeface="Arial"/>
              </a:rPr>
              <a:t>3 Questions ... </a:t>
            </a:r>
            <a:endParaRPr sz="2500">
              <a:latin typeface="Arial"/>
              <a:cs typeface="Arial"/>
            </a:endParaRPr>
          </a:p>
        </p:txBody>
      </p:sp>
      <p:sp>
        <p:nvSpPr>
          <p:cNvPr id="8" name="object 26"/>
          <p:cNvSpPr/>
          <p:nvPr/>
        </p:nvSpPr>
        <p:spPr>
          <a:xfrm>
            <a:off x="1206207" y="2498217"/>
            <a:ext cx="171488" cy="445770"/>
          </a:xfrm>
          <a:custGeom>
            <a:avLst/>
            <a:gdLst/>
            <a:ahLst/>
            <a:cxnLst/>
            <a:rect l="l" t="t" r="r" b="b"/>
            <a:pathLst>
              <a:path w="171488" h="445770">
                <a:moveTo>
                  <a:pt x="114339" y="0"/>
                </a:moveTo>
                <a:lnTo>
                  <a:pt x="114339" y="302895"/>
                </a:lnTo>
                <a:lnTo>
                  <a:pt x="57150" y="302895"/>
                </a:lnTo>
                <a:lnTo>
                  <a:pt x="57150" y="0"/>
                </a:lnTo>
                <a:close/>
                <a:moveTo>
                  <a:pt x="171489" y="274320"/>
                </a:moveTo>
                <a:lnTo>
                  <a:pt x="85764" y="445770"/>
                </a:lnTo>
                <a:lnTo>
                  <a:pt x="0" y="274320"/>
                </a:lnTo>
                <a:close/>
              </a:path>
            </a:pathLst>
          </a:custGeom>
          <a:solidFill>
            <a:srgbClr val="5B9BD4"/>
          </a:solidFill>
        </p:spPr>
        <p:txBody>
          <a:bodyPr wrap="square" lIns="0" tIns="0" rIns="0" bIns="0" rtlCol="0">
            <a:noAutofit/>
          </a:bodyPr>
          <a:lstStyle/>
          <a:p>
            <a:endParaRPr/>
          </a:p>
        </p:txBody>
      </p:sp>
      <p:sp>
        <p:nvSpPr>
          <p:cNvPr id="9" name="object 27"/>
          <p:cNvSpPr/>
          <p:nvPr/>
        </p:nvSpPr>
        <p:spPr>
          <a:xfrm>
            <a:off x="1131791" y="4495927"/>
            <a:ext cx="171411" cy="445770"/>
          </a:xfrm>
          <a:custGeom>
            <a:avLst/>
            <a:gdLst/>
            <a:ahLst/>
            <a:cxnLst/>
            <a:rect l="l" t="t" r="r" b="b"/>
            <a:pathLst>
              <a:path w="171411" h="445770">
                <a:moveTo>
                  <a:pt x="114300" y="0"/>
                </a:moveTo>
                <a:lnTo>
                  <a:pt x="114300" y="302895"/>
                </a:lnTo>
                <a:lnTo>
                  <a:pt x="57150" y="302895"/>
                </a:lnTo>
                <a:lnTo>
                  <a:pt x="57150" y="0"/>
                </a:lnTo>
                <a:close/>
                <a:moveTo>
                  <a:pt x="171412" y="274320"/>
                </a:moveTo>
                <a:lnTo>
                  <a:pt x="85725" y="445770"/>
                </a:lnTo>
                <a:lnTo>
                  <a:pt x="0" y="274320"/>
                </a:lnTo>
                <a:close/>
              </a:path>
            </a:pathLst>
          </a:custGeom>
          <a:solidFill>
            <a:srgbClr val="5B9BD4"/>
          </a:solid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6"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959" y="3162143"/>
            <a:ext cx="2839139" cy="3625978"/>
          </a:xfrm>
          <a:prstGeom prst="rect">
            <a:avLst/>
          </a:prstGeom>
        </p:spPr>
      </p:pic>
      <p:sp>
        <p:nvSpPr>
          <p:cNvPr id="28" name="object 28"/>
          <p:cNvSpPr/>
          <p:nvPr/>
        </p:nvSpPr>
        <p:spPr>
          <a:xfrm>
            <a:off x="6115177" y="3162340"/>
            <a:ext cx="112735" cy="3626103"/>
          </a:xfrm>
          <a:custGeom>
            <a:avLst/>
            <a:gdLst/>
            <a:ahLst/>
            <a:cxnLst/>
            <a:rect l="l" t="t" r="r" b="b"/>
            <a:pathLst>
              <a:path w="112735" h="3626103">
                <a:moveTo>
                  <a:pt x="0" y="0"/>
                </a:moveTo>
                <a:lnTo>
                  <a:pt x="0" y="3626103"/>
                </a:lnTo>
                <a:lnTo>
                  <a:pt x="112735" y="3626103"/>
                </a:lnTo>
                <a:lnTo>
                  <a:pt x="112735" y="0"/>
                </a:lnTo>
                <a:lnTo>
                  <a:pt x="0" y="0"/>
                </a:lnTo>
                <a:close/>
              </a:path>
            </a:pathLst>
          </a:custGeom>
          <a:solidFill>
            <a:srgbClr val="FFFFFF"/>
          </a:solidFill>
        </p:spPr>
        <p:txBody>
          <a:bodyPr wrap="square" lIns="0" tIns="0" rIns="0" bIns="0" rtlCol="0">
            <a:noAutofit/>
          </a:bodyPr>
          <a:lstStyle/>
          <a:p>
            <a:endParaRPr/>
          </a:p>
        </p:txBody>
      </p:sp>
      <p:sp>
        <p:nvSpPr>
          <p:cNvPr id="29" name="object 29"/>
          <p:cNvSpPr/>
          <p:nvPr/>
        </p:nvSpPr>
        <p:spPr>
          <a:xfrm>
            <a:off x="6108827" y="3155990"/>
            <a:ext cx="125435" cy="3638803"/>
          </a:xfrm>
          <a:custGeom>
            <a:avLst/>
            <a:gdLst/>
            <a:ahLst/>
            <a:cxnLst/>
            <a:rect l="l" t="t" r="r" b="b"/>
            <a:pathLst>
              <a:path w="125435" h="3638803">
                <a:moveTo>
                  <a:pt x="6350" y="6350"/>
                </a:moveTo>
                <a:lnTo>
                  <a:pt x="6350" y="3632453"/>
                </a:lnTo>
                <a:lnTo>
                  <a:pt x="119085" y="3632453"/>
                </a:lnTo>
                <a:lnTo>
                  <a:pt x="119085" y="6350"/>
                </a:lnTo>
                <a:lnTo>
                  <a:pt x="6350" y="6350"/>
                </a:lnTo>
                <a:close/>
              </a:path>
            </a:pathLst>
          </a:custGeom>
          <a:ln w="12700">
            <a:solidFill>
              <a:srgbClr val="FFFFFF"/>
            </a:solidFill>
          </a:ln>
        </p:spPr>
        <p:txBody>
          <a:bodyPr wrap="square" lIns="0" tIns="0" rIns="0" bIns="0" rtlCol="0">
            <a:noAutofit/>
          </a:bodyPr>
          <a:lstStyle/>
          <a:p>
            <a:endParaRPr/>
          </a:p>
        </p:txBody>
      </p:sp>
      <p:sp>
        <p:nvSpPr>
          <p:cNvPr id="30" name="object 30"/>
          <p:cNvSpPr/>
          <p:nvPr/>
        </p:nvSpPr>
        <p:spPr>
          <a:xfrm>
            <a:off x="6115233" y="3061462"/>
            <a:ext cx="1662557" cy="1657350"/>
          </a:xfrm>
          <a:custGeom>
            <a:avLst/>
            <a:gdLst/>
            <a:ahLst/>
            <a:cxnLst/>
            <a:rect l="l" t="t" r="r" b="b"/>
            <a:pathLst>
              <a:path w="1662557" h="1657350">
                <a:moveTo>
                  <a:pt x="0" y="0"/>
                </a:moveTo>
                <a:lnTo>
                  <a:pt x="0" y="1657350"/>
                </a:lnTo>
                <a:lnTo>
                  <a:pt x="1662557" y="1657350"/>
                </a:lnTo>
                <a:lnTo>
                  <a:pt x="1662557" y="0"/>
                </a:lnTo>
                <a:lnTo>
                  <a:pt x="0" y="0"/>
                </a:lnTo>
                <a:close/>
              </a:path>
            </a:pathLst>
          </a:custGeom>
          <a:solidFill>
            <a:srgbClr val="FFFFFF"/>
          </a:solidFill>
        </p:spPr>
        <p:txBody>
          <a:bodyPr wrap="square" lIns="0" tIns="0" rIns="0" bIns="0" rtlCol="0">
            <a:noAutofit/>
          </a:bodyPr>
          <a:lstStyle/>
          <a:p>
            <a:endParaRPr/>
          </a:p>
        </p:txBody>
      </p:sp>
      <p:sp>
        <p:nvSpPr>
          <p:cNvPr id="31" name="object 31"/>
          <p:cNvSpPr/>
          <p:nvPr/>
        </p:nvSpPr>
        <p:spPr>
          <a:xfrm>
            <a:off x="6108827" y="3055112"/>
            <a:ext cx="1675257" cy="1670050"/>
          </a:xfrm>
          <a:custGeom>
            <a:avLst/>
            <a:gdLst/>
            <a:ahLst/>
            <a:cxnLst/>
            <a:rect l="l" t="t" r="r" b="b"/>
            <a:pathLst>
              <a:path w="1675257" h="1670050">
                <a:moveTo>
                  <a:pt x="6350" y="6350"/>
                </a:moveTo>
                <a:lnTo>
                  <a:pt x="6350" y="1663700"/>
                </a:lnTo>
                <a:lnTo>
                  <a:pt x="1668907" y="1663700"/>
                </a:lnTo>
                <a:lnTo>
                  <a:pt x="1668907" y="6350"/>
                </a:lnTo>
                <a:lnTo>
                  <a:pt x="6350" y="6350"/>
                </a:lnTo>
                <a:close/>
              </a:path>
            </a:pathLst>
          </a:custGeom>
          <a:ln w="12700">
            <a:solidFill>
              <a:srgbClr val="FFFFFF"/>
            </a:solidFill>
          </a:ln>
        </p:spPr>
        <p:txBody>
          <a:bodyPr wrap="square" lIns="0" tIns="0" rIns="0" bIns="0" rtlCol="0">
            <a:noAutofit/>
          </a:bodyPr>
          <a:lstStyle/>
          <a:p>
            <a:endParaRPr/>
          </a:p>
        </p:txBody>
      </p:sp>
      <p:sp>
        <p:nvSpPr>
          <p:cNvPr id="32" name="object 32"/>
          <p:cNvSpPr/>
          <p:nvPr/>
        </p:nvSpPr>
        <p:spPr>
          <a:xfrm>
            <a:off x="7653909" y="3113913"/>
            <a:ext cx="552450" cy="857250"/>
          </a:xfrm>
          <a:custGeom>
            <a:avLst/>
            <a:gdLst/>
            <a:ahLst/>
            <a:cxnLst/>
            <a:rect l="l" t="t" r="r" b="b"/>
            <a:pathLst>
              <a:path w="552450" h="857250">
                <a:moveTo>
                  <a:pt x="0" y="0"/>
                </a:moveTo>
                <a:lnTo>
                  <a:pt x="0" y="857250"/>
                </a:lnTo>
                <a:lnTo>
                  <a:pt x="552450" y="857250"/>
                </a:lnTo>
                <a:lnTo>
                  <a:pt x="552450" y="0"/>
                </a:lnTo>
                <a:lnTo>
                  <a:pt x="0" y="0"/>
                </a:lnTo>
                <a:close/>
              </a:path>
            </a:pathLst>
          </a:custGeom>
          <a:solidFill>
            <a:srgbClr val="FFFFFF"/>
          </a:solidFill>
        </p:spPr>
        <p:txBody>
          <a:bodyPr wrap="square" lIns="0" tIns="0" rIns="0" bIns="0" rtlCol="0">
            <a:noAutofit/>
          </a:bodyPr>
          <a:lstStyle/>
          <a:p>
            <a:endParaRPr/>
          </a:p>
        </p:txBody>
      </p:sp>
      <p:sp>
        <p:nvSpPr>
          <p:cNvPr id="33" name="object 33"/>
          <p:cNvSpPr/>
          <p:nvPr/>
        </p:nvSpPr>
        <p:spPr>
          <a:xfrm>
            <a:off x="7647559" y="3107563"/>
            <a:ext cx="565150" cy="869950"/>
          </a:xfrm>
          <a:custGeom>
            <a:avLst/>
            <a:gdLst/>
            <a:ahLst/>
            <a:cxnLst/>
            <a:rect l="l" t="t" r="r" b="b"/>
            <a:pathLst>
              <a:path w="565150" h="869950">
                <a:moveTo>
                  <a:pt x="6350" y="6350"/>
                </a:moveTo>
                <a:lnTo>
                  <a:pt x="6350" y="863600"/>
                </a:lnTo>
                <a:lnTo>
                  <a:pt x="558800" y="863600"/>
                </a:lnTo>
                <a:lnTo>
                  <a:pt x="558800" y="6350"/>
                </a:lnTo>
                <a:lnTo>
                  <a:pt x="6350" y="6350"/>
                </a:lnTo>
                <a:close/>
              </a:path>
            </a:pathLst>
          </a:custGeom>
          <a:ln w="12700">
            <a:solidFill>
              <a:srgbClr val="FFFFFF"/>
            </a:solidFill>
          </a:ln>
        </p:spPr>
        <p:txBody>
          <a:bodyPr wrap="square" lIns="0" tIns="0" rIns="0" bIns="0" rtlCol="0">
            <a:noAutofit/>
          </a:bodyPr>
          <a:lstStyle/>
          <a:p>
            <a:endParaRPr/>
          </a:p>
        </p:txBody>
      </p:sp>
      <p:sp>
        <p:nvSpPr>
          <p:cNvPr id="34" name="object 34"/>
          <p:cNvSpPr/>
          <p:nvPr/>
        </p:nvSpPr>
        <p:spPr>
          <a:xfrm>
            <a:off x="7182413" y="3061526"/>
            <a:ext cx="814387" cy="1023937"/>
          </a:xfrm>
          <a:custGeom>
            <a:avLst/>
            <a:gdLst/>
            <a:ahLst/>
            <a:cxnLst/>
            <a:rect l="l" t="t" r="r" b="b"/>
            <a:pathLst>
              <a:path w="814387" h="1023937">
                <a:moveTo>
                  <a:pt x="0" y="0"/>
                </a:moveTo>
                <a:lnTo>
                  <a:pt x="0" y="1023938"/>
                </a:lnTo>
                <a:lnTo>
                  <a:pt x="814388" y="1023938"/>
                </a:lnTo>
                <a:lnTo>
                  <a:pt x="814388" y="0"/>
                </a:lnTo>
                <a:lnTo>
                  <a:pt x="0" y="0"/>
                </a:lnTo>
                <a:close/>
              </a:path>
            </a:pathLst>
          </a:custGeom>
          <a:solidFill>
            <a:srgbClr val="FFFFFF"/>
          </a:solidFill>
        </p:spPr>
        <p:txBody>
          <a:bodyPr wrap="square" lIns="0" tIns="0" rIns="0" bIns="0" rtlCol="0">
            <a:noAutofit/>
          </a:bodyPr>
          <a:lstStyle/>
          <a:p>
            <a:endParaRPr/>
          </a:p>
        </p:txBody>
      </p:sp>
      <p:sp>
        <p:nvSpPr>
          <p:cNvPr id="2" name="object 35"/>
          <p:cNvSpPr/>
          <p:nvPr/>
        </p:nvSpPr>
        <p:spPr>
          <a:xfrm>
            <a:off x="7176063" y="3055176"/>
            <a:ext cx="827087" cy="1036637"/>
          </a:xfrm>
          <a:custGeom>
            <a:avLst/>
            <a:gdLst/>
            <a:ahLst/>
            <a:cxnLst/>
            <a:rect l="l" t="t" r="r" b="b"/>
            <a:pathLst>
              <a:path w="827087" h="1036637">
                <a:moveTo>
                  <a:pt x="6350" y="6350"/>
                </a:moveTo>
                <a:lnTo>
                  <a:pt x="6350" y="1030288"/>
                </a:lnTo>
                <a:lnTo>
                  <a:pt x="820738" y="1030288"/>
                </a:lnTo>
                <a:lnTo>
                  <a:pt x="820738" y="6350"/>
                </a:lnTo>
                <a:lnTo>
                  <a:pt x="6350" y="6350"/>
                </a:lnTo>
                <a:close/>
              </a:path>
            </a:pathLst>
          </a:custGeom>
          <a:ln w="12700">
            <a:solidFill>
              <a:srgbClr val="FFFFFF"/>
            </a:solidFill>
          </a:ln>
        </p:spPr>
        <p:txBody>
          <a:bodyPr wrap="square" lIns="0" tIns="0" rIns="0" bIns="0" rtlCol="0">
            <a:noAutofit/>
          </a:bodyPr>
          <a:lstStyle/>
          <a:p>
            <a:endParaRPr/>
          </a:p>
        </p:txBody>
      </p:sp>
      <p:sp>
        <p:nvSpPr>
          <p:cNvPr id="3" name="object 36"/>
          <p:cNvSpPr/>
          <p:nvPr/>
        </p:nvSpPr>
        <p:spPr>
          <a:xfrm>
            <a:off x="8120690" y="3061525"/>
            <a:ext cx="975791" cy="252412"/>
          </a:xfrm>
          <a:custGeom>
            <a:avLst/>
            <a:gdLst/>
            <a:ahLst/>
            <a:cxnLst/>
            <a:rect l="l" t="t" r="r" b="b"/>
            <a:pathLst>
              <a:path w="975791" h="252412">
                <a:moveTo>
                  <a:pt x="0" y="0"/>
                </a:moveTo>
                <a:lnTo>
                  <a:pt x="0" y="252413"/>
                </a:lnTo>
                <a:lnTo>
                  <a:pt x="975791" y="252413"/>
                </a:lnTo>
                <a:lnTo>
                  <a:pt x="975791" y="0"/>
                </a:lnTo>
                <a:lnTo>
                  <a:pt x="0" y="0"/>
                </a:lnTo>
                <a:close/>
              </a:path>
            </a:pathLst>
          </a:custGeom>
          <a:solidFill>
            <a:srgbClr val="FFFFFF"/>
          </a:solidFill>
        </p:spPr>
        <p:txBody>
          <a:bodyPr wrap="square" lIns="0" tIns="0" rIns="0" bIns="0" rtlCol="0">
            <a:noAutofit/>
          </a:bodyPr>
          <a:lstStyle/>
          <a:p>
            <a:endParaRPr/>
          </a:p>
        </p:txBody>
      </p:sp>
      <p:sp>
        <p:nvSpPr>
          <p:cNvPr id="37" name="object 37"/>
          <p:cNvSpPr/>
          <p:nvPr/>
        </p:nvSpPr>
        <p:spPr>
          <a:xfrm>
            <a:off x="8114340" y="3055175"/>
            <a:ext cx="988491" cy="265112"/>
          </a:xfrm>
          <a:custGeom>
            <a:avLst/>
            <a:gdLst/>
            <a:ahLst/>
            <a:cxnLst/>
            <a:rect l="l" t="t" r="r" b="b"/>
            <a:pathLst>
              <a:path w="988491" h="265112">
                <a:moveTo>
                  <a:pt x="6350" y="6350"/>
                </a:moveTo>
                <a:lnTo>
                  <a:pt x="6350" y="258763"/>
                </a:lnTo>
                <a:lnTo>
                  <a:pt x="982141" y="258763"/>
                </a:lnTo>
                <a:lnTo>
                  <a:pt x="982141" y="6350"/>
                </a:lnTo>
                <a:lnTo>
                  <a:pt x="6350" y="6350"/>
                </a:lnTo>
                <a:close/>
              </a:path>
            </a:pathLst>
          </a:custGeom>
          <a:ln w="12700">
            <a:solidFill>
              <a:srgbClr val="FFFFFF"/>
            </a:solidFill>
          </a:ln>
        </p:spPr>
        <p:txBody>
          <a:bodyPr wrap="square" lIns="0" tIns="0" rIns="0" bIns="0" rtlCol="0">
            <a:noAutofit/>
          </a:bodyPr>
          <a:lstStyle/>
          <a:p>
            <a:endParaRPr/>
          </a:p>
        </p:txBody>
      </p:sp>
      <p:sp>
        <p:nvSpPr>
          <p:cNvPr id="38" name="object 38"/>
          <p:cNvSpPr/>
          <p:nvPr/>
        </p:nvSpPr>
        <p:spPr>
          <a:xfrm>
            <a:off x="6115177" y="4718978"/>
            <a:ext cx="190894" cy="2069465"/>
          </a:xfrm>
          <a:custGeom>
            <a:avLst/>
            <a:gdLst/>
            <a:ahLst/>
            <a:cxnLst/>
            <a:rect l="l" t="t" r="r" b="b"/>
            <a:pathLst>
              <a:path w="190894" h="2069465">
                <a:moveTo>
                  <a:pt x="0" y="0"/>
                </a:moveTo>
                <a:lnTo>
                  <a:pt x="0" y="2069465"/>
                </a:lnTo>
                <a:lnTo>
                  <a:pt x="190894" y="2069465"/>
                </a:lnTo>
                <a:lnTo>
                  <a:pt x="190894" y="0"/>
                </a:lnTo>
                <a:lnTo>
                  <a:pt x="0" y="0"/>
                </a:lnTo>
                <a:close/>
              </a:path>
            </a:pathLst>
          </a:custGeom>
          <a:solidFill>
            <a:srgbClr val="FFFFFF"/>
          </a:solidFill>
        </p:spPr>
        <p:txBody>
          <a:bodyPr wrap="square" lIns="0" tIns="0" rIns="0" bIns="0" rtlCol="0">
            <a:noAutofit/>
          </a:bodyPr>
          <a:lstStyle/>
          <a:p>
            <a:endParaRPr/>
          </a:p>
        </p:txBody>
      </p:sp>
      <p:sp>
        <p:nvSpPr>
          <p:cNvPr id="39" name="object 39"/>
          <p:cNvSpPr/>
          <p:nvPr/>
        </p:nvSpPr>
        <p:spPr>
          <a:xfrm>
            <a:off x="6108827" y="4712628"/>
            <a:ext cx="203594" cy="2082165"/>
          </a:xfrm>
          <a:custGeom>
            <a:avLst/>
            <a:gdLst/>
            <a:ahLst/>
            <a:cxnLst/>
            <a:rect l="l" t="t" r="r" b="b"/>
            <a:pathLst>
              <a:path w="203594" h="2082165">
                <a:moveTo>
                  <a:pt x="6350" y="6350"/>
                </a:moveTo>
                <a:lnTo>
                  <a:pt x="6350" y="2075815"/>
                </a:lnTo>
                <a:lnTo>
                  <a:pt x="197244" y="2075815"/>
                </a:lnTo>
                <a:lnTo>
                  <a:pt x="197244" y="6350"/>
                </a:lnTo>
                <a:lnTo>
                  <a:pt x="6350" y="6350"/>
                </a:lnTo>
                <a:close/>
              </a:path>
            </a:pathLst>
          </a:custGeom>
          <a:ln w="12700">
            <a:solidFill>
              <a:srgbClr val="FFFFFF"/>
            </a:solidFill>
          </a:ln>
        </p:spPr>
        <p:txBody>
          <a:bodyPr wrap="square" lIns="0" tIns="0" rIns="0" bIns="0" rtlCol="0">
            <a:noAutofit/>
          </a:bodyPr>
          <a:lstStyle/>
          <a:p>
            <a:endParaRPr/>
          </a:p>
        </p:txBody>
      </p:sp>
      <p:pic>
        <p:nvPicPr>
          <p:cNvPr id="4"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9733" y="3162340"/>
            <a:ext cx="104254" cy="3626103"/>
          </a:xfrm>
          <a:prstGeom prst="rect">
            <a:avLst/>
          </a:prstGeom>
        </p:spPr>
      </p:pic>
      <p:pic>
        <p:nvPicPr>
          <p:cNvPr id="5"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3439" y="3155990"/>
            <a:ext cx="110617" cy="3638803"/>
          </a:xfrm>
          <a:prstGeom prst="rect">
            <a:avLst/>
          </a:prstGeom>
        </p:spPr>
      </p:pic>
      <p:sp>
        <p:nvSpPr>
          <p:cNvPr id="40" name="object 40"/>
          <p:cNvSpPr/>
          <p:nvPr/>
        </p:nvSpPr>
        <p:spPr>
          <a:xfrm>
            <a:off x="6227955" y="6709668"/>
            <a:ext cx="2830830" cy="66675"/>
          </a:xfrm>
          <a:custGeom>
            <a:avLst/>
            <a:gdLst/>
            <a:ahLst/>
            <a:cxnLst/>
            <a:rect l="l" t="t" r="r" b="b"/>
            <a:pathLst>
              <a:path w="2830830" h="66675">
                <a:moveTo>
                  <a:pt x="0" y="0"/>
                </a:moveTo>
                <a:lnTo>
                  <a:pt x="0" y="66675"/>
                </a:lnTo>
                <a:lnTo>
                  <a:pt x="2830830" y="66675"/>
                </a:lnTo>
                <a:lnTo>
                  <a:pt x="2830830" y="0"/>
                </a:lnTo>
                <a:lnTo>
                  <a:pt x="0" y="0"/>
                </a:lnTo>
                <a:close/>
              </a:path>
            </a:pathLst>
          </a:custGeom>
          <a:solidFill>
            <a:srgbClr val="FFFFFF"/>
          </a:solidFill>
        </p:spPr>
        <p:txBody>
          <a:bodyPr wrap="square" lIns="0" tIns="0" rIns="0" bIns="0" rtlCol="0">
            <a:noAutofit/>
          </a:bodyPr>
          <a:lstStyle/>
          <a:p>
            <a:endParaRPr/>
          </a:p>
        </p:txBody>
      </p:sp>
      <p:sp>
        <p:nvSpPr>
          <p:cNvPr id="41" name="object 41"/>
          <p:cNvSpPr/>
          <p:nvPr/>
        </p:nvSpPr>
        <p:spPr>
          <a:xfrm>
            <a:off x="6221605" y="6703318"/>
            <a:ext cx="2843530" cy="79375"/>
          </a:xfrm>
          <a:custGeom>
            <a:avLst/>
            <a:gdLst/>
            <a:ahLst/>
            <a:cxnLst/>
            <a:rect l="l" t="t" r="r" b="b"/>
            <a:pathLst>
              <a:path w="2843530" h="79375">
                <a:moveTo>
                  <a:pt x="6350" y="6350"/>
                </a:moveTo>
                <a:lnTo>
                  <a:pt x="6350" y="73025"/>
                </a:lnTo>
                <a:lnTo>
                  <a:pt x="2837180" y="73025"/>
                </a:lnTo>
                <a:lnTo>
                  <a:pt x="2837180" y="6350"/>
                </a:lnTo>
                <a:lnTo>
                  <a:pt x="6350" y="6350"/>
                </a:lnTo>
                <a:close/>
              </a:path>
            </a:pathLst>
          </a:custGeom>
          <a:ln w="12700">
            <a:solidFill>
              <a:srgbClr val="FFFFFF"/>
            </a:solidFill>
          </a:ln>
        </p:spPr>
        <p:txBody>
          <a:bodyPr wrap="square" lIns="0" tIns="0" rIns="0" bIns="0" rtlCol="0">
            <a:noAutofit/>
          </a:bodyPr>
          <a:lstStyle/>
          <a:p>
            <a:endParaRPr/>
          </a:p>
        </p:txBody>
      </p:sp>
      <p:pic>
        <p:nvPicPr>
          <p:cNvPr id="6"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455" y="54039"/>
            <a:ext cx="1627759" cy="804735"/>
          </a:xfrm>
          <a:prstGeom prst="rect">
            <a:avLst/>
          </a:prstGeom>
        </p:spPr>
      </p:pic>
      <p:pic>
        <p:nvPicPr>
          <p:cNvPr id="7"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55599"/>
            <a:ext cx="9144000" cy="6350"/>
          </a:xfrm>
          <a:prstGeom prst="rect">
            <a:avLst/>
          </a:prstGeom>
        </p:spPr>
      </p:pic>
      <p:sp>
        <p:nvSpPr>
          <p:cNvPr id="8" name="text 1"/>
          <p:cNvSpPr txBox="1"/>
          <p:nvPr/>
        </p:nvSpPr>
        <p:spPr>
          <a:xfrm>
            <a:off x="947938" y="1544432"/>
            <a:ext cx="4820807" cy="270843"/>
          </a:xfrm>
          <a:prstGeom prst="rect">
            <a:avLst/>
          </a:prstGeom>
        </p:spPr>
        <p:txBody>
          <a:bodyPr vert="horz" wrap="none" lIns="0" tIns="0" rIns="0" bIns="0" rtlCol="0">
            <a:spAutoFit/>
          </a:bodyPr>
          <a:lstStyle/>
          <a:p>
            <a:pPr marL="0">
              <a:lnSpc>
                <a:spcPct val="100000"/>
              </a:lnSpc>
            </a:pPr>
            <a:r>
              <a:rPr sz="1760" b="1" spc="10" dirty="0">
                <a:latin typeface="Arial"/>
                <a:cs typeface="Arial"/>
              </a:rPr>
              <a:t>First step : DNA detection by qPCR methods</a:t>
            </a:r>
            <a:endParaRPr sz="1700">
              <a:latin typeface="Arial"/>
              <a:cs typeface="Arial"/>
            </a:endParaRPr>
          </a:p>
        </p:txBody>
      </p:sp>
      <p:sp>
        <p:nvSpPr>
          <p:cNvPr id="9" name="text 1"/>
          <p:cNvSpPr txBox="1"/>
          <p:nvPr/>
        </p:nvSpPr>
        <p:spPr>
          <a:xfrm>
            <a:off x="1181100" y="2198481"/>
            <a:ext cx="4029052"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Is there any undesired species in my food?</a:t>
            </a:r>
            <a:endParaRPr sz="1800">
              <a:latin typeface="Calibri"/>
              <a:cs typeface="Calibri"/>
            </a:endParaRPr>
          </a:p>
        </p:txBody>
      </p:sp>
      <p:sp>
        <p:nvSpPr>
          <p:cNvPr id="10" name="text 1"/>
          <p:cNvSpPr txBox="1"/>
          <p:nvPr/>
        </p:nvSpPr>
        <p:spPr>
          <a:xfrm>
            <a:off x="1181155" y="2472715"/>
            <a:ext cx="2653547" cy="244682"/>
          </a:xfrm>
          <a:prstGeom prst="rect">
            <a:avLst/>
          </a:prstGeom>
        </p:spPr>
        <p:txBody>
          <a:bodyPr vert="horz" wrap="none" lIns="0" tIns="0" rIns="0" bIns="0" rtlCol="0">
            <a:spAutoFit/>
          </a:bodyPr>
          <a:lstStyle/>
          <a:p>
            <a:pPr marL="0">
              <a:lnSpc>
                <a:spcPct val="100000"/>
              </a:lnSpc>
            </a:pPr>
            <a:r>
              <a:rPr sz="1590" spc="10" dirty="0">
                <a:latin typeface="Calibri"/>
                <a:cs typeface="Calibri"/>
              </a:rPr>
              <a:t>Ex  :  horse  in  beef  hamburger</a:t>
            </a:r>
            <a:endParaRPr sz="1500">
              <a:latin typeface="Calibri"/>
              <a:cs typeface="Calibri"/>
            </a:endParaRPr>
          </a:p>
        </p:txBody>
      </p:sp>
      <p:pic>
        <p:nvPicPr>
          <p:cNvPr id="11"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359" y="3046245"/>
            <a:ext cx="3912870" cy="3443351"/>
          </a:xfrm>
          <a:prstGeom prst="rect">
            <a:avLst/>
          </a:prstGeom>
        </p:spPr>
      </p:pic>
      <p:pic>
        <p:nvPicPr>
          <p:cNvPr id="42"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9404" y="348996"/>
            <a:ext cx="6103620" cy="262128"/>
          </a:xfrm>
          <a:prstGeom prst="rect">
            <a:avLst/>
          </a:prstGeom>
        </p:spPr>
      </p:pic>
      <p:sp>
        <p:nvSpPr>
          <p:cNvPr id="12" name="text 1"/>
          <p:cNvSpPr txBox="1"/>
          <p:nvPr/>
        </p:nvSpPr>
        <p:spPr>
          <a:xfrm>
            <a:off x="3535046" y="327410"/>
            <a:ext cx="3264996" cy="361637"/>
          </a:xfrm>
          <a:prstGeom prst="rect">
            <a:avLst/>
          </a:prstGeom>
        </p:spPr>
        <p:txBody>
          <a:bodyPr vert="horz" wrap="none" lIns="0" tIns="0" rIns="0" bIns="0" rtlCol="0">
            <a:spAutoFit/>
          </a:bodyPr>
          <a:lstStyle/>
          <a:p>
            <a:pPr marL="0">
              <a:lnSpc>
                <a:spcPct val="100000"/>
              </a:lnSpc>
            </a:pPr>
            <a:r>
              <a:rPr sz="2350" b="1" spc="10" dirty="0">
                <a:solidFill>
                  <a:srgbClr val="2E5496"/>
                </a:solidFill>
                <a:latin typeface="Arial"/>
                <a:cs typeface="Arial"/>
              </a:rPr>
              <a:t>… 2 technical answers</a:t>
            </a:r>
            <a:endParaRPr sz="2300">
              <a:latin typeface="Arial"/>
              <a:cs typeface="Aria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4"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959" y="3162143"/>
            <a:ext cx="2839139" cy="3625978"/>
          </a:xfrm>
          <a:prstGeom prst="rect">
            <a:avLst/>
          </a:prstGeom>
        </p:spPr>
      </p:pic>
      <p:sp>
        <p:nvSpPr>
          <p:cNvPr id="42" name="object 42"/>
          <p:cNvSpPr/>
          <p:nvPr/>
        </p:nvSpPr>
        <p:spPr>
          <a:xfrm>
            <a:off x="6115177" y="3162340"/>
            <a:ext cx="112735" cy="3626103"/>
          </a:xfrm>
          <a:custGeom>
            <a:avLst/>
            <a:gdLst/>
            <a:ahLst/>
            <a:cxnLst/>
            <a:rect l="l" t="t" r="r" b="b"/>
            <a:pathLst>
              <a:path w="112735" h="3626103">
                <a:moveTo>
                  <a:pt x="0" y="0"/>
                </a:moveTo>
                <a:lnTo>
                  <a:pt x="0" y="3626103"/>
                </a:lnTo>
                <a:lnTo>
                  <a:pt x="112735" y="3626103"/>
                </a:lnTo>
                <a:lnTo>
                  <a:pt x="112735" y="0"/>
                </a:lnTo>
                <a:lnTo>
                  <a:pt x="0" y="0"/>
                </a:lnTo>
                <a:close/>
              </a:path>
            </a:pathLst>
          </a:custGeom>
          <a:solidFill>
            <a:srgbClr val="FFFFFF"/>
          </a:solidFill>
        </p:spPr>
        <p:txBody>
          <a:bodyPr wrap="square" lIns="0" tIns="0" rIns="0" bIns="0" rtlCol="0">
            <a:noAutofit/>
          </a:bodyPr>
          <a:lstStyle/>
          <a:p>
            <a:endParaRPr/>
          </a:p>
        </p:txBody>
      </p:sp>
      <p:sp>
        <p:nvSpPr>
          <p:cNvPr id="2" name="object 43"/>
          <p:cNvSpPr/>
          <p:nvPr/>
        </p:nvSpPr>
        <p:spPr>
          <a:xfrm>
            <a:off x="6108827" y="3155990"/>
            <a:ext cx="125435" cy="3638803"/>
          </a:xfrm>
          <a:custGeom>
            <a:avLst/>
            <a:gdLst/>
            <a:ahLst/>
            <a:cxnLst/>
            <a:rect l="l" t="t" r="r" b="b"/>
            <a:pathLst>
              <a:path w="125435" h="3638803">
                <a:moveTo>
                  <a:pt x="6350" y="6350"/>
                </a:moveTo>
                <a:lnTo>
                  <a:pt x="6350" y="3632453"/>
                </a:lnTo>
                <a:lnTo>
                  <a:pt x="119085" y="3632453"/>
                </a:lnTo>
                <a:lnTo>
                  <a:pt x="119085" y="6350"/>
                </a:lnTo>
                <a:lnTo>
                  <a:pt x="6350" y="6350"/>
                </a:lnTo>
                <a:close/>
              </a:path>
            </a:pathLst>
          </a:custGeom>
          <a:ln w="12700">
            <a:solidFill>
              <a:srgbClr val="FFFFFF"/>
            </a:solidFill>
          </a:ln>
        </p:spPr>
        <p:txBody>
          <a:bodyPr wrap="square" lIns="0" tIns="0" rIns="0" bIns="0" rtlCol="0">
            <a:noAutofit/>
          </a:bodyPr>
          <a:lstStyle/>
          <a:p>
            <a:endParaRPr/>
          </a:p>
        </p:txBody>
      </p:sp>
      <p:sp>
        <p:nvSpPr>
          <p:cNvPr id="3" name="object 44"/>
          <p:cNvSpPr/>
          <p:nvPr/>
        </p:nvSpPr>
        <p:spPr>
          <a:xfrm>
            <a:off x="6115233" y="3061462"/>
            <a:ext cx="1662557" cy="1657350"/>
          </a:xfrm>
          <a:custGeom>
            <a:avLst/>
            <a:gdLst/>
            <a:ahLst/>
            <a:cxnLst/>
            <a:rect l="l" t="t" r="r" b="b"/>
            <a:pathLst>
              <a:path w="1662557" h="1657350">
                <a:moveTo>
                  <a:pt x="0" y="0"/>
                </a:moveTo>
                <a:lnTo>
                  <a:pt x="0" y="1657350"/>
                </a:lnTo>
                <a:lnTo>
                  <a:pt x="1662557" y="1657350"/>
                </a:lnTo>
                <a:lnTo>
                  <a:pt x="1662557" y="0"/>
                </a:lnTo>
                <a:lnTo>
                  <a:pt x="0" y="0"/>
                </a:lnTo>
                <a:close/>
              </a:path>
            </a:pathLst>
          </a:custGeom>
          <a:solidFill>
            <a:srgbClr val="FFFFFF"/>
          </a:solidFill>
        </p:spPr>
        <p:txBody>
          <a:bodyPr wrap="square" lIns="0" tIns="0" rIns="0" bIns="0" rtlCol="0">
            <a:noAutofit/>
          </a:bodyPr>
          <a:lstStyle/>
          <a:p>
            <a:endParaRPr/>
          </a:p>
        </p:txBody>
      </p:sp>
      <p:sp>
        <p:nvSpPr>
          <p:cNvPr id="45" name="object 45"/>
          <p:cNvSpPr/>
          <p:nvPr/>
        </p:nvSpPr>
        <p:spPr>
          <a:xfrm>
            <a:off x="6108827" y="3055112"/>
            <a:ext cx="1675257" cy="1670050"/>
          </a:xfrm>
          <a:custGeom>
            <a:avLst/>
            <a:gdLst/>
            <a:ahLst/>
            <a:cxnLst/>
            <a:rect l="l" t="t" r="r" b="b"/>
            <a:pathLst>
              <a:path w="1675257" h="1670050">
                <a:moveTo>
                  <a:pt x="6350" y="6350"/>
                </a:moveTo>
                <a:lnTo>
                  <a:pt x="6350" y="1663700"/>
                </a:lnTo>
                <a:lnTo>
                  <a:pt x="1668907" y="1663700"/>
                </a:lnTo>
                <a:lnTo>
                  <a:pt x="1668907" y="6350"/>
                </a:lnTo>
                <a:lnTo>
                  <a:pt x="6350" y="6350"/>
                </a:lnTo>
                <a:close/>
              </a:path>
            </a:pathLst>
          </a:custGeom>
          <a:ln w="12700">
            <a:solidFill>
              <a:srgbClr val="FFFFFF"/>
            </a:solidFill>
          </a:ln>
        </p:spPr>
        <p:txBody>
          <a:bodyPr wrap="square" lIns="0" tIns="0" rIns="0" bIns="0" rtlCol="0">
            <a:noAutofit/>
          </a:bodyPr>
          <a:lstStyle/>
          <a:p>
            <a:endParaRPr/>
          </a:p>
        </p:txBody>
      </p:sp>
      <p:sp>
        <p:nvSpPr>
          <p:cNvPr id="46" name="object 46"/>
          <p:cNvSpPr/>
          <p:nvPr/>
        </p:nvSpPr>
        <p:spPr>
          <a:xfrm>
            <a:off x="7653909" y="3113913"/>
            <a:ext cx="552450" cy="857250"/>
          </a:xfrm>
          <a:custGeom>
            <a:avLst/>
            <a:gdLst/>
            <a:ahLst/>
            <a:cxnLst/>
            <a:rect l="l" t="t" r="r" b="b"/>
            <a:pathLst>
              <a:path w="552450" h="857250">
                <a:moveTo>
                  <a:pt x="0" y="0"/>
                </a:moveTo>
                <a:lnTo>
                  <a:pt x="0" y="857250"/>
                </a:lnTo>
                <a:lnTo>
                  <a:pt x="552450" y="857250"/>
                </a:lnTo>
                <a:lnTo>
                  <a:pt x="552450" y="0"/>
                </a:lnTo>
                <a:lnTo>
                  <a:pt x="0" y="0"/>
                </a:lnTo>
                <a:close/>
              </a:path>
            </a:pathLst>
          </a:custGeom>
          <a:solidFill>
            <a:srgbClr val="FFFFFF"/>
          </a:solidFill>
        </p:spPr>
        <p:txBody>
          <a:bodyPr wrap="square" lIns="0" tIns="0" rIns="0" bIns="0" rtlCol="0">
            <a:noAutofit/>
          </a:bodyPr>
          <a:lstStyle/>
          <a:p>
            <a:endParaRPr/>
          </a:p>
        </p:txBody>
      </p:sp>
      <p:sp>
        <p:nvSpPr>
          <p:cNvPr id="47" name="object 47"/>
          <p:cNvSpPr/>
          <p:nvPr/>
        </p:nvSpPr>
        <p:spPr>
          <a:xfrm>
            <a:off x="7647559" y="3107563"/>
            <a:ext cx="565150" cy="869950"/>
          </a:xfrm>
          <a:custGeom>
            <a:avLst/>
            <a:gdLst/>
            <a:ahLst/>
            <a:cxnLst/>
            <a:rect l="l" t="t" r="r" b="b"/>
            <a:pathLst>
              <a:path w="565150" h="869950">
                <a:moveTo>
                  <a:pt x="6350" y="6350"/>
                </a:moveTo>
                <a:lnTo>
                  <a:pt x="6350" y="863600"/>
                </a:lnTo>
                <a:lnTo>
                  <a:pt x="558800" y="863600"/>
                </a:lnTo>
                <a:lnTo>
                  <a:pt x="558800" y="6350"/>
                </a:lnTo>
                <a:lnTo>
                  <a:pt x="6350" y="6350"/>
                </a:lnTo>
                <a:close/>
              </a:path>
            </a:pathLst>
          </a:custGeom>
          <a:ln w="12700">
            <a:solidFill>
              <a:srgbClr val="FFFFFF"/>
            </a:solidFill>
          </a:ln>
        </p:spPr>
        <p:txBody>
          <a:bodyPr wrap="square" lIns="0" tIns="0" rIns="0" bIns="0" rtlCol="0">
            <a:noAutofit/>
          </a:bodyPr>
          <a:lstStyle/>
          <a:p>
            <a:endParaRPr/>
          </a:p>
        </p:txBody>
      </p:sp>
      <p:sp>
        <p:nvSpPr>
          <p:cNvPr id="48" name="object 48"/>
          <p:cNvSpPr/>
          <p:nvPr/>
        </p:nvSpPr>
        <p:spPr>
          <a:xfrm>
            <a:off x="7182413" y="3061526"/>
            <a:ext cx="814387" cy="1023937"/>
          </a:xfrm>
          <a:custGeom>
            <a:avLst/>
            <a:gdLst/>
            <a:ahLst/>
            <a:cxnLst/>
            <a:rect l="l" t="t" r="r" b="b"/>
            <a:pathLst>
              <a:path w="814387" h="1023937">
                <a:moveTo>
                  <a:pt x="0" y="0"/>
                </a:moveTo>
                <a:lnTo>
                  <a:pt x="0" y="1023938"/>
                </a:lnTo>
                <a:lnTo>
                  <a:pt x="814388" y="1023938"/>
                </a:lnTo>
                <a:lnTo>
                  <a:pt x="814388" y="0"/>
                </a:lnTo>
                <a:lnTo>
                  <a:pt x="0" y="0"/>
                </a:lnTo>
                <a:close/>
              </a:path>
            </a:pathLst>
          </a:custGeom>
          <a:solidFill>
            <a:srgbClr val="FFFFFF"/>
          </a:solidFill>
        </p:spPr>
        <p:txBody>
          <a:bodyPr wrap="square" lIns="0" tIns="0" rIns="0" bIns="0" rtlCol="0">
            <a:noAutofit/>
          </a:bodyPr>
          <a:lstStyle/>
          <a:p>
            <a:endParaRPr/>
          </a:p>
        </p:txBody>
      </p:sp>
      <p:sp>
        <p:nvSpPr>
          <p:cNvPr id="49" name="object 49"/>
          <p:cNvSpPr/>
          <p:nvPr/>
        </p:nvSpPr>
        <p:spPr>
          <a:xfrm>
            <a:off x="7176063" y="3055176"/>
            <a:ext cx="827087" cy="1036637"/>
          </a:xfrm>
          <a:custGeom>
            <a:avLst/>
            <a:gdLst/>
            <a:ahLst/>
            <a:cxnLst/>
            <a:rect l="l" t="t" r="r" b="b"/>
            <a:pathLst>
              <a:path w="827087" h="1036637">
                <a:moveTo>
                  <a:pt x="6350" y="6350"/>
                </a:moveTo>
                <a:lnTo>
                  <a:pt x="6350" y="1030288"/>
                </a:lnTo>
                <a:lnTo>
                  <a:pt x="820738" y="1030288"/>
                </a:lnTo>
                <a:lnTo>
                  <a:pt x="820738" y="6350"/>
                </a:lnTo>
                <a:lnTo>
                  <a:pt x="6350" y="6350"/>
                </a:lnTo>
                <a:close/>
              </a:path>
            </a:pathLst>
          </a:custGeom>
          <a:ln w="12700">
            <a:solidFill>
              <a:srgbClr val="FFFFFF"/>
            </a:solidFill>
          </a:ln>
        </p:spPr>
        <p:txBody>
          <a:bodyPr wrap="square" lIns="0" tIns="0" rIns="0" bIns="0" rtlCol="0">
            <a:noAutofit/>
          </a:bodyPr>
          <a:lstStyle/>
          <a:p>
            <a:endParaRPr/>
          </a:p>
        </p:txBody>
      </p:sp>
      <p:sp>
        <p:nvSpPr>
          <p:cNvPr id="50" name="object 50"/>
          <p:cNvSpPr/>
          <p:nvPr/>
        </p:nvSpPr>
        <p:spPr>
          <a:xfrm>
            <a:off x="8120690" y="3061525"/>
            <a:ext cx="975791" cy="252412"/>
          </a:xfrm>
          <a:custGeom>
            <a:avLst/>
            <a:gdLst/>
            <a:ahLst/>
            <a:cxnLst/>
            <a:rect l="l" t="t" r="r" b="b"/>
            <a:pathLst>
              <a:path w="975791" h="252412">
                <a:moveTo>
                  <a:pt x="0" y="0"/>
                </a:moveTo>
                <a:lnTo>
                  <a:pt x="0" y="252413"/>
                </a:lnTo>
                <a:lnTo>
                  <a:pt x="975791" y="252413"/>
                </a:lnTo>
                <a:lnTo>
                  <a:pt x="975791" y="0"/>
                </a:lnTo>
                <a:lnTo>
                  <a:pt x="0" y="0"/>
                </a:lnTo>
                <a:close/>
              </a:path>
            </a:pathLst>
          </a:custGeom>
          <a:solidFill>
            <a:srgbClr val="FFFFFF"/>
          </a:solidFill>
        </p:spPr>
        <p:txBody>
          <a:bodyPr wrap="square" lIns="0" tIns="0" rIns="0" bIns="0" rtlCol="0">
            <a:noAutofit/>
          </a:bodyPr>
          <a:lstStyle/>
          <a:p>
            <a:endParaRPr/>
          </a:p>
        </p:txBody>
      </p:sp>
      <p:sp>
        <p:nvSpPr>
          <p:cNvPr id="51" name="object 51"/>
          <p:cNvSpPr/>
          <p:nvPr/>
        </p:nvSpPr>
        <p:spPr>
          <a:xfrm>
            <a:off x="8114340" y="3055175"/>
            <a:ext cx="988491" cy="265112"/>
          </a:xfrm>
          <a:custGeom>
            <a:avLst/>
            <a:gdLst/>
            <a:ahLst/>
            <a:cxnLst/>
            <a:rect l="l" t="t" r="r" b="b"/>
            <a:pathLst>
              <a:path w="988491" h="265112">
                <a:moveTo>
                  <a:pt x="6350" y="6350"/>
                </a:moveTo>
                <a:lnTo>
                  <a:pt x="6350" y="258763"/>
                </a:lnTo>
                <a:lnTo>
                  <a:pt x="982141" y="258763"/>
                </a:lnTo>
                <a:lnTo>
                  <a:pt x="982141" y="6350"/>
                </a:lnTo>
                <a:lnTo>
                  <a:pt x="6350" y="6350"/>
                </a:lnTo>
                <a:close/>
              </a:path>
            </a:pathLst>
          </a:custGeom>
          <a:ln w="12700">
            <a:solidFill>
              <a:srgbClr val="FFFFFF"/>
            </a:solidFill>
          </a:ln>
        </p:spPr>
        <p:txBody>
          <a:bodyPr wrap="square" lIns="0" tIns="0" rIns="0" bIns="0" rtlCol="0">
            <a:noAutofit/>
          </a:bodyPr>
          <a:lstStyle/>
          <a:p>
            <a:endParaRPr/>
          </a:p>
        </p:txBody>
      </p:sp>
      <p:sp>
        <p:nvSpPr>
          <p:cNvPr id="52" name="object 52"/>
          <p:cNvSpPr/>
          <p:nvPr/>
        </p:nvSpPr>
        <p:spPr>
          <a:xfrm>
            <a:off x="6115177" y="4718978"/>
            <a:ext cx="190894" cy="2069465"/>
          </a:xfrm>
          <a:custGeom>
            <a:avLst/>
            <a:gdLst/>
            <a:ahLst/>
            <a:cxnLst/>
            <a:rect l="l" t="t" r="r" b="b"/>
            <a:pathLst>
              <a:path w="190894" h="2069465">
                <a:moveTo>
                  <a:pt x="0" y="0"/>
                </a:moveTo>
                <a:lnTo>
                  <a:pt x="0" y="2069465"/>
                </a:lnTo>
                <a:lnTo>
                  <a:pt x="190894" y="2069465"/>
                </a:lnTo>
                <a:lnTo>
                  <a:pt x="190894" y="0"/>
                </a:lnTo>
                <a:lnTo>
                  <a:pt x="0" y="0"/>
                </a:lnTo>
                <a:close/>
              </a:path>
            </a:pathLst>
          </a:custGeom>
          <a:solidFill>
            <a:srgbClr val="FFFFFF"/>
          </a:solidFill>
        </p:spPr>
        <p:txBody>
          <a:bodyPr wrap="square" lIns="0" tIns="0" rIns="0" bIns="0" rtlCol="0">
            <a:noAutofit/>
          </a:bodyPr>
          <a:lstStyle/>
          <a:p>
            <a:endParaRPr/>
          </a:p>
        </p:txBody>
      </p:sp>
      <p:sp>
        <p:nvSpPr>
          <p:cNvPr id="53" name="object 53"/>
          <p:cNvSpPr/>
          <p:nvPr/>
        </p:nvSpPr>
        <p:spPr>
          <a:xfrm>
            <a:off x="6108827" y="4712628"/>
            <a:ext cx="203594" cy="2082165"/>
          </a:xfrm>
          <a:custGeom>
            <a:avLst/>
            <a:gdLst/>
            <a:ahLst/>
            <a:cxnLst/>
            <a:rect l="l" t="t" r="r" b="b"/>
            <a:pathLst>
              <a:path w="203594" h="2082165">
                <a:moveTo>
                  <a:pt x="6350" y="6350"/>
                </a:moveTo>
                <a:lnTo>
                  <a:pt x="6350" y="2075815"/>
                </a:lnTo>
                <a:lnTo>
                  <a:pt x="197244" y="2075815"/>
                </a:lnTo>
                <a:lnTo>
                  <a:pt x="197244" y="6350"/>
                </a:lnTo>
                <a:lnTo>
                  <a:pt x="6350" y="6350"/>
                </a:lnTo>
                <a:close/>
              </a:path>
            </a:pathLst>
          </a:custGeom>
          <a:ln w="12700">
            <a:solidFill>
              <a:srgbClr val="FFFFFF"/>
            </a:solidFill>
          </a:ln>
        </p:spPr>
        <p:txBody>
          <a:bodyPr wrap="square" lIns="0" tIns="0" rIns="0" bIns="0" rtlCol="0">
            <a:noAutofit/>
          </a:bodyPr>
          <a:lstStyle/>
          <a:p>
            <a:endParaRPr/>
          </a:p>
        </p:txBody>
      </p:sp>
      <p:pic>
        <p:nvPicPr>
          <p:cNvPr id="4"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9733" y="3162340"/>
            <a:ext cx="104254" cy="3626103"/>
          </a:xfrm>
          <a:prstGeom prst="rect">
            <a:avLst/>
          </a:prstGeom>
        </p:spPr>
      </p:pic>
      <p:pic>
        <p:nvPicPr>
          <p:cNvPr id="5"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3439" y="3155990"/>
            <a:ext cx="110617" cy="3638803"/>
          </a:xfrm>
          <a:prstGeom prst="rect">
            <a:avLst/>
          </a:prstGeom>
        </p:spPr>
      </p:pic>
      <p:sp>
        <p:nvSpPr>
          <p:cNvPr id="54" name="object 54"/>
          <p:cNvSpPr/>
          <p:nvPr/>
        </p:nvSpPr>
        <p:spPr>
          <a:xfrm>
            <a:off x="6227955" y="6709668"/>
            <a:ext cx="2830830" cy="66675"/>
          </a:xfrm>
          <a:custGeom>
            <a:avLst/>
            <a:gdLst/>
            <a:ahLst/>
            <a:cxnLst/>
            <a:rect l="l" t="t" r="r" b="b"/>
            <a:pathLst>
              <a:path w="2830830" h="66675">
                <a:moveTo>
                  <a:pt x="0" y="0"/>
                </a:moveTo>
                <a:lnTo>
                  <a:pt x="0" y="66675"/>
                </a:lnTo>
                <a:lnTo>
                  <a:pt x="2830830" y="66675"/>
                </a:lnTo>
                <a:lnTo>
                  <a:pt x="2830830" y="0"/>
                </a:lnTo>
                <a:lnTo>
                  <a:pt x="0" y="0"/>
                </a:lnTo>
                <a:close/>
              </a:path>
            </a:pathLst>
          </a:custGeom>
          <a:solidFill>
            <a:srgbClr val="FFFFFF"/>
          </a:solidFill>
        </p:spPr>
        <p:txBody>
          <a:bodyPr wrap="square" lIns="0" tIns="0" rIns="0" bIns="0" rtlCol="0">
            <a:noAutofit/>
          </a:bodyPr>
          <a:lstStyle/>
          <a:p>
            <a:endParaRPr/>
          </a:p>
        </p:txBody>
      </p:sp>
      <p:sp>
        <p:nvSpPr>
          <p:cNvPr id="55" name="object 55"/>
          <p:cNvSpPr/>
          <p:nvPr/>
        </p:nvSpPr>
        <p:spPr>
          <a:xfrm>
            <a:off x="6221605" y="6703318"/>
            <a:ext cx="2843530" cy="79375"/>
          </a:xfrm>
          <a:custGeom>
            <a:avLst/>
            <a:gdLst/>
            <a:ahLst/>
            <a:cxnLst/>
            <a:rect l="l" t="t" r="r" b="b"/>
            <a:pathLst>
              <a:path w="2843530" h="79375">
                <a:moveTo>
                  <a:pt x="6350" y="6350"/>
                </a:moveTo>
                <a:lnTo>
                  <a:pt x="6350" y="73025"/>
                </a:lnTo>
                <a:lnTo>
                  <a:pt x="2837180" y="73025"/>
                </a:lnTo>
                <a:lnTo>
                  <a:pt x="2837180" y="6350"/>
                </a:lnTo>
                <a:lnTo>
                  <a:pt x="6350" y="6350"/>
                </a:lnTo>
                <a:close/>
              </a:path>
            </a:pathLst>
          </a:custGeom>
          <a:ln w="12700">
            <a:solidFill>
              <a:srgbClr val="FFFFFF"/>
            </a:solidFill>
          </a:ln>
        </p:spPr>
        <p:txBody>
          <a:bodyPr wrap="square" lIns="0" tIns="0" rIns="0" bIns="0" rtlCol="0">
            <a:noAutofit/>
          </a:bodyPr>
          <a:lstStyle/>
          <a:p>
            <a:endParaRPr/>
          </a:p>
        </p:txBody>
      </p:sp>
      <p:pic>
        <p:nvPicPr>
          <p:cNvPr id="6"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455" y="54039"/>
            <a:ext cx="1627759" cy="804735"/>
          </a:xfrm>
          <a:prstGeom prst="rect">
            <a:avLst/>
          </a:prstGeom>
        </p:spPr>
      </p:pic>
      <p:pic>
        <p:nvPicPr>
          <p:cNvPr id="7"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55599"/>
            <a:ext cx="9144000" cy="6350"/>
          </a:xfrm>
          <a:prstGeom prst="rect">
            <a:avLst/>
          </a:prstGeom>
        </p:spPr>
      </p:pic>
      <p:sp>
        <p:nvSpPr>
          <p:cNvPr id="8" name="text 1"/>
          <p:cNvSpPr txBox="1"/>
          <p:nvPr/>
        </p:nvSpPr>
        <p:spPr>
          <a:xfrm>
            <a:off x="1355781" y="2555875"/>
            <a:ext cx="5039585" cy="553998"/>
          </a:xfrm>
          <a:prstGeom prst="rect">
            <a:avLst/>
          </a:prstGeom>
        </p:spPr>
        <p:txBody>
          <a:bodyPr vert="horz" wrap="none" lIns="0" tIns="0" rIns="0" bIns="0" rtlCol="0">
            <a:spAutoFit/>
          </a:bodyPr>
          <a:lstStyle/>
          <a:p>
            <a:pPr marL="0">
              <a:lnSpc>
                <a:spcPct val="100000"/>
              </a:lnSpc>
            </a:pPr>
            <a:r>
              <a:rPr sz="1800" spc="10" dirty="0">
                <a:latin typeface="Calibri"/>
                <a:cs typeface="Calibri"/>
              </a:rPr>
              <a:t>Do I fit with the legislation : &lt;1% or &gt;1%?</a:t>
            </a:r>
            <a:endParaRPr sz="1800">
              <a:latin typeface="Calibri"/>
              <a:cs typeface="Calibri"/>
            </a:endParaRPr>
          </a:p>
          <a:p>
            <a:pPr marL="0">
              <a:lnSpc>
                <a:spcPct val="100000"/>
              </a:lnSpc>
            </a:pPr>
            <a:r>
              <a:rPr sz="1800" spc="10" dirty="0">
                <a:latin typeface="Calibri"/>
                <a:cs typeface="Calibri"/>
              </a:rPr>
              <a:t>Is the minced meat supplied, really 40 pig/60 beef ?  </a:t>
            </a:r>
            <a:endParaRPr sz="1800">
              <a:latin typeface="Calibri"/>
              <a:cs typeface="Calibri"/>
            </a:endParaRPr>
          </a:p>
        </p:txBody>
      </p:sp>
      <p:pic>
        <p:nvPicPr>
          <p:cNvPr id="9"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401" y="3772230"/>
            <a:ext cx="5277739" cy="2638932"/>
          </a:xfrm>
          <a:prstGeom prst="rect">
            <a:avLst/>
          </a:prstGeom>
        </p:spPr>
      </p:pic>
      <p:sp>
        <p:nvSpPr>
          <p:cNvPr id="10" name="text 1"/>
          <p:cNvSpPr txBox="1"/>
          <p:nvPr/>
        </p:nvSpPr>
        <p:spPr>
          <a:xfrm>
            <a:off x="947928" y="2154413"/>
            <a:ext cx="3054362" cy="270843"/>
          </a:xfrm>
          <a:prstGeom prst="rect">
            <a:avLst/>
          </a:prstGeom>
        </p:spPr>
        <p:txBody>
          <a:bodyPr vert="horz" wrap="none" lIns="0" tIns="0" rIns="0" bIns="0" rtlCol="0">
            <a:spAutoFit/>
          </a:bodyPr>
          <a:lstStyle/>
          <a:p>
            <a:pPr marL="0">
              <a:lnSpc>
                <a:spcPct val="100000"/>
              </a:lnSpc>
            </a:pPr>
            <a:r>
              <a:rPr sz="1760" b="1" spc="10" dirty="0">
                <a:latin typeface="Arial"/>
                <a:cs typeface="Arial"/>
              </a:rPr>
              <a:t>Second step : quantification</a:t>
            </a:r>
            <a:endParaRPr sz="1700">
              <a:latin typeface="Arial"/>
              <a:cs typeface="Arial"/>
            </a:endParaRPr>
          </a:p>
        </p:txBody>
      </p:sp>
      <p:pic>
        <p:nvPicPr>
          <p:cNvPr id="11"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9404" y="348996"/>
            <a:ext cx="6103620" cy="262128"/>
          </a:xfrm>
          <a:prstGeom prst="rect">
            <a:avLst/>
          </a:prstGeom>
        </p:spPr>
      </p:pic>
      <p:sp>
        <p:nvSpPr>
          <p:cNvPr id="12" name="text 1"/>
          <p:cNvSpPr txBox="1"/>
          <p:nvPr/>
        </p:nvSpPr>
        <p:spPr>
          <a:xfrm>
            <a:off x="3535046" y="327410"/>
            <a:ext cx="3264996" cy="361637"/>
          </a:xfrm>
          <a:prstGeom prst="rect">
            <a:avLst/>
          </a:prstGeom>
        </p:spPr>
        <p:txBody>
          <a:bodyPr vert="horz" wrap="none" lIns="0" tIns="0" rIns="0" bIns="0" rtlCol="0">
            <a:spAutoFit/>
          </a:bodyPr>
          <a:lstStyle/>
          <a:p>
            <a:pPr marL="0">
              <a:lnSpc>
                <a:spcPct val="100000"/>
              </a:lnSpc>
            </a:pPr>
            <a:r>
              <a:rPr sz="2350" b="1" spc="10" dirty="0">
                <a:solidFill>
                  <a:srgbClr val="2E5496"/>
                </a:solidFill>
                <a:latin typeface="Arial"/>
                <a:cs typeface="Arial"/>
              </a:rPr>
              <a:t>… 2 technical answers</a:t>
            </a:r>
            <a:endParaRPr sz="2300">
              <a:latin typeface="Arial"/>
              <a:cs typeface="Aria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6" name="object 56"/>
          <p:cNvSpPr/>
          <p:nvPr/>
        </p:nvSpPr>
        <p:spPr>
          <a:xfrm>
            <a:off x="1178006" y="1247125"/>
            <a:ext cx="6925919" cy="176149"/>
          </a:xfrm>
          <a:custGeom>
            <a:avLst/>
            <a:gdLst/>
            <a:ahLst/>
            <a:cxnLst/>
            <a:rect l="l" t="t" r="r" b="b"/>
            <a:pathLst>
              <a:path w="6925919" h="176149">
                <a:moveTo>
                  <a:pt x="0" y="44069"/>
                </a:moveTo>
                <a:lnTo>
                  <a:pt x="6837909" y="44069"/>
                </a:lnTo>
                <a:lnTo>
                  <a:pt x="6837909" y="0"/>
                </a:lnTo>
                <a:lnTo>
                  <a:pt x="6925919" y="88138"/>
                </a:lnTo>
                <a:lnTo>
                  <a:pt x="6837909" y="176149"/>
                </a:lnTo>
                <a:lnTo>
                  <a:pt x="6837909" y="132080"/>
                </a:lnTo>
                <a:lnTo>
                  <a:pt x="0" y="132080"/>
                </a:lnTo>
                <a:close/>
              </a:path>
            </a:pathLst>
          </a:custGeom>
          <a:solidFill>
            <a:srgbClr val="5B9BD4"/>
          </a:solidFill>
        </p:spPr>
        <p:txBody>
          <a:bodyPr wrap="square" lIns="0" tIns="0" rIns="0" bIns="0" rtlCol="0">
            <a:noAutofit/>
          </a:bodyPr>
          <a:lstStyle/>
          <a:p>
            <a:endParaRPr/>
          </a:p>
        </p:txBody>
      </p:sp>
      <p:sp>
        <p:nvSpPr>
          <p:cNvPr id="57" name="object 57"/>
          <p:cNvSpPr/>
          <p:nvPr/>
        </p:nvSpPr>
        <p:spPr>
          <a:xfrm>
            <a:off x="1171600" y="1240775"/>
            <a:ext cx="6850608" cy="56769"/>
          </a:xfrm>
          <a:custGeom>
            <a:avLst/>
            <a:gdLst/>
            <a:ahLst/>
            <a:cxnLst/>
            <a:rect l="l" t="t" r="r" b="b"/>
            <a:pathLst>
              <a:path w="6850608" h="56769">
                <a:moveTo>
                  <a:pt x="6350" y="50419"/>
                </a:moveTo>
                <a:lnTo>
                  <a:pt x="6844259" y="50419"/>
                </a:lnTo>
                <a:lnTo>
                  <a:pt x="6844259" y="6350"/>
                </a:lnTo>
              </a:path>
            </a:pathLst>
          </a:custGeom>
          <a:ln w="12700">
            <a:solidFill>
              <a:srgbClr val="41709C"/>
            </a:solidFill>
          </a:ln>
        </p:spPr>
        <p:txBody>
          <a:bodyPr wrap="square" lIns="0" tIns="0" rIns="0" bIns="0" rtlCol="0">
            <a:noAutofit/>
          </a:bodyPr>
          <a:lstStyle/>
          <a:p>
            <a:endParaRPr/>
          </a:p>
        </p:txBody>
      </p:sp>
      <p:sp>
        <p:nvSpPr>
          <p:cNvPr id="58" name="object 58"/>
          <p:cNvSpPr/>
          <p:nvPr/>
        </p:nvSpPr>
        <p:spPr>
          <a:xfrm>
            <a:off x="8009511" y="1240775"/>
            <a:ext cx="100710" cy="188849"/>
          </a:xfrm>
          <a:custGeom>
            <a:avLst/>
            <a:gdLst/>
            <a:ahLst/>
            <a:cxnLst/>
            <a:rect l="l" t="t" r="r" b="b"/>
            <a:pathLst>
              <a:path w="100710" h="188849">
                <a:moveTo>
                  <a:pt x="6350" y="6350"/>
                </a:moveTo>
                <a:lnTo>
                  <a:pt x="94360" y="94488"/>
                </a:lnTo>
                <a:lnTo>
                  <a:pt x="6350" y="182499"/>
                </a:lnTo>
              </a:path>
            </a:pathLst>
          </a:custGeom>
          <a:ln w="12700">
            <a:solidFill>
              <a:srgbClr val="41709C"/>
            </a:solidFill>
          </a:ln>
        </p:spPr>
        <p:txBody>
          <a:bodyPr wrap="square" lIns="0" tIns="0" rIns="0" bIns="0" rtlCol="0">
            <a:noAutofit/>
          </a:bodyPr>
          <a:lstStyle/>
          <a:p>
            <a:endParaRPr/>
          </a:p>
        </p:txBody>
      </p:sp>
      <p:sp>
        <p:nvSpPr>
          <p:cNvPr id="59" name="object 59"/>
          <p:cNvSpPr/>
          <p:nvPr/>
        </p:nvSpPr>
        <p:spPr>
          <a:xfrm>
            <a:off x="8009509" y="1372855"/>
            <a:ext cx="12700" cy="56769"/>
          </a:xfrm>
          <a:custGeom>
            <a:avLst/>
            <a:gdLst/>
            <a:ahLst/>
            <a:cxnLst/>
            <a:rect l="l" t="t" r="r" b="b"/>
            <a:pathLst>
              <a:path w="12700" h="56769">
                <a:moveTo>
                  <a:pt x="6350" y="50419"/>
                </a:moveTo>
                <a:lnTo>
                  <a:pt x="6350" y="6350"/>
                </a:lnTo>
              </a:path>
            </a:pathLst>
          </a:custGeom>
          <a:ln w="12700">
            <a:solidFill>
              <a:srgbClr val="41709C"/>
            </a:solidFill>
          </a:ln>
        </p:spPr>
        <p:txBody>
          <a:bodyPr wrap="square" lIns="0" tIns="0" rIns="0" bIns="0" rtlCol="0">
            <a:noAutofit/>
          </a:bodyPr>
          <a:lstStyle/>
          <a:p>
            <a:endParaRPr/>
          </a:p>
        </p:txBody>
      </p:sp>
      <p:sp>
        <p:nvSpPr>
          <p:cNvPr id="60" name="object 60"/>
          <p:cNvSpPr/>
          <p:nvPr/>
        </p:nvSpPr>
        <p:spPr>
          <a:xfrm>
            <a:off x="7539093" y="1372743"/>
            <a:ext cx="483171" cy="12700"/>
          </a:xfrm>
          <a:custGeom>
            <a:avLst/>
            <a:gdLst/>
            <a:ahLst/>
            <a:cxnLst/>
            <a:rect l="l" t="t" r="r" b="b"/>
            <a:pathLst>
              <a:path w="483171" h="12700">
                <a:moveTo>
                  <a:pt x="476822" y="6350"/>
                </a:moveTo>
                <a:lnTo>
                  <a:pt x="6350" y="6350"/>
                </a:lnTo>
              </a:path>
            </a:pathLst>
          </a:custGeom>
          <a:ln w="12700">
            <a:solidFill>
              <a:srgbClr val="41709C"/>
            </a:solidFill>
          </a:ln>
        </p:spPr>
        <p:txBody>
          <a:bodyPr wrap="square" lIns="0" tIns="0" rIns="0" bIns="0" rtlCol="0">
            <a:noAutofit/>
          </a:bodyPr>
          <a:lstStyle/>
          <a:p>
            <a:endParaRPr/>
          </a:p>
        </p:txBody>
      </p:sp>
      <p:sp>
        <p:nvSpPr>
          <p:cNvPr id="61" name="object 61"/>
          <p:cNvSpPr/>
          <p:nvPr/>
        </p:nvSpPr>
        <p:spPr>
          <a:xfrm>
            <a:off x="7539093" y="1372743"/>
            <a:ext cx="483171" cy="12700"/>
          </a:xfrm>
          <a:custGeom>
            <a:avLst/>
            <a:gdLst/>
            <a:ahLst/>
            <a:cxnLst/>
            <a:rect l="l" t="t" r="r" b="b"/>
            <a:pathLst>
              <a:path w="483171" h="12700">
                <a:moveTo>
                  <a:pt x="476822" y="6350"/>
                </a:moveTo>
                <a:lnTo>
                  <a:pt x="6350" y="6350"/>
                </a:lnTo>
              </a:path>
            </a:pathLst>
          </a:custGeom>
          <a:ln w="12700">
            <a:solidFill>
              <a:srgbClr val="41709C"/>
            </a:solidFill>
          </a:ln>
        </p:spPr>
        <p:txBody>
          <a:bodyPr wrap="square" lIns="0" tIns="0" rIns="0" bIns="0" rtlCol="0">
            <a:noAutofit/>
          </a:bodyPr>
          <a:lstStyle/>
          <a:p>
            <a:endParaRPr/>
          </a:p>
        </p:txBody>
      </p:sp>
      <p:sp>
        <p:nvSpPr>
          <p:cNvPr id="62" name="object 62"/>
          <p:cNvSpPr/>
          <p:nvPr/>
        </p:nvSpPr>
        <p:spPr>
          <a:xfrm>
            <a:off x="1171656" y="1372743"/>
            <a:ext cx="408787" cy="12700"/>
          </a:xfrm>
          <a:custGeom>
            <a:avLst/>
            <a:gdLst/>
            <a:ahLst/>
            <a:cxnLst/>
            <a:rect l="l" t="t" r="r" b="b"/>
            <a:pathLst>
              <a:path w="408787" h="12700">
                <a:moveTo>
                  <a:pt x="6350" y="6350"/>
                </a:moveTo>
                <a:lnTo>
                  <a:pt x="402438" y="6350"/>
                </a:lnTo>
              </a:path>
            </a:pathLst>
          </a:custGeom>
          <a:ln w="12700">
            <a:solidFill>
              <a:srgbClr val="41709C"/>
            </a:solidFill>
          </a:ln>
        </p:spPr>
        <p:txBody>
          <a:bodyPr wrap="square" lIns="0" tIns="0" rIns="0" bIns="0" rtlCol="0">
            <a:noAutofit/>
          </a:bodyPr>
          <a:lstStyle/>
          <a:p>
            <a:endParaRPr/>
          </a:p>
        </p:txBody>
      </p:sp>
      <p:graphicFrame>
        <p:nvGraphicFramePr>
          <p:cNvPr id="2" name="object 1"/>
          <p:cNvGraphicFramePr>
            <a:graphicFrameLocks noGrp="1"/>
          </p:cNvGraphicFramePr>
          <p:nvPr/>
        </p:nvGraphicFramePr>
        <p:xfrm>
          <a:off x="1574038" y="1083843"/>
          <a:ext cx="5971346" cy="529184"/>
        </p:xfrm>
        <a:graphic>
          <a:graphicData uri="http://schemas.openxmlformats.org/drawingml/2006/table">
            <a:tbl>
              <a:tblPr firstRow="1" bandRow="1">
                <a:tableStyleId>{2D5ABB26-0587-4C30-8999-92F81FD0307C}</a:tableStyleId>
              </a:tblPr>
              <a:tblGrid>
                <a:gridCol w="805027"/>
                <a:gridCol w="937793"/>
                <a:gridCol w="760780"/>
                <a:gridCol w="938606"/>
                <a:gridCol w="716864"/>
                <a:gridCol w="912291"/>
                <a:gridCol w="899985"/>
              </a:tblGrid>
              <a:tr h="295249">
                <a:tc>
                  <a:txBody>
                    <a:bodyPr/>
                    <a:lstStyle/>
                    <a:p>
                      <a:pPr marL="95377">
                        <a:lnSpc>
                          <a:spcPct val="100000"/>
                        </a:lnSpc>
                      </a:pPr>
                      <a:r>
                        <a:rPr sz="1400" spc="10" dirty="0">
                          <a:latin typeface="Calibri"/>
                          <a:cs typeface="Calibri"/>
                        </a:rPr>
                        <a:t>Dilution</a:t>
                      </a:r>
                      <a:endParaRPr sz="1400">
                        <a:latin typeface="Calibri"/>
                        <a:cs typeface="Calibri"/>
                      </a:endParaRPr>
                    </a:p>
                  </a:txBody>
                  <a:tcPr marL="0" marR="0" marT="87859" marB="0">
                    <a:lnL w="9525">
                      <a:solidFill>
                        <a:srgbClr val="9DC3E6"/>
                      </a:solidFill>
                      <a:prstDash val="solid"/>
                    </a:lnL>
                    <a:lnR w="9525">
                      <a:solidFill>
                        <a:srgbClr val="9DC3E6"/>
                      </a:solidFill>
                      <a:prstDash val="solid"/>
                    </a:lnR>
                    <a:lnT w="9525">
                      <a:solidFill>
                        <a:srgbClr val="9DC3E6"/>
                      </a:solidFill>
                      <a:prstDash val="solid"/>
                    </a:lnT>
                    <a:lnB w="0">
                      <a:solidFill>
                        <a:srgbClr val="000000">
                          <a:alpha val="0"/>
                        </a:srgbClr>
                      </a:solidFill>
                    </a:lnB>
                    <a:solidFill>
                      <a:srgbClr val="9DC3E6"/>
                    </a:solidFill>
                  </a:tcPr>
                </a:tc>
                <a:tc>
                  <a:txBody>
                    <a:bodyPr/>
                    <a:lstStyle/>
                    <a:p>
                      <a:endParaRPr sz="1200">
                        <a:latin typeface="Times New Roman"/>
                        <a:cs typeface="Times New Roman"/>
                      </a:endParaRPr>
                    </a:p>
                  </a:txBody>
                  <a:tcPr marL="0" marR="0" marT="0" marB="0">
                    <a:lnL w="9525">
                      <a:solidFill>
                        <a:srgbClr val="9DC3E6"/>
                      </a:solidFill>
                      <a:prstDash val="solid"/>
                    </a:lnL>
                    <a:lnR w="9525">
                      <a:solidFill>
                        <a:srgbClr val="DEEBF7"/>
                      </a:solidFill>
                      <a:prstDash val="solid"/>
                    </a:lnR>
                    <a:lnT w="0">
                      <a:solidFill>
                        <a:srgbClr val="000000">
                          <a:alpha val="0"/>
                        </a:srgbClr>
                      </a:solidFill>
                    </a:lnT>
                    <a:lnB w="0">
                      <a:solidFill>
                        <a:srgbClr val="000000">
                          <a:alpha val="0"/>
                        </a:srgbClr>
                      </a:solidFill>
                    </a:lnB>
                  </a:tcPr>
                </a:tc>
                <a:tc>
                  <a:txBody>
                    <a:bodyPr/>
                    <a:lstStyle/>
                    <a:p>
                      <a:pPr marL="279526">
                        <a:lnSpc>
                          <a:spcPct val="100000"/>
                        </a:lnSpc>
                      </a:pPr>
                      <a:r>
                        <a:rPr sz="1400" spc="10" dirty="0">
                          <a:solidFill>
                            <a:srgbClr val="7F7F7F"/>
                          </a:solidFill>
                          <a:latin typeface="Calibri"/>
                          <a:cs typeface="Calibri"/>
                        </a:rPr>
                        <a:t>EU</a:t>
                      </a:r>
                      <a:endParaRPr sz="1400">
                        <a:latin typeface="Calibri"/>
                        <a:cs typeface="Calibri"/>
                      </a:endParaRPr>
                    </a:p>
                  </a:txBody>
                  <a:tcPr marL="0" marR="0" marT="78461" marB="0">
                    <a:lnL w="9525">
                      <a:solidFill>
                        <a:srgbClr val="DEEBF7"/>
                      </a:solidFill>
                      <a:prstDash val="solid"/>
                    </a:lnL>
                    <a:lnR w="9525">
                      <a:solidFill>
                        <a:srgbClr val="DEEBF7"/>
                      </a:solidFill>
                      <a:prstDash val="solid"/>
                    </a:lnR>
                    <a:lnT w="9525">
                      <a:solidFill>
                        <a:srgbClr val="DEEBF7"/>
                      </a:solidFill>
                      <a:prstDash val="solid"/>
                    </a:lnT>
                    <a:lnB w="0">
                      <a:solidFill>
                        <a:srgbClr val="000000">
                          <a:alpha val="0"/>
                        </a:srgbClr>
                      </a:solidFill>
                    </a:lnB>
                    <a:solidFill>
                      <a:srgbClr val="DEEBF7"/>
                    </a:solidFill>
                  </a:tcPr>
                </a:tc>
                <a:tc>
                  <a:txBody>
                    <a:bodyPr/>
                    <a:lstStyle/>
                    <a:p>
                      <a:endParaRPr sz="1200">
                        <a:latin typeface="Times New Roman"/>
                        <a:cs typeface="Times New Roman"/>
                      </a:endParaRPr>
                    </a:p>
                  </a:txBody>
                  <a:tcPr marL="0" marR="0" marT="0" marB="0">
                    <a:lnL w="9525">
                      <a:solidFill>
                        <a:srgbClr val="DEEBF7"/>
                      </a:solidFill>
                      <a:prstDash val="solid"/>
                    </a:lnL>
                    <a:lnR w="9525">
                      <a:solidFill>
                        <a:srgbClr val="DEEBF7"/>
                      </a:solidFill>
                      <a:prstDash val="solid"/>
                    </a:lnR>
                    <a:lnT w="0">
                      <a:solidFill>
                        <a:srgbClr val="000000">
                          <a:alpha val="0"/>
                        </a:srgbClr>
                      </a:solidFill>
                    </a:lnT>
                    <a:lnB w="0">
                      <a:solidFill>
                        <a:srgbClr val="000000">
                          <a:alpha val="0"/>
                        </a:srgbClr>
                      </a:solidFill>
                    </a:lnB>
                  </a:tcPr>
                </a:tc>
                <a:tc>
                  <a:txBody>
                    <a:bodyPr/>
                    <a:lstStyle/>
                    <a:p>
                      <a:pPr marL="310388">
                        <a:lnSpc>
                          <a:spcPct val="100000"/>
                        </a:lnSpc>
                      </a:pPr>
                      <a:r>
                        <a:rPr sz="1400" spc="10" dirty="0">
                          <a:solidFill>
                            <a:srgbClr val="7F7F7F"/>
                          </a:solidFill>
                          <a:latin typeface="Calibri"/>
                          <a:cs typeface="Calibri"/>
                        </a:rPr>
                        <a:t>∑</a:t>
                      </a:r>
                      <a:endParaRPr sz="1400">
                        <a:latin typeface="Calibri"/>
                        <a:cs typeface="Calibri"/>
                      </a:endParaRPr>
                    </a:p>
                  </a:txBody>
                  <a:tcPr marL="0" marR="0" marT="87859" marB="0">
                    <a:lnL w="9525">
                      <a:solidFill>
                        <a:srgbClr val="DEEBF7"/>
                      </a:solidFill>
                      <a:prstDash val="solid"/>
                    </a:lnL>
                    <a:lnR w="9525">
                      <a:solidFill>
                        <a:srgbClr val="DEEBF7"/>
                      </a:solidFill>
                      <a:prstDash val="solid"/>
                    </a:lnR>
                    <a:lnT w="9525">
                      <a:solidFill>
                        <a:srgbClr val="DEEBF7"/>
                      </a:solidFill>
                      <a:prstDash val="solid"/>
                    </a:lnT>
                    <a:lnB w="0">
                      <a:solidFill>
                        <a:srgbClr val="000000">
                          <a:alpha val="0"/>
                        </a:srgbClr>
                      </a:solidFill>
                    </a:lnB>
                    <a:solidFill>
                      <a:srgbClr val="DEEBF7"/>
                    </a:solidFill>
                  </a:tcPr>
                </a:tc>
                <a:tc>
                  <a:txBody>
                    <a:bodyPr/>
                    <a:lstStyle/>
                    <a:p>
                      <a:endParaRPr sz="1200">
                        <a:latin typeface="Times New Roman"/>
                        <a:cs typeface="Times New Roman"/>
                      </a:endParaRPr>
                    </a:p>
                  </a:txBody>
                  <a:tcPr marL="0" marR="0" marT="0" marB="0">
                    <a:lnL w="9525">
                      <a:solidFill>
                        <a:srgbClr val="DEEBF7"/>
                      </a:solidFill>
                      <a:prstDash val="solid"/>
                    </a:lnL>
                    <a:lnR w="9525">
                      <a:solidFill>
                        <a:srgbClr val="DEEBF7"/>
                      </a:solidFill>
                      <a:prstDash val="solid"/>
                    </a:lnR>
                    <a:lnT w="0">
                      <a:solidFill>
                        <a:srgbClr val="000000">
                          <a:alpha val="0"/>
                        </a:srgbClr>
                      </a:solidFill>
                    </a:lnT>
                    <a:lnB w="0">
                      <a:solidFill>
                        <a:srgbClr val="000000">
                          <a:alpha val="0"/>
                        </a:srgbClr>
                      </a:solidFill>
                    </a:lnB>
                  </a:tcPr>
                </a:tc>
                <a:tc>
                  <a:txBody>
                    <a:bodyPr/>
                    <a:lstStyle/>
                    <a:p>
                      <a:pPr marL="96139">
                        <a:lnSpc>
                          <a:spcPct val="100000"/>
                        </a:lnSpc>
                      </a:pPr>
                      <a:r>
                        <a:rPr sz="1400" spc="10" dirty="0">
                          <a:solidFill>
                            <a:srgbClr val="7F7F7F"/>
                          </a:solidFill>
                          <a:latin typeface="Calibri"/>
                          <a:cs typeface="Calibri"/>
                        </a:rPr>
                        <a:t>Easyfast™</a:t>
                      </a:r>
                      <a:endParaRPr sz="1400">
                        <a:latin typeface="Calibri"/>
                        <a:cs typeface="Calibri"/>
                      </a:endParaRPr>
                    </a:p>
                  </a:txBody>
                  <a:tcPr marL="0" marR="0" marT="78461" marB="0">
                    <a:lnL w="9525">
                      <a:solidFill>
                        <a:srgbClr val="DEEBF7"/>
                      </a:solidFill>
                      <a:prstDash val="solid"/>
                    </a:lnL>
                    <a:lnR w="9525">
                      <a:solidFill>
                        <a:srgbClr val="DEEBF7"/>
                      </a:solidFill>
                      <a:prstDash val="solid"/>
                    </a:lnR>
                    <a:lnT w="9525">
                      <a:solidFill>
                        <a:srgbClr val="DEEBF7"/>
                      </a:solidFill>
                      <a:prstDash val="solid"/>
                    </a:lnT>
                    <a:lnB w="0">
                      <a:solidFill>
                        <a:srgbClr val="000000">
                          <a:alpha val="0"/>
                        </a:srgbClr>
                      </a:solidFill>
                    </a:lnB>
                    <a:solidFill>
                      <a:srgbClr val="DEEBF7"/>
                    </a:solidFill>
                  </a:tcPr>
                </a:tc>
              </a:tr>
              <a:tr h="227965">
                <a:tc>
                  <a:txBody>
                    <a:bodyPr/>
                    <a:lstStyle/>
                    <a:p>
                      <a:pPr marL="203581">
                        <a:lnSpc>
                          <a:spcPct val="100000"/>
                        </a:lnSpc>
                      </a:pPr>
                      <a:r>
                        <a:rPr sz="1400" spc="10" dirty="0">
                          <a:latin typeface="Calibri"/>
                          <a:cs typeface="Calibri"/>
                        </a:rPr>
                        <a:t>curve</a:t>
                      </a:r>
                      <a:endParaRPr sz="1400">
                        <a:latin typeface="Calibri"/>
                        <a:cs typeface="Calibri"/>
                      </a:endParaRPr>
                    </a:p>
                  </a:txBody>
                  <a:tcPr marL="0" marR="0" marT="6121" marB="0">
                    <a:lnL w="9525">
                      <a:solidFill>
                        <a:srgbClr val="9DC3E6"/>
                      </a:solidFill>
                      <a:prstDash val="solid"/>
                    </a:lnL>
                    <a:lnR w="9525">
                      <a:solidFill>
                        <a:srgbClr val="9DC3E6"/>
                      </a:solidFill>
                      <a:prstDash val="solid"/>
                    </a:lnR>
                    <a:lnT w="0">
                      <a:solidFill>
                        <a:srgbClr val="000000">
                          <a:alpha val="0"/>
                        </a:srgbClr>
                      </a:solidFill>
                    </a:lnT>
                    <a:lnB w="9525">
                      <a:solidFill>
                        <a:srgbClr val="9DC3E6"/>
                      </a:solidFill>
                      <a:prstDash val="solid"/>
                    </a:lnB>
                    <a:solidFill>
                      <a:srgbClr val="9DC3E6"/>
                    </a:solidFill>
                  </a:tcPr>
                </a:tc>
                <a:tc>
                  <a:txBody>
                    <a:bodyPr/>
                    <a:lstStyle/>
                    <a:p>
                      <a:endParaRPr sz="1200">
                        <a:latin typeface="Times New Roman"/>
                        <a:cs typeface="Times New Roman"/>
                      </a:endParaRPr>
                    </a:p>
                  </a:txBody>
                  <a:tcPr marL="0" marR="0" marT="0" marB="0">
                    <a:lnL w="9525">
                      <a:solidFill>
                        <a:srgbClr val="9DC3E6"/>
                      </a:solidFill>
                      <a:prstDash val="solid"/>
                    </a:lnL>
                    <a:lnR w="9525">
                      <a:solidFill>
                        <a:srgbClr val="DEEBF7"/>
                      </a:solidFill>
                      <a:prstDash val="solid"/>
                    </a:lnR>
                    <a:lnT w="0">
                      <a:solidFill>
                        <a:srgbClr val="000000">
                          <a:alpha val="0"/>
                        </a:srgbClr>
                      </a:solidFill>
                    </a:lnT>
                    <a:lnB w="0">
                      <a:solidFill>
                        <a:srgbClr val="000000">
                          <a:alpha val="0"/>
                        </a:srgbClr>
                      </a:solidFill>
                    </a:lnB>
                  </a:tcPr>
                </a:tc>
                <a:tc>
                  <a:txBody>
                    <a:bodyPr/>
                    <a:lstStyle/>
                    <a:p>
                      <a:pPr marL="96646">
                        <a:lnSpc>
                          <a:spcPct val="100000"/>
                        </a:lnSpc>
                      </a:pPr>
                      <a:r>
                        <a:rPr sz="1400" spc="10" dirty="0">
                          <a:solidFill>
                            <a:srgbClr val="7F7F7F"/>
                          </a:solidFill>
                          <a:latin typeface="Calibri"/>
                          <a:cs typeface="Calibri"/>
                        </a:rPr>
                        <a:t>method</a:t>
                      </a:r>
                      <a:endParaRPr sz="1400">
                        <a:latin typeface="Calibri"/>
                        <a:cs typeface="Calibri"/>
                      </a:endParaRPr>
                    </a:p>
                  </a:txBody>
                  <a:tcPr marL="0" marR="0" marT="0" marB="0">
                    <a:lnL w="9525">
                      <a:solidFill>
                        <a:srgbClr val="DEEBF7"/>
                      </a:solidFill>
                      <a:prstDash val="solid"/>
                    </a:lnL>
                    <a:lnR w="9525">
                      <a:solidFill>
                        <a:srgbClr val="DEEBF7"/>
                      </a:solidFill>
                      <a:prstDash val="solid"/>
                    </a:lnR>
                    <a:lnT w="0">
                      <a:solidFill>
                        <a:srgbClr val="000000">
                          <a:alpha val="0"/>
                        </a:srgbClr>
                      </a:solidFill>
                    </a:lnT>
                    <a:lnB w="9525">
                      <a:solidFill>
                        <a:srgbClr val="DEEBF7"/>
                      </a:solidFill>
                      <a:prstDash val="solid"/>
                    </a:lnB>
                    <a:solidFill>
                      <a:srgbClr val="DEEBF7"/>
                    </a:solidFill>
                  </a:tcPr>
                </a:tc>
                <a:tc>
                  <a:txBody>
                    <a:bodyPr/>
                    <a:lstStyle/>
                    <a:p>
                      <a:endParaRPr sz="1200">
                        <a:latin typeface="Times New Roman"/>
                        <a:cs typeface="Times New Roman"/>
                      </a:endParaRPr>
                    </a:p>
                  </a:txBody>
                  <a:tcPr marL="0" marR="0" marT="0" marB="0">
                    <a:lnL w="9525">
                      <a:solidFill>
                        <a:srgbClr val="DEEBF7"/>
                      </a:solidFill>
                      <a:prstDash val="solid"/>
                    </a:lnL>
                    <a:lnR w="9525">
                      <a:solidFill>
                        <a:srgbClr val="DEEBF7"/>
                      </a:solidFill>
                      <a:prstDash val="solid"/>
                    </a:lnR>
                    <a:lnT w="0">
                      <a:solidFill>
                        <a:srgbClr val="000000">
                          <a:alpha val="0"/>
                        </a:srgbClr>
                      </a:solidFill>
                    </a:lnT>
                    <a:lnB w="0">
                      <a:solidFill>
                        <a:srgbClr val="000000">
                          <a:alpha val="0"/>
                        </a:srgbClr>
                      </a:solidFill>
                    </a:lnB>
                  </a:tcPr>
                </a:tc>
                <a:tc>
                  <a:txBody>
                    <a:bodyPr/>
                    <a:lstStyle/>
                    <a:p>
                      <a:pPr marL="95504">
                        <a:lnSpc>
                          <a:spcPct val="100000"/>
                        </a:lnSpc>
                      </a:pPr>
                      <a:r>
                        <a:rPr sz="1400" spc="10" dirty="0">
                          <a:solidFill>
                            <a:srgbClr val="7F7F7F"/>
                          </a:solidFill>
                          <a:latin typeface="Calibri"/>
                          <a:cs typeface="Calibri"/>
                        </a:rPr>
                        <a:t>species</a:t>
                      </a:r>
                      <a:endParaRPr sz="1400">
                        <a:latin typeface="Calibri"/>
                        <a:cs typeface="Calibri"/>
                      </a:endParaRPr>
                    </a:p>
                  </a:txBody>
                  <a:tcPr marL="0" marR="0" marT="6121" marB="0">
                    <a:lnL w="9525">
                      <a:solidFill>
                        <a:srgbClr val="DEEBF7"/>
                      </a:solidFill>
                      <a:prstDash val="solid"/>
                    </a:lnL>
                    <a:lnR w="9525">
                      <a:solidFill>
                        <a:srgbClr val="DEEBF7"/>
                      </a:solidFill>
                      <a:prstDash val="solid"/>
                    </a:lnR>
                    <a:lnT w="0">
                      <a:solidFill>
                        <a:srgbClr val="000000">
                          <a:alpha val="0"/>
                        </a:srgbClr>
                      </a:solidFill>
                    </a:lnT>
                    <a:lnB w="9525">
                      <a:solidFill>
                        <a:srgbClr val="DEEBF7"/>
                      </a:solidFill>
                      <a:prstDash val="solid"/>
                    </a:lnB>
                    <a:solidFill>
                      <a:srgbClr val="DEEBF7"/>
                    </a:solidFill>
                  </a:tcPr>
                </a:tc>
                <a:tc>
                  <a:txBody>
                    <a:bodyPr/>
                    <a:lstStyle/>
                    <a:p>
                      <a:endParaRPr sz="1200">
                        <a:latin typeface="Times New Roman"/>
                        <a:cs typeface="Times New Roman"/>
                      </a:endParaRPr>
                    </a:p>
                  </a:txBody>
                  <a:tcPr marL="0" marR="0" marT="0" marB="0">
                    <a:lnL w="9525">
                      <a:solidFill>
                        <a:srgbClr val="DEEBF7"/>
                      </a:solidFill>
                      <a:prstDash val="solid"/>
                    </a:lnL>
                    <a:lnR w="9525">
                      <a:solidFill>
                        <a:srgbClr val="DEEBF7"/>
                      </a:solidFill>
                      <a:prstDash val="solid"/>
                    </a:lnR>
                    <a:lnT w="0">
                      <a:solidFill>
                        <a:srgbClr val="000000">
                          <a:alpha val="0"/>
                        </a:srgbClr>
                      </a:solidFill>
                    </a:lnT>
                    <a:lnB w="0">
                      <a:solidFill>
                        <a:srgbClr val="000000">
                          <a:alpha val="0"/>
                        </a:srgbClr>
                      </a:solidFill>
                    </a:lnB>
                  </a:tcPr>
                </a:tc>
                <a:tc>
                  <a:txBody>
                    <a:bodyPr/>
                    <a:lstStyle/>
                    <a:p>
                      <a:pPr marL="314071">
                        <a:lnSpc>
                          <a:spcPct val="100000"/>
                        </a:lnSpc>
                      </a:pPr>
                      <a:r>
                        <a:rPr sz="1400" spc="10" dirty="0">
                          <a:solidFill>
                            <a:srgbClr val="7F7F7F"/>
                          </a:solidFill>
                          <a:latin typeface="Calibri"/>
                          <a:cs typeface="Calibri"/>
                        </a:rPr>
                        <a:t>test</a:t>
                      </a:r>
                      <a:endParaRPr sz="1400">
                        <a:latin typeface="Calibri"/>
                        <a:cs typeface="Calibri"/>
                      </a:endParaRPr>
                    </a:p>
                  </a:txBody>
                  <a:tcPr marL="0" marR="0" marT="0" marB="0">
                    <a:lnL w="9525">
                      <a:solidFill>
                        <a:srgbClr val="DEEBF7"/>
                      </a:solidFill>
                      <a:prstDash val="solid"/>
                    </a:lnL>
                    <a:lnR w="9525">
                      <a:solidFill>
                        <a:srgbClr val="DEEBF7"/>
                      </a:solidFill>
                      <a:prstDash val="solid"/>
                    </a:lnR>
                    <a:lnT w="0">
                      <a:solidFill>
                        <a:srgbClr val="000000">
                          <a:alpha val="0"/>
                        </a:srgbClr>
                      </a:solidFill>
                    </a:lnT>
                    <a:lnB w="9525">
                      <a:solidFill>
                        <a:srgbClr val="DEEBF7"/>
                      </a:solidFill>
                      <a:prstDash val="solid"/>
                    </a:lnB>
                    <a:solidFill>
                      <a:srgbClr val="DEEBF7"/>
                    </a:solidFill>
                  </a:tcPr>
                </a:tc>
              </a:tr>
            </a:tbl>
          </a:graphicData>
        </a:graphic>
      </p:graphicFrame>
      <p:pic>
        <p:nvPicPr>
          <p:cNvPr id="52"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959" y="3162143"/>
            <a:ext cx="2839139" cy="3625978"/>
          </a:xfrm>
          <a:prstGeom prst="rect">
            <a:avLst/>
          </a:prstGeom>
        </p:spPr>
      </p:pic>
      <p:sp>
        <p:nvSpPr>
          <p:cNvPr id="63" name="object 63"/>
          <p:cNvSpPr/>
          <p:nvPr/>
        </p:nvSpPr>
        <p:spPr>
          <a:xfrm>
            <a:off x="6115177" y="3162340"/>
            <a:ext cx="112735" cy="3626103"/>
          </a:xfrm>
          <a:custGeom>
            <a:avLst/>
            <a:gdLst/>
            <a:ahLst/>
            <a:cxnLst/>
            <a:rect l="l" t="t" r="r" b="b"/>
            <a:pathLst>
              <a:path w="112735" h="3626103">
                <a:moveTo>
                  <a:pt x="0" y="0"/>
                </a:moveTo>
                <a:lnTo>
                  <a:pt x="0" y="3626103"/>
                </a:lnTo>
                <a:lnTo>
                  <a:pt x="112735" y="3626103"/>
                </a:lnTo>
                <a:lnTo>
                  <a:pt x="112735" y="0"/>
                </a:lnTo>
                <a:lnTo>
                  <a:pt x="0" y="0"/>
                </a:lnTo>
                <a:close/>
              </a:path>
            </a:pathLst>
          </a:custGeom>
          <a:solidFill>
            <a:srgbClr val="FFFFFF"/>
          </a:solidFill>
        </p:spPr>
        <p:txBody>
          <a:bodyPr wrap="square" lIns="0" tIns="0" rIns="0" bIns="0" rtlCol="0">
            <a:noAutofit/>
          </a:bodyPr>
          <a:lstStyle/>
          <a:p>
            <a:endParaRPr/>
          </a:p>
        </p:txBody>
      </p:sp>
      <p:sp>
        <p:nvSpPr>
          <p:cNvPr id="64" name="object 64"/>
          <p:cNvSpPr/>
          <p:nvPr/>
        </p:nvSpPr>
        <p:spPr>
          <a:xfrm>
            <a:off x="6108827" y="3155990"/>
            <a:ext cx="125435" cy="3638803"/>
          </a:xfrm>
          <a:custGeom>
            <a:avLst/>
            <a:gdLst/>
            <a:ahLst/>
            <a:cxnLst/>
            <a:rect l="l" t="t" r="r" b="b"/>
            <a:pathLst>
              <a:path w="125435" h="3638803">
                <a:moveTo>
                  <a:pt x="6350" y="6350"/>
                </a:moveTo>
                <a:lnTo>
                  <a:pt x="6350" y="3632453"/>
                </a:lnTo>
                <a:lnTo>
                  <a:pt x="119085" y="3632453"/>
                </a:lnTo>
                <a:lnTo>
                  <a:pt x="119085" y="6350"/>
                </a:lnTo>
                <a:lnTo>
                  <a:pt x="6350" y="6350"/>
                </a:lnTo>
                <a:close/>
              </a:path>
            </a:pathLst>
          </a:custGeom>
          <a:ln w="12700">
            <a:solidFill>
              <a:srgbClr val="FFFFFF"/>
            </a:solidFill>
          </a:ln>
        </p:spPr>
        <p:txBody>
          <a:bodyPr wrap="square" lIns="0" tIns="0" rIns="0" bIns="0" rtlCol="0">
            <a:noAutofit/>
          </a:bodyPr>
          <a:lstStyle/>
          <a:p>
            <a:endParaRPr/>
          </a:p>
        </p:txBody>
      </p:sp>
      <p:sp>
        <p:nvSpPr>
          <p:cNvPr id="65" name="object 65"/>
          <p:cNvSpPr/>
          <p:nvPr/>
        </p:nvSpPr>
        <p:spPr>
          <a:xfrm>
            <a:off x="6115233" y="3061462"/>
            <a:ext cx="1662557" cy="1657350"/>
          </a:xfrm>
          <a:custGeom>
            <a:avLst/>
            <a:gdLst/>
            <a:ahLst/>
            <a:cxnLst/>
            <a:rect l="l" t="t" r="r" b="b"/>
            <a:pathLst>
              <a:path w="1662557" h="1657350">
                <a:moveTo>
                  <a:pt x="0" y="0"/>
                </a:moveTo>
                <a:lnTo>
                  <a:pt x="0" y="1657350"/>
                </a:lnTo>
                <a:lnTo>
                  <a:pt x="1662557" y="1657350"/>
                </a:lnTo>
                <a:lnTo>
                  <a:pt x="1662557" y="0"/>
                </a:lnTo>
                <a:lnTo>
                  <a:pt x="0" y="0"/>
                </a:lnTo>
                <a:close/>
              </a:path>
            </a:pathLst>
          </a:custGeom>
          <a:solidFill>
            <a:srgbClr val="FFFFFF"/>
          </a:solidFill>
        </p:spPr>
        <p:txBody>
          <a:bodyPr wrap="square" lIns="0" tIns="0" rIns="0" bIns="0" rtlCol="0">
            <a:noAutofit/>
          </a:bodyPr>
          <a:lstStyle/>
          <a:p>
            <a:endParaRPr/>
          </a:p>
        </p:txBody>
      </p:sp>
      <p:sp>
        <p:nvSpPr>
          <p:cNvPr id="66" name="object 66"/>
          <p:cNvSpPr/>
          <p:nvPr/>
        </p:nvSpPr>
        <p:spPr>
          <a:xfrm>
            <a:off x="6108827" y="3055112"/>
            <a:ext cx="1675257" cy="1670050"/>
          </a:xfrm>
          <a:custGeom>
            <a:avLst/>
            <a:gdLst/>
            <a:ahLst/>
            <a:cxnLst/>
            <a:rect l="l" t="t" r="r" b="b"/>
            <a:pathLst>
              <a:path w="1675257" h="1670050">
                <a:moveTo>
                  <a:pt x="6350" y="6350"/>
                </a:moveTo>
                <a:lnTo>
                  <a:pt x="6350" y="1663700"/>
                </a:lnTo>
                <a:lnTo>
                  <a:pt x="1668907" y="1663700"/>
                </a:lnTo>
                <a:lnTo>
                  <a:pt x="1668907" y="6350"/>
                </a:lnTo>
                <a:lnTo>
                  <a:pt x="6350" y="6350"/>
                </a:lnTo>
                <a:close/>
              </a:path>
            </a:pathLst>
          </a:custGeom>
          <a:ln w="12700">
            <a:solidFill>
              <a:srgbClr val="FFFFFF"/>
            </a:solidFill>
          </a:ln>
        </p:spPr>
        <p:txBody>
          <a:bodyPr wrap="square" lIns="0" tIns="0" rIns="0" bIns="0" rtlCol="0">
            <a:noAutofit/>
          </a:bodyPr>
          <a:lstStyle/>
          <a:p>
            <a:endParaRPr/>
          </a:p>
        </p:txBody>
      </p:sp>
      <p:sp>
        <p:nvSpPr>
          <p:cNvPr id="67" name="object 67"/>
          <p:cNvSpPr/>
          <p:nvPr/>
        </p:nvSpPr>
        <p:spPr>
          <a:xfrm>
            <a:off x="7653909" y="3113913"/>
            <a:ext cx="552450" cy="857250"/>
          </a:xfrm>
          <a:custGeom>
            <a:avLst/>
            <a:gdLst/>
            <a:ahLst/>
            <a:cxnLst/>
            <a:rect l="l" t="t" r="r" b="b"/>
            <a:pathLst>
              <a:path w="552450" h="857250">
                <a:moveTo>
                  <a:pt x="0" y="0"/>
                </a:moveTo>
                <a:lnTo>
                  <a:pt x="0" y="857250"/>
                </a:lnTo>
                <a:lnTo>
                  <a:pt x="552450" y="857250"/>
                </a:lnTo>
                <a:lnTo>
                  <a:pt x="552450" y="0"/>
                </a:lnTo>
                <a:lnTo>
                  <a:pt x="0" y="0"/>
                </a:lnTo>
                <a:close/>
              </a:path>
            </a:pathLst>
          </a:custGeom>
          <a:solidFill>
            <a:srgbClr val="FFFFFF"/>
          </a:solidFill>
        </p:spPr>
        <p:txBody>
          <a:bodyPr wrap="square" lIns="0" tIns="0" rIns="0" bIns="0" rtlCol="0">
            <a:noAutofit/>
          </a:bodyPr>
          <a:lstStyle/>
          <a:p>
            <a:endParaRPr/>
          </a:p>
        </p:txBody>
      </p:sp>
      <p:sp>
        <p:nvSpPr>
          <p:cNvPr id="68" name="object 68"/>
          <p:cNvSpPr/>
          <p:nvPr/>
        </p:nvSpPr>
        <p:spPr>
          <a:xfrm>
            <a:off x="7647559" y="3107563"/>
            <a:ext cx="565150" cy="869950"/>
          </a:xfrm>
          <a:custGeom>
            <a:avLst/>
            <a:gdLst/>
            <a:ahLst/>
            <a:cxnLst/>
            <a:rect l="l" t="t" r="r" b="b"/>
            <a:pathLst>
              <a:path w="565150" h="869950">
                <a:moveTo>
                  <a:pt x="6350" y="6350"/>
                </a:moveTo>
                <a:lnTo>
                  <a:pt x="6350" y="863600"/>
                </a:lnTo>
                <a:lnTo>
                  <a:pt x="558800" y="863600"/>
                </a:lnTo>
                <a:lnTo>
                  <a:pt x="558800" y="6350"/>
                </a:lnTo>
                <a:lnTo>
                  <a:pt x="6350" y="6350"/>
                </a:lnTo>
                <a:close/>
              </a:path>
            </a:pathLst>
          </a:custGeom>
          <a:ln w="12700">
            <a:solidFill>
              <a:srgbClr val="FFFFFF"/>
            </a:solidFill>
          </a:ln>
        </p:spPr>
        <p:txBody>
          <a:bodyPr wrap="square" lIns="0" tIns="0" rIns="0" bIns="0" rtlCol="0">
            <a:noAutofit/>
          </a:bodyPr>
          <a:lstStyle/>
          <a:p>
            <a:endParaRPr/>
          </a:p>
        </p:txBody>
      </p:sp>
      <p:sp>
        <p:nvSpPr>
          <p:cNvPr id="69" name="object 69"/>
          <p:cNvSpPr/>
          <p:nvPr/>
        </p:nvSpPr>
        <p:spPr>
          <a:xfrm>
            <a:off x="7182413" y="3061526"/>
            <a:ext cx="814387" cy="1023937"/>
          </a:xfrm>
          <a:custGeom>
            <a:avLst/>
            <a:gdLst/>
            <a:ahLst/>
            <a:cxnLst/>
            <a:rect l="l" t="t" r="r" b="b"/>
            <a:pathLst>
              <a:path w="814387" h="1023937">
                <a:moveTo>
                  <a:pt x="0" y="0"/>
                </a:moveTo>
                <a:lnTo>
                  <a:pt x="0" y="1023938"/>
                </a:lnTo>
                <a:lnTo>
                  <a:pt x="814388" y="1023938"/>
                </a:lnTo>
                <a:lnTo>
                  <a:pt x="814388" y="0"/>
                </a:lnTo>
                <a:lnTo>
                  <a:pt x="0" y="0"/>
                </a:lnTo>
                <a:close/>
              </a:path>
            </a:pathLst>
          </a:custGeom>
          <a:solidFill>
            <a:srgbClr val="FFFFFF"/>
          </a:solidFill>
        </p:spPr>
        <p:txBody>
          <a:bodyPr wrap="square" lIns="0" tIns="0" rIns="0" bIns="0" rtlCol="0">
            <a:noAutofit/>
          </a:bodyPr>
          <a:lstStyle/>
          <a:p>
            <a:endParaRPr/>
          </a:p>
        </p:txBody>
      </p:sp>
      <p:sp>
        <p:nvSpPr>
          <p:cNvPr id="70" name="object 70"/>
          <p:cNvSpPr/>
          <p:nvPr/>
        </p:nvSpPr>
        <p:spPr>
          <a:xfrm>
            <a:off x="7176063" y="3055176"/>
            <a:ext cx="827087" cy="1036637"/>
          </a:xfrm>
          <a:custGeom>
            <a:avLst/>
            <a:gdLst/>
            <a:ahLst/>
            <a:cxnLst/>
            <a:rect l="l" t="t" r="r" b="b"/>
            <a:pathLst>
              <a:path w="827087" h="1036637">
                <a:moveTo>
                  <a:pt x="6350" y="6350"/>
                </a:moveTo>
                <a:lnTo>
                  <a:pt x="6350" y="1030288"/>
                </a:lnTo>
                <a:lnTo>
                  <a:pt x="820738" y="1030288"/>
                </a:lnTo>
                <a:lnTo>
                  <a:pt x="820738" y="6350"/>
                </a:lnTo>
                <a:lnTo>
                  <a:pt x="6350" y="6350"/>
                </a:lnTo>
                <a:close/>
              </a:path>
            </a:pathLst>
          </a:custGeom>
          <a:ln w="12700">
            <a:solidFill>
              <a:srgbClr val="FFFFFF"/>
            </a:solidFill>
          </a:ln>
        </p:spPr>
        <p:txBody>
          <a:bodyPr wrap="square" lIns="0" tIns="0" rIns="0" bIns="0" rtlCol="0">
            <a:noAutofit/>
          </a:bodyPr>
          <a:lstStyle/>
          <a:p>
            <a:endParaRPr/>
          </a:p>
        </p:txBody>
      </p:sp>
      <p:sp>
        <p:nvSpPr>
          <p:cNvPr id="71" name="object 71"/>
          <p:cNvSpPr/>
          <p:nvPr/>
        </p:nvSpPr>
        <p:spPr>
          <a:xfrm>
            <a:off x="8120690" y="3061525"/>
            <a:ext cx="975791" cy="252412"/>
          </a:xfrm>
          <a:custGeom>
            <a:avLst/>
            <a:gdLst/>
            <a:ahLst/>
            <a:cxnLst/>
            <a:rect l="l" t="t" r="r" b="b"/>
            <a:pathLst>
              <a:path w="975791" h="252412">
                <a:moveTo>
                  <a:pt x="0" y="0"/>
                </a:moveTo>
                <a:lnTo>
                  <a:pt x="0" y="252413"/>
                </a:lnTo>
                <a:lnTo>
                  <a:pt x="975791" y="252413"/>
                </a:lnTo>
                <a:lnTo>
                  <a:pt x="975791" y="0"/>
                </a:lnTo>
                <a:lnTo>
                  <a:pt x="0" y="0"/>
                </a:lnTo>
                <a:close/>
              </a:path>
            </a:pathLst>
          </a:custGeom>
          <a:solidFill>
            <a:srgbClr val="FFFFFF"/>
          </a:solidFill>
        </p:spPr>
        <p:txBody>
          <a:bodyPr wrap="square" lIns="0" tIns="0" rIns="0" bIns="0" rtlCol="0">
            <a:noAutofit/>
          </a:bodyPr>
          <a:lstStyle/>
          <a:p>
            <a:endParaRPr/>
          </a:p>
        </p:txBody>
      </p:sp>
      <p:sp>
        <p:nvSpPr>
          <p:cNvPr id="72" name="object 72"/>
          <p:cNvSpPr/>
          <p:nvPr/>
        </p:nvSpPr>
        <p:spPr>
          <a:xfrm>
            <a:off x="8114340" y="3055175"/>
            <a:ext cx="988491" cy="265112"/>
          </a:xfrm>
          <a:custGeom>
            <a:avLst/>
            <a:gdLst/>
            <a:ahLst/>
            <a:cxnLst/>
            <a:rect l="l" t="t" r="r" b="b"/>
            <a:pathLst>
              <a:path w="988491" h="265112">
                <a:moveTo>
                  <a:pt x="6350" y="6350"/>
                </a:moveTo>
                <a:lnTo>
                  <a:pt x="6350" y="258763"/>
                </a:lnTo>
                <a:lnTo>
                  <a:pt x="982141" y="258763"/>
                </a:lnTo>
                <a:lnTo>
                  <a:pt x="982141" y="6350"/>
                </a:lnTo>
                <a:lnTo>
                  <a:pt x="6350" y="6350"/>
                </a:lnTo>
                <a:close/>
              </a:path>
            </a:pathLst>
          </a:custGeom>
          <a:ln w="12700">
            <a:solidFill>
              <a:srgbClr val="FFFFFF"/>
            </a:solidFill>
          </a:ln>
        </p:spPr>
        <p:txBody>
          <a:bodyPr wrap="square" lIns="0" tIns="0" rIns="0" bIns="0" rtlCol="0">
            <a:noAutofit/>
          </a:bodyPr>
          <a:lstStyle/>
          <a:p>
            <a:endParaRPr/>
          </a:p>
        </p:txBody>
      </p:sp>
      <p:sp>
        <p:nvSpPr>
          <p:cNvPr id="73" name="object 73"/>
          <p:cNvSpPr/>
          <p:nvPr/>
        </p:nvSpPr>
        <p:spPr>
          <a:xfrm>
            <a:off x="6115177" y="4718978"/>
            <a:ext cx="190894" cy="2069465"/>
          </a:xfrm>
          <a:custGeom>
            <a:avLst/>
            <a:gdLst/>
            <a:ahLst/>
            <a:cxnLst/>
            <a:rect l="l" t="t" r="r" b="b"/>
            <a:pathLst>
              <a:path w="190894" h="2069465">
                <a:moveTo>
                  <a:pt x="0" y="0"/>
                </a:moveTo>
                <a:lnTo>
                  <a:pt x="0" y="2069465"/>
                </a:lnTo>
                <a:lnTo>
                  <a:pt x="190894" y="2069465"/>
                </a:lnTo>
                <a:lnTo>
                  <a:pt x="190894" y="0"/>
                </a:lnTo>
                <a:lnTo>
                  <a:pt x="0" y="0"/>
                </a:lnTo>
                <a:close/>
              </a:path>
            </a:pathLst>
          </a:custGeom>
          <a:solidFill>
            <a:srgbClr val="FFFFFF"/>
          </a:solidFill>
        </p:spPr>
        <p:txBody>
          <a:bodyPr wrap="square" lIns="0" tIns="0" rIns="0" bIns="0" rtlCol="0">
            <a:noAutofit/>
          </a:bodyPr>
          <a:lstStyle/>
          <a:p>
            <a:endParaRPr/>
          </a:p>
        </p:txBody>
      </p:sp>
      <p:sp>
        <p:nvSpPr>
          <p:cNvPr id="74" name="object 74"/>
          <p:cNvSpPr/>
          <p:nvPr/>
        </p:nvSpPr>
        <p:spPr>
          <a:xfrm>
            <a:off x="6108827" y="4712628"/>
            <a:ext cx="203594" cy="2082165"/>
          </a:xfrm>
          <a:custGeom>
            <a:avLst/>
            <a:gdLst/>
            <a:ahLst/>
            <a:cxnLst/>
            <a:rect l="l" t="t" r="r" b="b"/>
            <a:pathLst>
              <a:path w="203594" h="2082165">
                <a:moveTo>
                  <a:pt x="6350" y="6350"/>
                </a:moveTo>
                <a:lnTo>
                  <a:pt x="6350" y="2075815"/>
                </a:lnTo>
                <a:lnTo>
                  <a:pt x="197244" y="2075815"/>
                </a:lnTo>
                <a:lnTo>
                  <a:pt x="197244" y="6350"/>
                </a:lnTo>
                <a:lnTo>
                  <a:pt x="6350" y="6350"/>
                </a:lnTo>
                <a:close/>
              </a:path>
            </a:pathLst>
          </a:custGeom>
          <a:ln w="12700">
            <a:solidFill>
              <a:srgbClr val="FFFFFF"/>
            </a:solidFill>
          </a:ln>
        </p:spPr>
        <p:txBody>
          <a:bodyPr wrap="square" lIns="0" tIns="0" rIns="0" bIns="0" rtlCol="0">
            <a:noAutofit/>
          </a:bodyPr>
          <a:lstStyle/>
          <a:p>
            <a:endParaRPr/>
          </a:p>
        </p:txBody>
      </p:sp>
      <p:pic>
        <p:nvPicPr>
          <p:cNvPr id="53"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9733" y="3162340"/>
            <a:ext cx="104254" cy="3626103"/>
          </a:xfrm>
          <a:prstGeom prst="rect">
            <a:avLst/>
          </a:prstGeom>
        </p:spPr>
      </p:pic>
      <p:pic>
        <p:nvPicPr>
          <p:cNvPr id="54"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3439" y="3155990"/>
            <a:ext cx="110617" cy="3638803"/>
          </a:xfrm>
          <a:prstGeom prst="rect">
            <a:avLst/>
          </a:prstGeom>
        </p:spPr>
      </p:pic>
      <p:sp>
        <p:nvSpPr>
          <p:cNvPr id="75" name="object 75"/>
          <p:cNvSpPr/>
          <p:nvPr/>
        </p:nvSpPr>
        <p:spPr>
          <a:xfrm>
            <a:off x="6227955" y="6709668"/>
            <a:ext cx="2830830" cy="66675"/>
          </a:xfrm>
          <a:custGeom>
            <a:avLst/>
            <a:gdLst/>
            <a:ahLst/>
            <a:cxnLst/>
            <a:rect l="l" t="t" r="r" b="b"/>
            <a:pathLst>
              <a:path w="2830830" h="66675">
                <a:moveTo>
                  <a:pt x="0" y="0"/>
                </a:moveTo>
                <a:lnTo>
                  <a:pt x="0" y="66675"/>
                </a:lnTo>
                <a:lnTo>
                  <a:pt x="2830830" y="66675"/>
                </a:lnTo>
                <a:lnTo>
                  <a:pt x="2830830" y="0"/>
                </a:lnTo>
                <a:lnTo>
                  <a:pt x="0" y="0"/>
                </a:lnTo>
                <a:close/>
              </a:path>
            </a:pathLst>
          </a:custGeom>
          <a:solidFill>
            <a:srgbClr val="FFFFFF"/>
          </a:solidFill>
        </p:spPr>
        <p:txBody>
          <a:bodyPr wrap="square" lIns="0" tIns="0" rIns="0" bIns="0" rtlCol="0">
            <a:noAutofit/>
          </a:bodyPr>
          <a:lstStyle/>
          <a:p>
            <a:endParaRPr/>
          </a:p>
        </p:txBody>
      </p:sp>
      <p:sp>
        <p:nvSpPr>
          <p:cNvPr id="76" name="object 76"/>
          <p:cNvSpPr/>
          <p:nvPr/>
        </p:nvSpPr>
        <p:spPr>
          <a:xfrm>
            <a:off x="6221605" y="6703318"/>
            <a:ext cx="2843530" cy="79375"/>
          </a:xfrm>
          <a:custGeom>
            <a:avLst/>
            <a:gdLst/>
            <a:ahLst/>
            <a:cxnLst/>
            <a:rect l="l" t="t" r="r" b="b"/>
            <a:pathLst>
              <a:path w="2843530" h="79375">
                <a:moveTo>
                  <a:pt x="6350" y="6350"/>
                </a:moveTo>
                <a:lnTo>
                  <a:pt x="6350" y="73025"/>
                </a:lnTo>
                <a:lnTo>
                  <a:pt x="2837180" y="73025"/>
                </a:lnTo>
                <a:lnTo>
                  <a:pt x="2837180" y="6350"/>
                </a:lnTo>
                <a:lnTo>
                  <a:pt x="6350" y="6350"/>
                </a:lnTo>
                <a:close/>
              </a:path>
            </a:pathLst>
          </a:custGeom>
          <a:ln w="12700">
            <a:solidFill>
              <a:srgbClr val="FFFFFF"/>
            </a:solidFill>
          </a:ln>
        </p:spPr>
        <p:txBody>
          <a:bodyPr wrap="square" lIns="0" tIns="0" rIns="0" bIns="0" rtlCol="0">
            <a:noAutofit/>
          </a:bodyPr>
          <a:lstStyle/>
          <a:p>
            <a:endParaRPr/>
          </a:p>
        </p:txBody>
      </p:sp>
      <p:pic>
        <p:nvPicPr>
          <p:cNvPr id="55"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455" y="54039"/>
            <a:ext cx="1627759" cy="804735"/>
          </a:xfrm>
          <a:prstGeom prst="rect">
            <a:avLst/>
          </a:prstGeom>
        </p:spPr>
      </p:pic>
      <p:pic>
        <p:nvPicPr>
          <p:cNvPr id="3"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55599"/>
            <a:ext cx="9144000" cy="6350"/>
          </a:xfrm>
          <a:prstGeom prst="rect">
            <a:avLst/>
          </a:prstGeom>
        </p:spPr>
      </p:pic>
      <p:sp>
        <p:nvSpPr>
          <p:cNvPr id="4" name="text 1"/>
          <p:cNvSpPr txBox="1"/>
          <p:nvPr/>
        </p:nvSpPr>
        <p:spPr>
          <a:xfrm>
            <a:off x="947928" y="2125346"/>
            <a:ext cx="1548822" cy="275460"/>
          </a:xfrm>
          <a:prstGeom prst="rect">
            <a:avLst/>
          </a:prstGeom>
        </p:spPr>
        <p:txBody>
          <a:bodyPr vert="horz" wrap="none" lIns="0" tIns="0" rIns="0" bIns="0" rtlCol="0">
            <a:spAutoFit/>
          </a:bodyPr>
          <a:lstStyle/>
          <a:p>
            <a:pPr marL="0">
              <a:lnSpc>
                <a:spcPct val="100000"/>
              </a:lnSpc>
            </a:pPr>
            <a:r>
              <a:rPr sz="1790" b="1" spc="10" dirty="0">
                <a:latin typeface="Arial"/>
                <a:cs typeface="Arial"/>
              </a:rPr>
              <a:t>Dilution curve</a:t>
            </a:r>
            <a:endParaRPr sz="1700">
              <a:latin typeface="Arial"/>
              <a:cs typeface="Arial"/>
            </a:endParaRPr>
          </a:p>
        </p:txBody>
      </p:sp>
      <p:sp>
        <p:nvSpPr>
          <p:cNvPr id="5" name="text 1"/>
          <p:cNvSpPr txBox="1"/>
          <p:nvPr/>
        </p:nvSpPr>
        <p:spPr>
          <a:xfrm>
            <a:off x="1097889" y="2585577"/>
            <a:ext cx="7162858" cy="544765"/>
          </a:xfrm>
          <a:prstGeom prst="rect">
            <a:avLst/>
          </a:prstGeom>
        </p:spPr>
        <p:txBody>
          <a:bodyPr vert="horz" wrap="none" lIns="0" tIns="0" rIns="0" bIns="0" rtlCol="0">
            <a:spAutoFit/>
          </a:bodyPr>
          <a:lstStyle/>
          <a:p>
            <a:pPr marL="0">
              <a:lnSpc>
                <a:spcPct val="100000"/>
              </a:lnSpc>
            </a:pPr>
            <a:r>
              <a:rPr sz="1800" b="1" i="1" spc="10" dirty="0">
                <a:latin typeface="Arial"/>
                <a:cs typeface="Arial"/>
              </a:rPr>
              <a:t>Principle</a:t>
            </a:r>
            <a:r>
              <a:rPr sz="1800" spc="10" dirty="0">
                <a:latin typeface="Calibri"/>
                <a:cs typeface="Calibri"/>
              </a:rPr>
              <a:t> : DNA is extracted from meat and serially diluted in buffer. Horse</a:t>
            </a:r>
            <a:endParaRPr sz="1800">
              <a:latin typeface="Calibri"/>
              <a:cs typeface="Calibri"/>
            </a:endParaRPr>
          </a:p>
          <a:p>
            <a:pPr marL="0">
              <a:lnSpc>
                <a:spcPct val="100000"/>
              </a:lnSpc>
            </a:pPr>
            <a:r>
              <a:rPr sz="1740" spc="10" dirty="0">
                <a:latin typeface="Calibri"/>
                <a:cs typeface="Calibri"/>
              </a:rPr>
              <a:t>percentage in the unknown sample is extrapolated from this standard curve</a:t>
            </a:r>
            <a:endParaRPr sz="1700">
              <a:latin typeface="Calibri"/>
              <a:cs typeface="Calibri"/>
            </a:endParaRPr>
          </a:p>
        </p:txBody>
      </p:sp>
      <p:pic>
        <p:nvPicPr>
          <p:cNvPr id="6"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269" y="5950851"/>
            <a:ext cx="758698" cy="758698"/>
          </a:xfrm>
          <a:prstGeom prst="rect">
            <a:avLst/>
          </a:prstGeom>
        </p:spPr>
      </p:pic>
      <p:sp>
        <p:nvSpPr>
          <p:cNvPr id="7" name="text 1"/>
          <p:cNvSpPr txBox="1"/>
          <p:nvPr/>
        </p:nvSpPr>
        <p:spPr>
          <a:xfrm>
            <a:off x="1187501" y="6236166"/>
            <a:ext cx="2592826"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No account of matrix effect</a:t>
            </a:r>
            <a:endParaRPr sz="1800">
              <a:latin typeface="Calibri"/>
              <a:cs typeface="Calibri"/>
            </a:endParaRPr>
          </a:p>
        </p:txBody>
      </p:sp>
      <p:sp>
        <p:nvSpPr>
          <p:cNvPr id="8" name="text 1"/>
          <p:cNvSpPr txBox="1"/>
          <p:nvPr/>
        </p:nvSpPr>
        <p:spPr>
          <a:xfrm>
            <a:off x="3181486" y="331598"/>
            <a:ext cx="3662221" cy="327782"/>
          </a:xfrm>
          <a:prstGeom prst="rect">
            <a:avLst/>
          </a:prstGeom>
        </p:spPr>
        <p:txBody>
          <a:bodyPr vert="horz" wrap="none" lIns="0" tIns="0" rIns="0" bIns="0" rtlCol="0">
            <a:spAutoFit/>
          </a:bodyPr>
          <a:lstStyle/>
          <a:p>
            <a:pPr marL="0">
              <a:lnSpc>
                <a:spcPct val="100000"/>
              </a:lnSpc>
            </a:pPr>
            <a:r>
              <a:rPr sz="2130" b="1" spc="10" dirty="0">
                <a:solidFill>
                  <a:srgbClr val="2E5496"/>
                </a:solidFill>
                <a:latin typeface="Arial"/>
                <a:cs typeface="Arial"/>
              </a:rPr>
              <a:t>4 quantification approaches</a:t>
            </a:r>
            <a:endParaRPr sz="2100">
              <a:latin typeface="Arial"/>
              <a:cs typeface="Arial"/>
            </a:endParaRPr>
          </a:p>
        </p:txBody>
      </p:sp>
      <p:sp>
        <p:nvSpPr>
          <p:cNvPr id="77" name="object 77"/>
          <p:cNvSpPr/>
          <p:nvPr/>
        </p:nvSpPr>
        <p:spPr>
          <a:xfrm>
            <a:off x="1873052" y="3410824"/>
            <a:ext cx="3374135" cy="1633727"/>
          </a:xfrm>
          <a:custGeom>
            <a:avLst/>
            <a:gdLst/>
            <a:ahLst/>
            <a:cxnLst/>
            <a:rect l="l" t="t" r="r" b="b"/>
            <a:pathLst>
              <a:path w="3374135" h="1633727">
                <a:moveTo>
                  <a:pt x="4572" y="1629156"/>
                </a:moveTo>
                <a:lnTo>
                  <a:pt x="3369564" y="1629156"/>
                </a:lnTo>
                <a:moveTo>
                  <a:pt x="4572" y="1359408"/>
                </a:moveTo>
                <a:lnTo>
                  <a:pt x="3369564" y="1359408"/>
                </a:lnTo>
                <a:moveTo>
                  <a:pt x="4572" y="1088136"/>
                </a:moveTo>
                <a:lnTo>
                  <a:pt x="3369564" y="1088136"/>
                </a:lnTo>
                <a:moveTo>
                  <a:pt x="4572" y="816864"/>
                </a:moveTo>
                <a:lnTo>
                  <a:pt x="3369564" y="816864"/>
                </a:lnTo>
                <a:moveTo>
                  <a:pt x="4572" y="545592"/>
                </a:moveTo>
                <a:lnTo>
                  <a:pt x="3369564" y="545592"/>
                </a:lnTo>
                <a:moveTo>
                  <a:pt x="4572" y="274320"/>
                </a:moveTo>
                <a:lnTo>
                  <a:pt x="3369564" y="274320"/>
                </a:lnTo>
                <a:moveTo>
                  <a:pt x="4572" y="4572"/>
                </a:moveTo>
                <a:lnTo>
                  <a:pt x="3369564" y="4572"/>
                </a:lnTo>
              </a:path>
            </a:pathLst>
          </a:custGeom>
          <a:ln w="9144">
            <a:solidFill>
              <a:srgbClr val="DADADA"/>
            </a:solidFill>
          </a:ln>
        </p:spPr>
        <p:txBody>
          <a:bodyPr wrap="square" lIns="0" tIns="0" rIns="0" bIns="0" rtlCol="0">
            <a:noAutofit/>
          </a:bodyPr>
          <a:lstStyle/>
          <a:p>
            <a:endParaRPr/>
          </a:p>
        </p:txBody>
      </p:sp>
      <p:sp>
        <p:nvSpPr>
          <p:cNvPr id="78" name="object 78"/>
          <p:cNvSpPr/>
          <p:nvPr/>
        </p:nvSpPr>
        <p:spPr>
          <a:xfrm>
            <a:off x="1873052" y="3410824"/>
            <a:ext cx="3374135" cy="1904999"/>
          </a:xfrm>
          <a:custGeom>
            <a:avLst/>
            <a:gdLst/>
            <a:ahLst/>
            <a:cxnLst/>
            <a:rect l="l" t="t" r="r" b="b"/>
            <a:pathLst>
              <a:path w="3374135" h="1904999">
                <a:moveTo>
                  <a:pt x="4572" y="4572"/>
                </a:moveTo>
                <a:lnTo>
                  <a:pt x="4572" y="1900428"/>
                </a:lnTo>
                <a:moveTo>
                  <a:pt x="1126236" y="4572"/>
                </a:moveTo>
                <a:lnTo>
                  <a:pt x="1126236" y="1900428"/>
                </a:lnTo>
                <a:moveTo>
                  <a:pt x="2247900" y="4572"/>
                </a:moveTo>
                <a:lnTo>
                  <a:pt x="2247900" y="1900428"/>
                </a:lnTo>
                <a:moveTo>
                  <a:pt x="3369564" y="4572"/>
                </a:moveTo>
                <a:lnTo>
                  <a:pt x="3369564" y="1900428"/>
                </a:lnTo>
              </a:path>
            </a:pathLst>
          </a:custGeom>
          <a:ln w="9144">
            <a:solidFill>
              <a:srgbClr val="DADADA"/>
            </a:solidFill>
          </a:ln>
        </p:spPr>
        <p:txBody>
          <a:bodyPr wrap="square" lIns="0" tIns="0" rIns="0" bIns="0" rtlCol="0">
            <a:noAutofit/>
          </a:bodyPr>
          <a:lstStyle/>
          <a:p>
            <a:endParaRPr/>
          </a:p>
        </p:txBody>
      </p:sp>
      <p:sp>
        <p:nvSpPr>
          <p:cNvPr id="79" name="object 79"/>
          <p:cNvSpPr/>
          <p:nvPr/>
        </p:nvSpPr>
        <p:spPr>
          <a:xfrm>
            <a:off x="1872996" y="3410824"/>
            <a:ext cx="9144" cy="1904999"/>
          </a:xfrm>
          <a:custGeom>
            <a:avLst/>
            <a:gdLst/>
            <a:ahLst/>
            <a:cxnLst/>
            <a:rect l="l" t="t" r="r" b="b"/>
            <a:pathLst>
              <a:path w="9144" h="1904999">
                <a:moveTo>
                  <a:pt x="4572" y="1900428"/>
                </a:moveTo>
                <a:lnTo>
                  <a:pt x="4572" y="4572"/>
                </a:lnTo>
              </a:path>
            </a:pathLst>
          </a:custGeom>
          <a:ln w="9144">
            <a:solidFill>
              <a:srgbClr val="BFBFBF"/>
            </a:solidFill>
          </a:ln>
        </p:spPr>
        <p:txBody>
          <a:bodyPr wrap="square" lIns="0" tIns="0" rIns="0" bIns="0" rtlCol="0">
            <a:noAutofit/>
          </a:bodyPr>
          <a:lstStyle/>
          <a:p>
            <a:endParaRPr/>
          </a:p>
        </p:txBody>
      </p:sp>
      <p:sp>
        <p:nvSpPr>
          <p:cNvPr id="80" name="object 80"/>
          <p:cNvSpPr/>
          <p:nvPr/>
        </p:nvSpPr>
        <p:spPr>
          <a:xfrm>
            <a:off x="1873052" y="5306568"/>
            <a:ext cx="3374135" cy="9144"/>
          </a:xfrm>
          <a:custGeom>
            <a:avLst/>
            <a:gdLst/>
            <a:ahLst/>
            <a:cxnLst/>
            <a:rect l="l" t="t" r="r" b="b"/>
            <a:pathLst>
              <a:path w="3374135" h="9144">
                <a:moveTo>
                  <a:pt x="4572" y="4572"/>
                </a:moveTo>
                <a:lnTo>
                  <a:pt x="3369564" y="4572"/>
                </a:lnTo>
              </a:path>
            </a:pathLst>
          </a:custGeom>
          <a:ln w="9144">
            <a:solidFill>
              <a:srgbClr val="BFBFBF"/>
            </a:solidFill>
          </a:ln>
        </p:spPr>
        <p:txBody>
          <a:bodyPr wrap="square" lIns="0" tIns="0" rIns="0" bIns="0" rtlCol="0">
            <a:noAutofit/>
          </a:bodyPr>
          <a:lstStyle/>
          <a:p>
            <a:endParaRPr/>
          </a:p>
        </p:txBody>
      </p:sp>
      <p:pic>
        <p:nvPicPr>
          <p:cNvPr id="9"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8424" y="3675888"/>
            <a:ext cx="3383280" cy="1239012"/>
          </a:xfrm>
          <a:prstGeom prst="rect">
            <a:avLst/>
          </a:prstGeom>
        </p:spPr>
      </p:pic>
      <p:sp>
        <p:nvSpPr>
          <p:cNvPr id="81" name="object 81"/>
          <p:cNvSpPr/>
          <p:nvPr/>
        </p:nvSpPr>
        <p:spPr>
          <a:xfrm>
            <a:off x="5210810" y="4871720"/>
            <a:ext cx="64008" cy="64008"/>
          </a:xfrm>
          <a:custGeom>
            <a:avLst/>
            <a:gdLst/>
            <a:ahLst/>
            <a:cxnLst/>
            <a:rect l="l" t="t" r="r" b="b"/>
            <a:pathLst>
              <a:path w="64008" h="64008">
                <a:moveTo>
                  <a:pt x="64008" y="32004"/>
                </a:moveTo>
                <a:cubicBezTo>
                  <a:pt x="64008" y="49657"/>
                  <a:pt x="49657" y="64008"/>
                  <a:pt x="32004" y="64008"/>
                </a:cubicBezTo>
                <a:cubicBezTo>
                  <a:pt x="14351" y="64008"/>
                  <a:pt x="0" y="49657"/>
                  <a:pt x="0" y="32004"/>
                </a:cubicBezTo>
                <a:cubicBezTo>
                  <a:pt x="0" y="14224"/>
                  <a:pt x="14351" y="0"/>
                  <a:pt x="32004" y="0"/>
                </a:cubicBezTo>
                <a:cubicBezTo>
                  <a:pt x="49657" y="0"/>
                  <a:pt x="64008" y="14224"/>
                  <a:pt x="64008" y="32004"/>
                </a:cubicBezTo>
                <a:close/>
              </a:path>
            </a:pathLst>
          </a:custGeom>
          <a:solidFill>
            <a:srgbClr val="5B9BD4"/>
          </a:solidFill>
        </p:spPr>
        <p:txBody>
          <a:bodyPr wrap="square" lIns="0" tIns="0" rIns="0" bIns="0" rtlCol="0">
            <a:noAutofit/>
          </a:bodyPr>
          <a:lstStyle/>
          <a:p>
            <a:endParaRPr/>
          </a:p>
        </p:txBody>
      </p:sp>
      <p:sp>
        <p:nvSpPr>
          <p:cNvPr id="82" name="object 82"/>
          <p:cNvSpPr/>
          <p:nvPr/>
        </p:nvSpPr>
        <p:spPr>
          <a:xfrm>
            <a:off x="5270111" y="4899073"/>
            <a:ext cx="9525" cy="9525"/>
          </a:xfrm>
          <a:custGeom>
            <a:avLst/>
            <a:gdLst/>
            <a:ahLst/>
            <a:cxnLst/>
            <a:rect l="l" t="t" r="r" b="b"/>
            <a:pathLst>
              <a:path w="9525" h="9525">
                <a:moveTo>
                  <a:pt x="4763" y="4763"/>
                </a:moveTo>
              </a:path>
            </a:pathLst>
          </a:custGeom>
          <a:ln w="9525">
            <a:solidFill>
              <a:srgbClr val="5B9BD4"/>
            </a:solidFill>
          </a:ln>
        </p:spPr>
        <p:txBody>
          <a:bodyPr wrap="square" lIns="0" tIns="0" rIns="0" bIns="0" rtlCol="0">
            <a:noAutofit/>
          </a:bodyPr>
          <a:lstStyle/>
          <a:p>
            <a:endParaRPr/>
          </a:p>
        </p:txBody>
      </p:sp>
      <p:sp>
        <p:nvSpPr>
          <p:cNvPr id="83" name="object 83"/>
          <p:cNvSpPr/>
          <p:nvPr/>
        </p:nvSpPr>
        <p:spPr>
          <a:xfrm>
            <a:off x="5206103" y="4867069"/>
            <a:ext cx="73533" cy="73533"/>
          </a:xfrm>
          <a:custGeom>
            <a:avLst/>
            <a:gdLst/>
            <a:ahLst/>
            <a:cxnLst/>
            <a:rect l="l" t="t" r="r" b="b"/>
            <a:pathLst>
              <a:path w="73533" h="73533">
                <a:moveTo>
                  <a:pt x="68771" y="36767"/>
                </a:moveTo>
                <a:cubicBezTo>
                  <a:pt x="68771" y="54420"/>
                  <a:pt x="54420" y="68771"/>
                  <a:pt x="36767" y="68771"/>
                </a:cubicBezTo>
                <a:cubicBezTo>
                  <a:pt x="19114" y="68771"/>
                  <a:pt x="4763" y="54420"/>
                  <a:pt x="4763" y="36767"/>
                </a:cubicBezTo>
                <a:cubicBezTo>
                  <a:pt x="4763" y="18987"/>
                  <a:pt x="19114" y="4763"/>
                  <a:pt x="36767" y="4763"/>
                </a:cubicBezTo>
                <a:cubicBezTo>
                  <a:pt x="54420" y="4763"/>
                  <a:pt x="68771" y="18987"/>
                  <a:pt x="68771" y="36767"/>
                </a:cubicBezTo>
              </a:path>
            </a:pathLst>
          </a:custGeom>
          <a:ln w="9525">
            <a:solidFill>
              <a:srgbClr val="5B9BD4"/>
            </a:solidFill>
          </a:ln>
        </p:spPr>
        <p:txBody>
          <a:bodyPr wrap="square" lIns="0" tIns="0" rIns="0" bIns="0" rtlCol="0">
            <a:noAutofit/>
          </a:bodyPr>
          <a:lstStyle/>
          <a:p>
            <a:endParaRPr/>
          </a:p>
        </p:txBody>
      </p:sp>
      <p:sp>
        <p:nvSpPr>
          <p:cNvPr id="84" name="object 84"/>
          <p:cNvSpPr/>
          <p:nvPr/>
        </p:nvSpPr>
        <p:spPr>
          <a:xfrm>
            <a:off x="5270111" y="4899073"/>
            <a:ext cx="9525" cy="9525"/>
          </a:xfrm>
          <a:custGeom>
            <a:avLst/>
            <a:gdLst/>
            <a:ahLst/>
            <a:cxnLst/>
            <a:rect l="l" t="t" r="r" b="b"/>
            <a:pathLst>
              <a:path w="9525" h="9525">
                <a:moveTo>
                  <a:pt x="4763" y="4763"/>
                </a:moveTo>
                <a:moveTo>
                  <a:pt x="4763" y="4763"/>
                </a:moveTo>
              </a:path>
            </a:pathLst>
          </a:custGeom>
          <a:ln w="9525">
            <a:solidFill>
              <a:srgbClr val="5B9BD4"/>
            </a:solidFill>
          </a:ln>
        </p:spPr>
        <p:txBody>
          <a:bodyPr wrap="square" lIns="0" tIns="0" rIns="0" bIns="0" rtlCol="0">
            <a:noAutofit/>
          </a:bodyPr>
          <a:lstStyle/>
          <a:p>
            <a:endParaRPr/>
          </a:p>
        </p:txBody>
      </p:sp>
      <p:sp>
        <p:nvSpPr>
          <p:cNvPr id="85" name="object 85"/>
          <p:cNvSpPr/>
          <p:nvPr/>
        </p:nvSpPr>
        <p:spPr>
          <a:xfrm>
            <a:off x="4089202" y="4464812"/>
            <a:ext cx="64007" cy="64008"/>
          </a:xfrm>
          <a:custGeom>
            <a:avLst/>
            <a:gdLst/>
            <a:ahLst/>
            <a:cxnLst/>
            <a:rect l="l" t="t" r="r" b="b"/>
            <a:pathLst>
              <a:path w="64007" h="64008">
                <a:moveTo>
                  <a:pt x="64007" y="32004"/>
                </a:moveTo>
                <a:cubicBezTo>
                  <a:pt x="64007" y="49657"/>
                  <a:pt x="49657" y="64008"/>
                  <a:pt x="32004" y="64008"/>
                </a:cubicBezTo>
                <a:cubicBezTo>
                  <a:pt x="14350" y="64008"/>
                  <a:pt x="0" y="49657"/>
                  <a:pt x="0" y="32004"/>
                </a:cubicBezTo>
                <a:cubicBezTo>
                  <a:pt x="0" y="14224"/>
                  <a:pt x="14350" y="0"/>
                  <a:pt x="32004" y="0"/>
                </a:cubicBezTo>
                <a:cubicBezTo>
                  <a:pt x="49657" y="0"/>
                  <a:pt x="64007" y="14224"/>
                  <a:pt x="64007" y="32004"/>
                </a:cubicBezTo>
                <a:close/>
              </a:path>
            </a:pathLst>
          </a:custGeom>
          <a:solidFill>
            <a:srgbClr val="5B9BD4"/>
          </a:solidFill>
        </p:spPr>
        <p:txBody>
          <a:bodyPr wrap="square" lIns="0" tIns="0" rIns="0" bIns="0" rtlCol="0">
            <a:noAutofit/>
          </a:bodyPr>
          <a:lstStyle/>
          <a:p>
            <a:endParaRPr/>
          </a:p>
        </p:txBody>
      </p:sp>
      <p:sp>
        <p:nvSpPr>
          <p:cNvPr id="86" name="object 86"/>
          <p:cNvSpPr/>
          <p:nvPr/>
        </p:nvSpPr>
        <p:spPr>
          <a:xfrm>
            <a:off x="4148447" y="4492165"/>
            <a:ext cx="9525" cy="9525"/>
          </a:xfrm>
          <a:custGeom>
            <a:avLst/>
            <a:gdLst/>
            <a:ahLst/>
            <a:cxnLst/>
            <a:rect l="l" t="t" r="r" b="b"/>
            <a:pathLst>
              <a:path w="9525" h="9525">
                <a:moveTo>
                  <a:pt x="4762" y="4763"/>
                </a:moveTo>
              </a:path>
            </a:pathLst>
          </a:custGeom>
          <a:ln w="9525">
            <a:solidFill>
              <a:srgbClr val="5B9BD4"/>
            </a:solidFill>
          </a:ln>
        </p:spPr>
        <p:txBody>
          <a:bodyPr wrap="square" lIns="0" tIns="0" rIns="0" bIns="0" rtlCol="0">
            <a:noAutofit/>
          </a:bodyPr>
          <a:lstStyle/>
          <a:p>
            <a:endParaRPr/>
          </a:p>
        </p:txBody>
      </p:sp>
      <p:sp>
        <p:nvSpPr>
          <p:cNvPr id="87" name="object 87"/>
          <p:cNvSpPr/>
          <p:nvPr/>
        </p:nvSpPr>
        <p:spPr>
          <a:xfrm>
            <a:off x="4084383" y="4460161"/>
            <a:ext cx="73532" cy="73533"/>
          </a:xfrm>
          <a:custGeom>
            <a:avLst/>
            <a:gdLst/>
            <a:ahLst/>
            <a:cxnLst/>
            <a:rect l="l" t="t" r="r" b="b"/>
            <a:pathLst>
              <a:path w="73532" h="73533">
                <a:moveTo>
                  <a:pt x="68770" y="36767"/>
                </a:moveTo>
                <a:cubicBezTo>
                  <a:pt x="68770" y="54420"/>
                  <a:pt x="54420" y="68771"/>
                  <a:pt x="36767" y="68771"/>
                </a:cubicBezTo>
                <a:cubicBezTo>
                  <a:pt x="19113" y="68771"/>
                  <a:pt x="4763" y="54420"/>
                  <a:pt x="4763" y="36767"/>
                </a:cubicBezTo>
                <a:cubicBezTo>
                  <a:pt x="4763" y="18987"/>
                  <a:pt x="19113" y="4763"/>
                  <a:pt x="36767" y="4763"/>
                </a:cubicBezTo>
                <a:cubicBezTo>
                  <a:pt x="54420" y="4763"/>
                  <a:pt x="68770" y="18987"/>
                  <a:pt x="68770" y="36767"/>
                </a:cubicBezTo>
              </a:path>
            </a:pathLst>
          </a:custGeom>
          <a:ln w="9525">
            <a:solidFill>
              <a:srgbClr val="5B9BD4"/>
            </a:solidFill>
          </a:ln>
        </p:spPr>
        <p:txBody>
          <a:bodyPr wrap="square" lIns="0" tIns="0" rIns="0" bIns="0" rtlCol="0">
            <a:noAutofit/>
          </a:bodyPr>
          <a:lstStyle/>
          <a:p>
            <a:endParaRPr/>
          </a:p>
        </p:txBody>
      </p:sp>
      <p:sp>
        <p:nvSpPr>
          <p:cNvPr id="88" name="object 88"/>
          <p:cNvSpPr/>
          <p:nvPr/>
        </p:nvSpPr>
        <p:spPr>
          <a:xfrm>
            <a:off x="4148447" y="4492165"/>
            <a:ext cx="9525" cy="9525"/>
          </a:xfrm>
          <a:custGeom>
            <a:avLst/>
            <a:gdLst/>
            <a:ahLst/>
            <a:cxnLst/>
            <a:rect l="l" t="t" r="r" b="b"/>
            <a:pathLst>
              <a:path w="9525" h="9525">
                <a:moveTo>
                  <a:pt x="4762" y="4763"/>
                </a:moveTo>
                <a:moveTo>
                  <a:pt x="4762" y="4763"/>
                </a:moveTo>
              </a:path>
            </a:pathLst>
          </a:custGeom>
          <a:ln w="9525">
            <a:solidFill>
              <a:srgbClr val="5B9BD4"/>
            </a:solidFill>
          </a:ln>
        </p:spPr>
        <p:txBody>
          <a:bodyPr wrap="square" lIns="0" tIns="0" rIns="0" bIns="0" rtlCol="0">
            <a:noAutofit/>
          </a:bodyPr>
          <a:lstStyle/>
          <a:p>
            <a:endParaRPr/>
          </a:p>
        </p:txBody>
      </p:sp>
      <p:sp>
        <p:nvSpPr>
          <p:cNvPr id="89" name="object 89"/>
          <p:cNvSpPr/>
          <p:nvPr/>
        </p:nvSpPr>
        <p:spPr>
          <a:xfrm>
            <a:off x="2965958" y="4059428"/>
            <a:ext cx="64008" cy="64008"/>
          </a:xfrm>
          <a:custGeom>
            <a:avLst/>
            <a:gdLst/>
            <a:ahLst/>
            <a:cxnLst/>
            <a:rect l="l" t="t" r="r" b="b"/>
            <a:pathLst>
              <a:path w="64008" h="64008">
                <a:moveTo>
                  <a:pt x="64008" y="32004"/>
                </a:moveTo>
                <a:cubicBezTo>
                  <a:pt x="64008" y="49657"/>
                  <a:pt x="49657" y="64008"/>
                  <a:pt x="32004" y="64008"/>
                </a:cubicBezTo>
                <a:cubicBezTo>
                  <a:pt x="14351" y="64008"/>
                  <a:pt x="0" y="49657"/>
                  <a:pt x="0" y="32004"/>
                </a:cubicBezTo>
                <a:cubicBezTo>
                  <a:pt x="0" y="14224"/>
                  <a:pt x="14351" y="0"/>
                  <a:pt x="32004" y="0"/>
                </a:cubicBezTo>
                <a:cubicBezTo>
                  <a:pt x="49657" y="0"/>
                  <a:pt x="64008" y="14224"/>
                  <a:pt x="64008" y="32004"/>
                </a:cubicBezTo>
                <a:close/>
              </a:path>
            </a:pathLst>
          </a:custGeom>
          <a:solidFill>
            <a:srgbClr val="5B9BD4"/>
          </a:solidFill>
        </p:spPr>
        <p:txBody>
          <a:bodyPr wrap="square" lIns="0" tIns="0" rIns="0" bIns="0" rtlCol="0">
            <a:noAutofit/>
          </a:bodyPr>
          <a:lstStyle/>
          <a:p>
            <a:endParaRPr/>
          </a:p>
        </p:txBody>
      </p:sp>
      <p:sp>
        <p:nvSpPr>
          <p:cNvPr id="90" name="object 90"/>
          <p:cNvSpPr/>
          <p:nvPr/>
        </p:nvSpPr>
        <p:spPr>
          <a:xfrm>
            <a:off x="3025259" y="4086670"/>
            <a:ext cx="9525" cy="9525"/>
          </a:xfrm>
          <a:custGeom>
            <a:avLst/>
            <a:gdLst/>
            <a:ahLst/>
            <a:cxnLst/>
            <a:rect l="l" t="t" r="r" b="b"/>
            <a:pathLst>
              <a:path w="9525" h="9525">
                <a:moveTo>
                  <a:pt x="4763" y="4763"/>
                </a:moveTo>
              </a:path>
            </a:pathLst>
          </a:custGeom>
          <a:ln w="9525">
            <a:solidFill>
              <a:srgbClr val="5B9BD4"/>
            </a:solidFill>
          </a:ln>
        </p:spPr>
        <p:txBody>
          <a:bodyPr wrap="square" lIns="0" tIns="0" rIns="0" bIns="0" rtlCol="0">
            <a:noAutofit/>
          </a:bodyPr>
          <a:lstStyle/>
          <a:p>
            <a:endParaRPr/>
          </a:p>
        </p:txBody>
      </p:sp>
      <p:sp>
        <p:nvSpPr>
          <p:cNvPr id="91" name="object 91"/>
          <p:cNvSpPr/>
          <p:nvPr/>
        </p:nvSpPr>
        <p:spPr>
          <a:xfrm>
            <a:off x="2961217" y="4054666"/>
            <a:ext cx="73533" cy="73533"/>
          </a:xfrm>
          <a:custGeom>
            <a:avLst/>
            <a:gdLst/>
            <a:ahLst/>
            <a:cxnLst/>
            <a:rect l="l" t="t" r="r" b="b"/>
            <a:pathLst>
              <a:path w="73533" h="73533">
                <a:moveTo>
                  <a:pt x="68771" y="36767"/>
                </a:moveTo>
                <a:cubicBezTo>
                  <a:pt x="68771" y="54420"/>
                  <a:pt x="54420" y="68771"/>
                  <a:pt x="36767" y="68771"/>
                </a:cubicBezTo>
                <a:cubicBezTo>
                  <a:pt x="19114" y="68771"/>
                  <a:pt x="4763" y="54420"/>
                  <a:pt x="4763" y="36767"/>
                </a:cubicBezTo>
                <a:cubicBezTo>
                  <a:pt x="4763" y="18987"/>
                  <a:pt x="19114" y="4763"/>
                  <a:pt x="36767" y="4763"/>
                </a:cubicBezTo>
                <a:cubicBezTo>
                  <a:pt x="54420" y="4763"/>
                  <a:pt x="68771" y="18987"/>
                  <a:pt x="68771" y="36767"/>
                </a:cubicBezTo>
              </a:path>
            </a:pathLst>
          </a:custGeom>
          <a:ln w="9525">
            <a:solidFill>
              <a:srgbClr val="5B9BD4"/>
            </a:solidFill>
          </a:ln>
        </p:spPr>
        <p:txBody>
          <a:bodyPr wrap="square" lIns="0" tIns="0" rIns="0" bIns="0" rtlCol="0">
            <a:noAutofit/>
          </a:bodyPr>
          <a:lstStyle/>
          <a:p>
            <a:endParaRPr/>
          </a:p>
        </p:txBody>
      </p:sp>
      <p:sp>
        <p:nvSpPr>
          <p:cNvPr id="92" name="object 92"/>
          <p:cNvSpPr/>
          <p:nvPr/>
        </p:nvSpPr>
        <p:spPr>
          <a:xfrm>
            <a:off x="3025259" y="4086670"/>
            <a:ext cx="9525" cy="9525"/>
          </a:xfrm>
          <a:custGeom>
            <a:avLst/>
            <a:gdLst/>
            <a:ahLst/>
            <a:cxnLst/>
            <a:rect l="l" t="t" r="r" b="b"/>
            <a:pathLst>
              <a:path w="9525" h="9525">
                <a:moveTo>
                  <a:pt x="4763" y="4763"/>
                </a:moveTo>
                <a:moveTo>
                  <a:pt x="4763" y="4763"/>
                </a:moveTo>
              </a:path>
            </a:pathLst>
          </a:custGeom>
          <a:ln w="9525">
            <a:solidFill>
              <a:srgbClr val="5B9BD4"/>
            </a:solidFill>
          </a:ln>
        </p:spPr>
        <p:txBody>
          <a:bodyPr wrap="square" lIns="0" tIns="0" rIns="0" bIns="0" rtlCol="0">
            <a:noAutofit/>
          </a:bodyPr>
          <a:lstStyle/>
          <a:p>
            <a:endParaRPr/>
          </a:p>
        </p:txBody>
      </p:sp>
      <p:sp>
        <p:nvSpPr>
          <p:cNvPr id="93" name="object 93"/>
          <p:cNvSpPr/>
          <p:nvPr/>
        </p:nvSpPr>
        <p:spPr>
          <a:xfrm>
            <a:off x="1844350" y="3652520"/>
            <a:ext cx="64007" cy="64008"/>
          </a:xfrm>
          <a:custGeom>
            <a:avLst/>
            <a:gdLst/>
            <a:ahLst/>
            <a:cxnLst/>
            <a:rect l="l" t="t" r="r" b="b"/>
            <a:pathLst>
              <a:path w="64007" h="64008">
                <a:moveTo>
                  <a:pt x="64007" y="32004"/>
                </a:moveTo>
                <a:cubicBezTo>
                  <a:pt x="64007" y="49657"/>
                  <a:pt x="49657" y="64008"/>
                  <a:pt x="32004" y="64008"/>
                </a:cubicBezTo>
                <a:cubicBezTo>
                  <a:pt x="14351" y="64008"/>
                  <a:pt x="0" y="49657"/>
                  <a:pt x="0" y="32004"/>
                </a:cubicBezTo>
                <a:cubicBezTo>
                  <a:pt x="0" y="14224"/>
                  <a:pt x="14351" y="0"/>
                  <a:pt x="32004" y="0"/>
                </a:cubicBezTo>
                <a:cubicBezTo>
                  <a:pt x="49657" y="0"/>
                  <a:pt x="64007" y="14224"/>
                  <a:pt x="64007" y="32004"/>
                </a:cubicBezTo>
                <a:close/>
              </a:path>
            </a:pathLst>
          </a:custGeom>
          <a:solidFill>
            <a:srgbClr val="5B9BD4"/>
          </a:solidFill>
        </p:spPr>
        <p:txBody>
          <a:bodyPr wrap="square" lIns="0" tIns="0" rIns="0" bIns="0" rtlCol="0">
            <a:noAutofit/>
          </a:bodyPr>
          <a:lstStyle/>
          <a:p>
            <a:endParaRPr/>
          </a:p>
        </p:txBody>
      </p:sp>
      <p:sp>
        <p:nvSpPr>
          <p:cNvPr id="94" name="object 94"/>
          <p:cNvSpPr/>
          <p:nvPr/>
        </p:nvSpPr>
        <p:spPr>
          <a:xfrm>
            <a:off x="1903549" y="3679761"/>
            <a:ext cx="9525" cy="9525"/>
          </a:xfrm>
          <a:custGeom>
            <a:avLst/>
            <a:gdLst/>
            <a:ahLst/>
            <a:cxnLst/>
            <a:rect l="l" t="t" r="r" b="b"/>
            <a:pathLst>
              <a:path w="9525" h="9525">
                <a:moveTo>
                  <a:pt x="4762" y="4763"/>
                </a:moveTo>
              </a:path>
            </a:pathLst>
          </a:custGeom>
          <a:ln w="9525">
            <a:solidFill>
              <a:srgbClr val="5B9BD4"/>
            </a:solidFill>
          </a:ln>
        </p:spPr>
        <p:txBody>
          <a:bodyPr wrap="square" lIns="0" tIns="0" rIns="0" bIns="0" rtlCol="0">
            <a:noAutofit/>
          </a:bodyPr>
          <a:lstStyle/>
          <a:p>
            <a:endParaRPr/>
          </a:p>
        </p:txBody>
      </p:sp>
      <p:sp>
        <p:nvSpPr>
          <p:cNvPr id="95" name="object 95"/>
          <p:cNvSpPr/>
          <p:nvPr/>
        </p:nvSpPr>
        <p:spPr>
          <a:xfrm>
            <a:off x="1839531" y="3647757"/>
            <a:ext cx="73532" cy="73533"/>
          </a:xfrm>
          <a:custGeom>
            <a:avLst/>
            <a:gdLst/>
            <a:ahLst/>
            <a:cxnLst/>
            <a:rect l="l" t="t" r="r" b="b"/>
            <a:pathLst>
              <a:path w="73532" h="73533">
                <a:moveTo>
                  <a:pt x="68770" y="36767"/>
                </a:moveTo>
                <a:cubicBezTo>
                  <a:pt x="68770" y="54420"/>
                  <a:pt x="54420" y="68771"/>
                  <a:pt x="36767" y="68771"/>
                </a:cubicBezTo>
                <a:cubicBezTo>
                  <a:pt x="19114" y="68771"/>
                  <a:pt x="4763" y="54420"/>
                  <a:pt x="4763" y="36767"/>
                </a:cubicBezTo>
                <a:cubicBezTo>
                  <a:pt x="4763" y="18987"/>
                  <a:pt x="19114" y="4763"/>
                  <a:pt x="36767" y="4763"/>
                </a:cubicBezTo>
                <a:cubicBezTo>
                  <a:pt x="54420" y="4763"/>
                  <a:pt x="68770" y="18987"/>
                  <a:pt x="68770" y="36767"/>
                </a:cubicBezTo>
              </a:path>
            </a:pathLst>
          </a:custGeom>
          <a:ln w="9525">
            <a:solidFill>
              <a:srgbClr val="5B9BD4"/>
            </a:solidFill>
          </a:ln>
        </p:spPr>
        <p:txBody>
          <a:bodyPr wrap="square" lIns="0" tIns="0" rIns="0" bIns="0" rtlCol="0">
            <a:noAutofit/>
          </a:bodyPr>
          <a:lstStyle/>
          <a:p>
            <a:endParaRPr/>
          </a:p>
        </p:txBody>
      </p:sp>
      <p:sp>
        <p:nvSpPr>
          <p:cNvPr id="96" name="object 96"/>
          <p:cNvSpPr/>
          <p:nvPr/>
        </p:nvSpPr>
        <p:spPr>
          <a:xfrm>
            <a:off x="1903549" y="3679761"/>
            <a:ext cx="9525" cy="9525"/>
          </a:xfrm>
          <a:custGeom>
            <a:avLst/>
            <a:gdLst/>
            <a:ahLst/>
            <a:cxnLst/>
            <a:rect l="l" t="t" r="r" b="b"/>
            <a:pathLst>
              <a:path w="9525" h="9525">
                <a:moveTo>
                  <a:pt x="4762" y="4763"/>
                </a:moveTo>
                <a:moveTo>
                  <a:pt x="4762" y="4763"/>
                </a:moveTo>
              </a:path>
            </a:pathLst>
          </a:custGeom>
          <a:ln w="9525">
            <a:solidFill>
              <a:srgbClr val="5B9BD4"/>
            </a:solidFill>
          </a:ln>
        </p:spPr>
        <p:txBody>
          <a:bodyPr wrap="square" lIns="0" tIns="0" rIns="0" bIns="0" rtlCol="0">
            <a:noAutofit/>
          </a:bodyPr>
          <a:lstStyle/>
          <a:p>
            <a:endParaRPr/>
          </a:p>
        </p:txBody>
      </p:sp>
      <p:sp>
        <p:nvSpPr>
          <p:cNvPr id="10" name="text 1"/>
          <p:cNvSpPr txBox="1"/>
          <p:nvPr/>
        </p:nvSpPr>
        <p:spPr>
          <a:xfrm>
            <a:off x="1655961" y="5258800"/>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15</a:t>
            </a:r>
            <a:endParaRPr sz="900">
              <a:latin typeface="Calibri"/>
              <a:cs typeface="Calibri"/>
            </a:endParaRPr>
          </a:p>
        </p:txBody>
      </p:sp>
      <p:sp>
        <p:nvSpPr>
          <p:cNvPr id="11" name="text 1"/>
          <p:cNvSpPr txBox="1"/>
          <p:nvPr/>
        </p:nvSpPr>
        <p:spPr>
          <a:xfrm>
            <a:off x="1655961" y="4987782"/>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17</a:t>
            </a:r>
            <a:endParaRPr sz="900">
              <a:latin typeface="Calibri"/>
              <a:cs typeface="Calibri"/>
            </a:endParaRPr>
          </a:p>
        </p:txBody>
      </p:sp>
      <p:sp>
        <p:nvSpPr>
          <p:cNvPr id="12" name="text 1"/>
          <p:cNvSpPr txBox="1"/>
          <p:nvPr/>
        </p:nvSpPr>
        <p:spPr>
          <a:xfrm>
            <a:off x="1655961" y="4716764"/>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19</a:t>
            </a:r>
            <a:endParaRPr sz="900">
              <a:latin typeface="Calibri"/>
              <a:cs typeface="Calibri"/>
            </a:endParaRPr>
          </a:p>
        </p:txBody>
      </p:sp>
      <p:sp>
        <p:nvSpPr>
          <p:cNvPr id="13" name="text 1"/>
          <p:cNvSpPr txBox="1"/>
          <p:nvPr/>
        </p:nvSpPr>
        <p:spPr>
          <a:xfrm>
            <a:off x="1655961" y="4445645"/>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21</a:t>
            </a:r>
            <a:endParaRPr sz="900">
              <a:latin typeface="Calibri"/>
              <a:cs typeface="Calibri"/>
            </a:endParaRPr>
          </a:p>
        </p:txBody>
      </p:sp>
      <p:sp>
        <p:nvSpPr>
          <p:cNvPr id="14" name="text 1"/>
          <p:cNvSpPr txBox="1"/>
          <p:nvPr/>
        </p:nvSpPr>
        <p:spPr>
          <a:xfrm>
            <a:off x="1655961" y="4174601"/>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23</a:t>
            </a:r>
            <a:endParaRPr sz="900">
              <a:latin typeface="Calibri"/>
              <a:cs typeface="Calibri"/>
            </a:endParaRPr>
          </a:p>
        </p:txBody>
      </p:sp>
      <p:sp>
        <p:nvSpPr>
          <p:cNvPr id="15" name="text 1"/>
          <p:cNvSpPr txBox="1"/>
          <p:nvPr/>
        </p:nvSpPr>
        <p:spPr>
          <a:xfrm>
            <a:off x="1655961" y="3903480"/>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25</a:t>
            </a:r>
            <a:endParaRPr sz="900">
              <a:latin typeface="Calibri"/>
              <a:cs typeface="Calibri"/>
            </a:endParaRPr>
          </a:p>
        </p:txBody>
      </p:sp>
      <p:sp>
        <p:nvSpPr>
          <p:cNvPr id="16" name="text 1"/>
          <p:cNvSpPr txBox="1"/>
          <p:nvPr/>
        </p:nvSpPr>
        <p:spPr>
          <a:xfrm>
            <a:off x="1655961" y="3632581"/>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27</a:t>
            </a:r>
            <a:endParaRPr sz="900">
              <a:latin typeface="Calibri"/>
              <a:cs typeface="Calibri"/>
            </a:endParaRPr>
          </a:p>
        </p:txBody>
      </p:sp>
      <p:sp>
        <p:nvSpPr>
          <p:cNvPr id="17" name="text 1"/>
          <p:cNvSpPr txBox="1"/>
          <p:nvPr/>
        </p:nvSpPr>
        <p:spPr>
          <a:xfrm>
            <a:off x="1655961" y="3361564"/>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29</a:t>
            </a:r>
            <a:endParaRPr sz="900">
              <a:latin typeface="Calibri"/>
              <a:cs typeface="Calibri"/>
            </a:endParaRPr>
          </a:p>
        </p:txBody>
      </p:sp>
      <p:sp>
        <p:nvSpPr>
          <p:cNvPr id="18" name="text 1"/>
          <p:cNvSpPr txBox="1"/>
          <p:nvPr/>
        </p:nvSpPr>
        <p:spPr>
          <a:xfrm>
            <a:off x="1805751" y="5407517"/>
            <a:ext cx="148117"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0,1</a:t>
            </a:r>
            <a:endParaRPr sz="900">
              <a:latin typeface="Calibri"/>
              <a:cs typeface="Calibri"/>
            </a:endParaRPr>
          </a:p>
        </p:txBody>
      </p:sp>
      <p:sp>
        <p:nvSpPr>
          <p:cNvPr id="19" name="text 1"/>
          <p:cNvSpPr txBox="1"/>
          <p:nvPr/>
        </p:nvSpPr>
        <p:spPr>
          <a:xfrm>
            <a:off x="2970972" y="5407517"/>
            <a:ext cx="5899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1</a:t>
            </a:r>
            <a:endParaRPr sz="900">
              <a:latin typeface="Calibri"/>
              <a:cs typeface="Calibri"/>
            </a:endParaRPr>
          </a:p>
        </p:txBody>
      </p:sp>
      <p:sp>
        <p:nvSpPr>
          <p:cNvPr id="20" name="text 1"/>
          <p:cNvSpPr txBox="1"/>
          <p:nvPr/>
        </p:nvSpPr>
        <p:spPr>
          <a:xfrm>
            <a:off x="4063881" y="5407517"/>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10</a:t>
            </a:r>
            <a:endParaRPr sz="900">
              <a:latin typeface="Calibri"/>
              <a:cs typeface="Calibri"/>
            </a:endParaRPr>
          </a:p>
        </p:txBody>
      </p:sp>
      <p:sp>
        <p:nvSpPr>
          <p:cNvPr id="21" name="text 1"/>
          <p:cNvSpPr txBox="1"/>
          <p:nvPr/>
        </p:nvSpPr>
        <p:spPr>
          <a:xfrm>
            <a:off x="5157217" y="5407517"/>
            <a:ext cx="176972"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100</a:t>
            </a:r>
            <a:endParaRPr sz="900">
              <a:latin typeface="Calibri"/>
              <a:cs typeface="Calibri"/>
            </a:endParaRPr>
          </a:p>
        </p:txBody>
      </p:sp>
      <p:sp>
        <p:nvSpPr>
          <p:cNvPr id="22" name="text 1"/>
          <p:cNvSpPr txBox="1"/>
          <p:nvPr/>
        </p:nvSpPr>
        <p:spPr>
          <a:xfrm>
            <a:off x="3138231" y="5709777"/>
            <a:ext cx="774443"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Horse %</a:t>
            </a:r>
            <a:endParaRPr sz="1800">
              <a:latin typeface="Calibri"/>
              <a:cs typeface="Calibri"/>
            </a:endParaRPr>
          </a:p>
        </p:txBody>
      </p:sp>
      <p:sp>
        <p:nvSpPr>
          <p:cNvPr id="23" name="text 1"/>
          <p:cNvSpPr txBox="1"/>
          <p:nvPr/>
        </p:nvSpPr>
        <p:spPr>
          <a:xfrm rot="-5400000">
            <a:off x="789500" y="4219829"/>
            <a:ext cx="1180964"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qPCR results</a:t>
            </a:r>
            <a:endParaRPr sz="1800">
              <a:latin typeface="Calibri"/>
              <a:cs typeface="Calibri"/>
            </a:endParaRPr>
          </a:p>
        </p:txBody>
      </p:sp>
      <p:sp>
        <p:nvSpPr>
          <p:cNvPr id="97" name="object 97"/>
          <p:cNvSpPr/>
          <p:nvPr/>
        </p:nvSpPr>
        <p:spPr>
          <a:xfrm>
            <a:off x="1820164" y="4578858"/>
            <a:ext cx="2650236" cy="76200"/>
          </a:xfrm>
          <a:custGeom>
            <a:avLst/>
            <a:gdLst/>
            <a:ahLst/>
            <a:cxnLst/>
            <a:rect l="l" t="t" r="r" b="b"/>
            <a:pathLst>
              <a:path w="2650236" h="76200">
                <a:moveTo>
                  <a:pt x="127" y="58547"/>
                </a:moveTo>
                <a:lnTo>
                  <a:pt x="2586736" y="44323"/>
                </a:lnTo>
                <a:lnTo>
                  <a:pt x="2586736" y="31623"/>
                </a:lnTo>
                <a:lnTo>
                  <a:pt x="0" y="45847"/>
                </a:lnTo>
                <a:close/>
                <a:moveTo>
                  <a:pt x="2574290" y="76200"/>
                </a:moveTo>
                <a:lnTo>
                  <a:pt x="2650236" y="37719"/>
                </a:lnTo>
                <a:lnTo>
                  <a:pt x="2573782" y="0"/>
                </a:lnTo>
                <a:close/>
              </a:path>
            </a:pathLst>
          </a:custGeom>
          <a:solidFill>
            <a:srgbClr val="FF0000"/>
          </a:solidFill>
        </p:spPr>
        <p:txBody>
          <a:bodyPr wrap="square" lIns="0" tIns="0" rIns="0" bIns="0" rtlCol="0">
            <a:noAutofit/>
          </a:bodyPr>
          <a:lstStyle/>
          <a:p>
            <a:endParaRPr/>
          </a:p>
        </p:txBody>
      </p:sp>
      <p:sp>
        <p:nvSpPr>
          <p:cNvPr id="24" name="text 1"/>
          <p:cNvSpPr txBox="1"/>
          <p:nvPr/>
        </p:nvSpPr>
        <p:spPr>
          <a:xfrm>
            <a:off x="2284509" y="4632944"/>
            <a:ext cx="1648913" cy="276999"/>
          </a:xfrm>
          <a:prstGeom prst="rect">
            <a:avLst/>
          </a:prstGeom>
        </p:spPr>
        <p:txBody>
          <a:bodyPr vert="horz" wrap="none" lIns="0" tIns="0" rIns="0" bIns="0" rtlCol="0">
            <a:spAutoFit/>
          </a:bodyPr>
          <a:lstStyle/>
          <a:p>
            <a:pPr marL="0">
              <a:lnSpc>
                <a:spcPct val="100000"/>
              </a:lnSpc>
            </a:pPr>
            <a:r>
              <a:rPr sz="1800" spc="10" dirty="0">
                <a:solidFill>
                  <a:srgbClr val="FF0000"/>
                </a:solidFill>
                <a:latin typeface="Calibri"/>
                <a:cs typeface="Calibri"/>
              </a:rPr>
              <a:t>Unknown sample</a:t>
            </a:r>
            <a:endParaRPr sz="1800">
              <a:latin typeface="Calibri"/>
              <a:cs typeface="Calibri"/>
            </a:endParaRPr>
          </a:p>
        </p:txBody>
      </p:sp>
      <p:sp>
        <p:nvSpPr>
          <p:cNvPr id="98" name="object 98"/>
          <p:cNvSpPr/>
          <p:nvPr/>
        </p:nvSpPr>
        <p:spPr>
          <a:xfrm>
            <a:off x="4432300" y="4616689"/>
            <a:ext cx="76200" cy="696595"/>
          </a:xfrm>
          <a:custGeom>
            <a:avLst/>
            <a:gdLst/>
            <a:ahLst/>
            <a:cxnLst/>
            <a:rect l="l" t="t" r="r" b="b"/>
            <a:pathLst>
              <a:path w="76200" h="696595">
                <a:moveTo>
                  <a:pt x="44450" y="0"/>
                </a:moveTo>
                <a:lnTo>
                  <a:pt x="44450" y="633095"/>
                </a:lnTo>
                <a:lnTo>
                  <a:pt x="31750" y="633095"/>
                </a:lnTo>
                <a:lnTo>
                  <a:pt x="31750" y="0"/>
                </a:lnTo>
                <a:close/>
                <a:moveTo>
                  <a:pt x="76200" y="620395"/>
                </a:moveTo>
                <a:lnTo>
                  <a:pt x="38100" y="696595"/>
                </a:lnTo>
                <a:lnTo>
                  <a:pt x="0" y="620395"/>
                </a:lnTo>
                <a:close/>
              </a:path>
            </a:pathLst>
          </a:custGeom>
          <a:solidFill>
            <a:srgbClr val="FF0000"/>
          </a:solid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0"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959" y="3298071"/>
            <a:ext cx="2839139" cy="3559928"/>
          </a:xfrm>
          <a:prstGeom prst="rect">
            <a:avLst/>
          </a:prstGeom>
        </p:spPr>
      </p:pic>
      <p:pic>
        <p:nvPicPr>
          <p:cNvPr id="61"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177" y="3298266"/>
            <a:ext cx="112735" cy="3559845"/>
          </a:xfrm>
          <a:prstGeom prst="rect">
            <a:avLst/>
          </a:prstGeom>
        </p:spPr>
      </p:pic>
      <p:pic>
        <p:nvPicPr>
          <p:cNvPr id="62"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8827" y="3291916"/>
            <a:ext cx="125435" cy="3566195"/>
          </a:xfrm>
          <a:prstGeom prst="rect">
            <a:avLst/>
          </a:prstGeom>
        </p:spPr>
      </p:pic>
      <p:sp>
        <p:nvSpPr>
          <p:cNvPr id="99" name="object 99"/>
          <p:cNvSpPr/>
          <p:nvPr/>
        </p:nvSpPr>
        <p:spPr>
          <a:xfrm>
            <a:off x="6115233" y="3197352"/>
            <a:ext cx="1662557" cy="1657350"/>
          </a:xfrm>
          <a:custGeom>
            <a:avLst/>
            <a:gdLst/>
            <a:ahLst/>
            <a:cxnLst/>
            <a:rect l="l" t="t" r="r" b="b"/>
            <a:pathLst>
              <a:path w="1662557" h="1657350">
                <a:moveTo>
                  <a:pt x="0" y="0"/>
                </a:moveTo>
                <a:lnTo>
                  <a:pt x="0" y="1657350"/>
                </a:lnTo>
                <a:lnTo>
                  <a:pt x="1662557" y="1657350"/>
                </a:lnTo>
                <a:lnTo>
                  <a:pt x="1662557" y="0"/>
                </a:lnTo>
                <a:lnTo>
                  <a:pt x="0" y="0"/>
                </a:lnTo>
                <a:close/>
              </a:path>
            </a:pathLst>
          </a:custGeom>
          <a:solidFill>
            <a:srgbClr val="FFFFFF"/>
          </a:solidFill>
        </p:spPr>
        <p:txBody>
          <a:bodyPr wrap="square" lIns="0" tIns="0" rIns="0" bIns="0" rtlCol="0">
            <a:noAutofit/>
          </a:bodyPr>
          <a:lstStyle/>
          <a:p>
            <a:endParaRPr/>
          </a:p>
        </p:txBody>
      </p:sp>
      <p:sp>
        <p:nvSpPr>
          <p:cNvPr id="100" name="object 100"/>
          <p:cNvSpPr/>
          <p:nvPr/>
        </p:nvSpPr>
        <p:spPr>
          <a:xfrm>
            <a:off x="6108827" y="3191002"/>
            <a:ext cx="1675257" cy="1670050"/>
          </a:xfrm>
          <a:custGeom>
            <a:avLst/>
            <a:gdLst/>
            <a:ahLst/>
            <a:cxnLst/>
            <a:rect l="l" t="t" r="r" b="b"/>
            <a:pathLst>
              <a:path w="1675257" h="1670050">
                <a:moveTo>
                  <a:pt x="6350" y="6350"/>
                </a:moveTo>
                <a:lnTo>
                  <a:pt x="6350" y="1663700"/>
                </a:lnTo>
                <a:lnTo>
                  <a:pt x="1668907" y="1663700"/>
                </a:lnTo>
                <a:lnTo>
                  <a:pt x="1668907" y="6350"/>
                </a:lnTo>
                <a:lnTo>
                  <a:pt x="6350" y="6350"/>
                </a:lnTo>
                <a:close/>
              </a:path>
            </a:pathLst>
          </a:custGeom>
          <a:ln w="12700">
            <a:solidFill>
              <a:srgbClr val="FFFFFF"/>
            </a:solidFill>
          </a:ln>
        </p:spPr>
        <p:txBody>
          <a:bodyPr wrap="square" lIns="0" tIns="0" rIns="0" bIns="0" rtlCol="0">
            <a:noAutofit/>
          </a:bodyPr>
          <a:lstStyle/>
          <a:p>
            <a:endParaRPr/>
          </a:p>
        </p:txBody>
      </p:sp>
      <p:sp>
        <p:nvSpPr>
          <p:cNvPr id="101" name="object 101"/>
          <p:cNvSpPr/>
          <p:nvPr/>
        </p:nvSpPr>
        <p:spPr>
          <a:xfrm>
            <a:off x="7653909" y="3249808"/>
            <a:ext cx="552450" cy="857249"/>
          </a:xfrm>
          <a:custGeom>
            <a:avLst/>
            <a:gdLst/>
            <a:ahLst/>
            <a:cxnLst/>
            <a:rect l="l" t="t" r="r" b="b"/>
            <a:pathLst>
              <a:path w="552450" h="857249">
                <a:moveTo>
                  <a:pt x="0" y="0"/>
                </a:moveTo>
                <a:lnTo>
                  <a:pt x="0" y="857250"/>
                </a:lnTo>
                <a:lnTo>
                  <a:pt x="552450" y="857250"/>
                </a:lnTo>
                <a:lnTo>
                  <a:pt x="552450" y="0"/>
                </a:lnTo>
                <a:lnTo>
                  <a:pt x="0" y="0"/>
                </a:lnTo>
                <a:close/>
              </a:path>
            </a:pathLst>
          </a:custGeom>
          <a:solidFill>
            <a:srgbClr val="FFFFFF"/>
          </a:solidFill>
        </p:spPr>
        <p:txBody>
          <a:bodyPr wrap="square" lIns="0" tIns="0" rIns="0" bIns="0" rtlCol="0">
            <a:noAutofit/>
          </a:bodyPr>
          <a:lstStyle/>
          <a:p>
            <a:endParaRPr/>
          </a:p>
        </p:txBody>
      </p:sp>
      <p:sp>
        <p:nvSpPr>
          <p:cNvPr id="102" name="object 102"/>
          <p:cNvSpPr/>
          <p:nvPr/>
        </p:nvSpPr>
        <p:spPr>
          <a:xfrm>
            <a:off x="7647559" y="3243458"/>
            <a:ext cx="565150" cy="869949"/>
          </a:xfrm>
          <a:custGeom>
            <a:avLst/>
            <a:gdLst/>
            <a:ahLst/>
            <a:cxnLst/>
            <a:rect l="l" t="t" r="r" b="b"/>
            <a:pathLst>
              <a:path w="565150" h="869949">
                <a:moveTo>
                  <a:pt x="6350" y="6350"/>
                </a:moveTo>
                <a:lnTo>
                  <a:pt x="6350" y="863600"/>
                </a:lnTo>
                <a:lnTo>
                  <a:pt x="558800" y="863600"/>
                </a:lnTo>
                <a:lnTo>
                  <a:pt x="558800" y="6350"/>
                </a:lnTo>
                <a:lnTo>
                  <a:pt x="6350" y="6350"/>
                </a:lnTo>
                <a:close/>
              </a:path>
            </a:pathLst>
          </a:custGeom>
          <a:ln w="12700">
            <a:solidFill>
              <a:srgbClr val="FFFFFF"/>
            </a:solidFill>
          </a:ln>
        </p:spPr>
        <p:txBody>
          <a:bodyPr wrap="square" lIns="0" tIns="0" rIns="0" bIns="0" rtlCol="0">
            <a:noAutofit/>
          </a:bodyPr>
          <a:lstStyle/>
          <a:p>
            <a:endParaRPr/>
          </a:p>
        </p:txBody>
      </p:sp>
      <p:sp>
        <p:nvSpPr>
          <p:cNvPr id="103" name="object 103"/>
          <p:cNvSpPr/>
          <p:nvPr/>
        </p:nvSpPr>
        <p:spPr>
          <a:xfrm>
            <a:off x="7182413" y="3197419"/>
            <a:ext cx="814387" cy="1023937"/>
          </a:xfrm>
          <a:custGeom>
            <a:avLst/>
            <a:gdLst/>
            <a:ahLst/>
            <a:cxnLst/>
            <a:rect l="l" t="t" r="r" b="b"/>
            <a:pathLst>
              <a:path w="814387" h="1023937">
                <a:moveTo>
                  <a:pt x="0" y="0"/>
                </a:moveTo>
                <a:lnTo>
                  <a:pt x="0" y="1023938"/>
                </a:lnTo>
                <a:lnTo>
                  <a:pt x="814388" y="1023938"/>
                </a:lnTo>
                <a:lnTo>
                  <a:pt x="814388" y="0"/>
                </a:lnTo>
                <a:lnTo>
                  <a:pt x="0" y="0"/>
                </a:lnTo>
                <a:close/>
              </a:path>
            </a:pathLst>
          </a:custGeom>
          <a:solidFill>
            <a:srgbClr val="FFFFFF"/>
          </a:solidFill>
        </p:spPr>
        <p:txBody>
          <a:bodyPr wrap="square" lIns="0" tIns="0" rIns="0" bIns="0" rtlCol="0">
            <a:noAutofit/>
          </a:bodyPr>
          <a:lstStyle/>
          <a:p>
            <a:endParaRPr/>
          </a:p>
        </p:txBody>
      </p:sp>
      <p:sp>
        <p:nvSpPr>
          <p:cNvPr id="104" name="object 104"/>
          <p:cNvSpPr/>
          <p:nvPr/>
        </p:nvSpPr>
        <p:spPr>
          <a:xfrm>
            <a:off x="7176063" y="3191069"/>
            <a:ext cx="827087" cy="1036637"/>
          </a:xfrm>
          <a:custGeom>
            <a:avLst/>
            <a:gdLst/>
            <a:ahLst/>
            <a:cxnLst/>
            <a:rect l="l" t="t" r="r" b="b"/>
            <a:pathLst>
              <a:path w="827087" h="1036637">
                <a:moveTo>
                  <a:pt x="6350" y="6350"/>
                </a:moveTo>
                <a:lnTo>
                  <a:pt x="6350" y="1030288"/>
                </a:lnTo>
                <a:lnTo>
                  <a:pt x="820738" y="1030288"/>
                </a:lnTo>
                <a:lnTo>
                  <a:pt x="820738" y="6350"/>
                </a:lnTo>
                <a:lnTo>
                  <a:pt x="6350" y="6350"/>
                </a:lnTo>
                <a:close/>
              </a:path>
            </a:pathLst>
          </a:custGeom>
          <a:ln w="12700">
            <a:solidFill>
              <a:srgbClr val="FFFFFF"/>
            </a:solidFill>
          </a:ln>
        </p:spPr>
        <p:txBody>
          <a:bodyPr wrap="square" lIns="0" tIns="0" rIns="0" bIns="0" rtlCol="0">
            <a:noAutofit/>
          </a:bodyPr>
          <a:lstStyle/>
          <a:p>
            <a:endParaRPr/>
          </a:p>
        </p:txBody>
      </p:sp>
      <p:sp>
        <p:nvSpPr>
          <p:cNvPr id="105" name="object 105"/>
          <p:cNvSpPr/>
          <p:nvPr/>
        </p:nvSpPr>
        <p:spPr>
          <a:xfrm>
            <a:off x="8120690" y="3197415"/>
            <a:ext cx="975791" cy="252412"/>
          </a:xfrm>
          <a:custGeom>
            <a:avLst/>
            <a:gdLst/>
            <a:ahLst/>
            <a:cxnLst/>
            <a:rect l="l" t="t" r="r" b="b"/>
            <a:pathLst>
              <a:path w="975791" h="252412">
                <a:moveTo>
                  <a:pt x="0" y="0"/>
                </a:moveTo>
                <a:lnTo>
                  <a:pt x="0" y="252413"/>
                </a:lnTo>
                <a:lnTo>
                  <a:pt x="975791" y="252413"/>
                </a:lnTo>
                <a:lnTo>
                  <a:pt x="975791" y="0"/>
                </a:lnTo>
                <a:lnTo>
                  <a:pt x="0" y="0"/>
                </a:lnTo>
                <a:close/>
              </a:path>
            </a:pathLst>
          </a:custGeom>
          <a:solidFill>
            <a:srgbClr val="FFFFFF"/>
          </a:solidFill>
        </p:spPr>
        <p:txBody>
          <a:bodyPr wrap="square" lIns="0" tIns="0" rIns="0" bIns="0" rtlCol="0">
            <a:noAutofit/>
          </a:bodyPr>
          <a:lstStyle/>
          <a:p>
            <a:endParaRPr/>
          </a:p>
        </p:txBody>
      </p:sp>
      <p:sp>
        <p:nvSpPr>
          <p:cNvPr id="106" name="object 106"/>
          <p:cNvSpPr/>
          <p:nvPr/>
        </p:nvSpPr>
        <p:spPr>
          <a:xfrm>
            <a:off x="8114340" y="3191065"/>
            <a:ext cx="988491" cy="265112"/>
          </a:xfrm>
          <a:custGeom>
            <a:avLst/>
            <a:gdLst/>
            <a:ahLst/>
            <a:cxnLst/>
            <a:rect l="l" t="t" r="r" b="b"/>
            <a:pathLst>
              <a:path w="988491" h="265112">
                <a:moveTo>
                  <a:pt x="6350" y="6350"/>
                </a:moveTo>
                <a:lnTo>
                  <a:pt x="6350" y="258763"/>
                </a:lnTo>
                <a:lnTo>
                  <a:pt x="982141" y="258763"/>
                </a:lnTo>
                <a:lnTo>
                  <a:pt x="982141" y="6350"/>
                </a:lnTo>
                <a:lnTo>
                  <a:pt x="6350" y="6350"/>
                </a:lnTo>
                <a:close/>
              </a:path>
            </a:pathLst>
          </a:custGeom>
          <a:ln w="12700">
            <a:solidFill>
              <a:srgbClr val="FFFFFF"/>
            </a:solidFill>
          </a:ln>
        </p:spPr>
        <p:txBody>
          <a:bodyPr wrap="square" lIns="0" tIns="0" rIns="0" bIns="0" rtlCol="0">
            <a:noAutofit/>
          </a:bodyPr>
          <a:lstStyle/>
          <a:p>
            <a:endParaRPr/>
          </a:p>
        </p:txBody>
      </p:sp>
      <p:pic>
        <p:nvPicPr>
          <p:cNvPr id="63"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177" y="4854793"/>
            <a:ext cx="190894" cy="2003206"/>
          </a:xfrm>
          <a:prstGeom prst="rect">
            <a:avLst/>
          </a:prstGeom>
        </p:spPr>
      </p:pic>
      <p:pic>
        <p:nvPicPr>
          <p:cNvPr id="64"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8827" y="4848443"/>
            <a:ext cx="203594" cy="2009556"/>
          </a:xfrm>
          <a:prstGeom prst="rect">
            <a:avLst/>
          </a:prstGeom>
        </p:spPr>
      </p:pic>
      <p:pic>
        <p:nvPicPr>
          <p:cNvPr id="65"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9733" y="3298266"/>
            <a:ext cx="104254" cy="3559845"/>
          </a:xfrm>
          <a:prstGeom prst="rect">
            <a:avLst/>
          </a:prstGeom>
        </p:spPr>
      </p:pic>
      <p:pic>
        <p:nvPicPr>
          <p:cNvPr id="66"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3439" y="3291916"/>
            <a:ext cx="110617" cy="3566195"/>
          </a:xfrm>
          <a:prstGeom prst="rect">
            <a:avLst/>
          </a:prstGeom>
        </p:spPr>
      </p:pic>
      <p:pic>
        <p:nvPicPr>
          <p:cNvPr id="67" name="Imag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27955" y="6845481"/>
            <a:ext cx="2830830" cy="12518"/>
          </a:xfrm>
          <a:prstGeom prst="rect">
            <a:avLst/>
          </a:prstGeom>
        </p:spPr>
      </p:pic>
      <p:pic>
        <p:nvPicPr>
          <p:cNvPr id="68" name="Imag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21605" y="6839131"/>
            <a:ext cx="2843530" cy="18868"/>
          </a:xfrm>
          <a:prstGeom prst="rect">
            <a:avLst/>
          </a:prstGeom>
        </p:spPr>
      </p:pic>
      <p:pic>
        <p:nvPicPr>
          <p:cNvPr id="69" name="Image"/>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455" y="54039"/>
            <a:ext cx="1627759" cy="804735"/>
          </a:xfrm>
          <a:prstGeom prst="rect">
            <a:avLst/>
          </a:prstGeom>
        </p:spPr>
      </p:pic>
      <p:pic>
        <p:nvPicPr>
          <p:cNvPr id="70" name="Imag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855599"/>
            <a:ext cx="9144000" cy="6350"/>
          </a:xfrm>
          <a:prstGeom prst="rect">
            <a:avLst/>
          </a:prstGeom>
        </p:spPr>
      </p:pic>
      <p:sp>
        <p:nvSpPr>
          <p:cNvPr id="2" name="text 1"/>
          <p:cNvSpPr txBox="1"/>
          <p:nvPr/>
        </p:nvSpPr>
        <p:spPr>
          <a:xfrm>
            <a:off x="947989" y="1952272"/>
            <a:ext cx="1241045" cy="280077"/>
          </a:xfrm>
          <a:prstGeom prst="rect">
            <a:avLst/>
          </a:prstGeom>
        </p:spPr>
        <p:txBody>
          <a:bodyPr vert="horz" wrap="none" lIns="0" tIns="0" rIns="0" bIns="0" rtlCol="0">
            <a:spAutoFit/>
          </a:bodyPr>
          <a:lstStyle/>
          <a:p>
            <a:pPr marL="0">
              <a:lnSpc>
                <a:spcPct val="100000"/>
              </a:lnSpc>
            </a:pPr>
            <a:r>
              <a:rPr sz="1820" b="1" spc="10" dirty="0">
                <a:latin typeface="Arial"/>
                <a:cs typeface="Arial"/>
              </a:rPr>
              <a:t>EU method</a:t>
            </a:r>
            <a:endParaRPr sz="1800">
              <a:latin typeface="Arial"/>
              <a:cs typeface="Arial"/>
            </a:endParaRPr>
          </a:p>
        </p:txBody>
      </p:sp>
      <p:sp>
        <p:nvSpPr>
          <p:cNvPr id="3" name="text 1"/>
          <p:cNvSpPr txBox="1"/>
          <p:nvPr/>
        </p:nvSpPr>
        <p:spPr>
          <a:xfrm>
            <a:off x="1097889" y="2504805"/>
            <a:ext cx="6292364" cy="544765"/>
          </a:xfrm>
          <a:prstGeom prst="rect">
            <a:avLst/>
          </a:prstGeom>
        </p:spPr>
        <p:txBody>
          <a:bodyPr vert="horz" wrap="none" lIns="0" tIns="0" rIns="0" bIns="0" rtlCol="0">
            <a:spAutoFit/>
          </a:bodyPr>
          <a:lstStyle/>
          <a:p>
            <a:pPr marL="0">
              <a:lnSpc>
                <a:spcPct val="100000"/>
              </a:lnSpc>
            </a:pPr>
            <a:r>
              <a:rPr sz="1740" b="1" i="1" spc="10" dirty="0">
                <a:latin typeface="Arial"/>
                <a:cs typeface="Arial"/>
              </a:rPr>
              <a:t>Principle</a:t>
            </a:r>
            <a:r>
              <a:rPr sz="1740" spc="10" dirty="0">
                <a:latin typeface="Calibri"/>
                <a:cs typeface="Calibri"/>
              </a:rPr>
              <a:t> : DNA is extracted from beef meat with 1% of horse meat,</a:t>
            </a:r>
            <a:endParaRPr sz="1700">
              <a:latin typeface="Calibri"/>
              <a:cs typeface="Calibri"/>
            </a:endParaRPr>
          </a:p>
          <a:p>
            <a:pPr marL="0">
              <a:lnSpc>
                <a:spcPct val="100000"/>
              </a:lnSpc>
            </a:pPr>
            <a:r>
              <a:rPr sz="1800" spc="10" dirty="0">
                <a:latin typeface="Calibri"/>
                <a:cs typeface="Calibri"/>
              </a:rPr>
              <a:t>unknown samples are compared to this reference</a:t>
            </a:r>
            <a:endParaRPr sz="1800">
              <a:latin typeface="Calibri"/>
              <a:cs typeface="Calibri"/>
            </a:endParaRPr>
          </a:p>
        </p:txBody>
      </p:sp>
      <p:graphicFrame>
        <p:nvGraphicFramePr>
          <p:cNvPr id="4" name="object 1"/>
          <p:cNvGraphicFramePr>
            <a:graphicFrameLocks noGrp="1"/>
          </p:cNvGraphicFramePr>
          <p:nvPr/>
        </p:nvGraphicFramePr>
        <p:xfrm>
          <a:off x="1877624" y="3304032"/>
          <a:ext cx="3364991" cy="1901952"/>
        </p:xfrm>
        <a:graphic>
          <a:graphicData uri="http://schemas.openxmlformats.org/drawingml/2006/table">
            <a:tbl>
              <a:tblPr firstRow="1" bandRow="1">
                <a:tableStyleId>{2D5ABB26-0587-4C30-8999-92F81FD0307C}</a:tableStyleId>
              </a:tblPr>
              <a:tblGrid>
                <a:gridCol w="1121664"/>
                <a:gridCol w="1121664"/>
                <a:gridCol w="1121663"/>
              </a:tblGrid>
              <a:tr h="269748">
                <a:tc>
                  <a:txBody>
                    <a:bodyPr/>
                    <a:lstStyle/>
                    <a:p>
                      <a:endParaRPr sz="1200">
                        <a:latin typeface="Times New Roman"/>
                        <a:cs typeface="Times New Roman"/>
                      </a:endParaRPr>
                    </a:p>
                  </a:txBody>
                  <a:tcPr marL="0" marR="0" marT="0" marB="0">
                    <a:lnL w="9144">
                      <a:solidFill>
                        <a:srgbClr val="BFBFBF"/>
                      </a:solidFill>
                      <a:prstDash val="solid"/>
                    </a:lnL>
                    <a:lnR w="9144">
                      <a:solidFill>
                        <a:srgbClr val="DADADA"/>
                      </a:solidFill>
                      <a:prstDash val="solid"/>
                    </a:lnR>
                    <a:lnT w="9144">
                      <a:solidFill>
                        <a:srgbClr val="DADADA"/>
                      </a:solidFill>
                      <a:prstDash val="solid"/>
                    </a:lnT>
                    <a:lnB w="9144">
                      <a:solidFill>
                        <a:srgbClr val="DADADA"/>
                      </a:solidFill>
                      <a:prstDash val="solid"/>
                    </a:lnB>
                  </a:tcPr>
                </a:tc>
                <a:tc>
                  <a:txBody>
                    <a:bodyPr/>
                    <a:lstStyle/>
                    <a:p>
                      <a:endParaRPr sz="1200">
                        <a:latin typeface="Times New Roman"/>
                        <a:cs typeface="Times New Roman"/>
                      </a:endParaRPr>
                    </a:p>
                  </a:txBody>
                  <a:tcPr marL="0" marR="0" marT="0" marB="0">
                    <a:lnL w="9144">
                      <a:solidFill>
                        <a:srgbClr val="DADADA"/>
                      </a:solidFill>
                      <a:prstDash val="solid"/>
                    </a:lnL>
                    <a:lnR w="9144">
                      <a:solidFill>
                        <a:srgbClr val="DADADA"/>
                      </a:solidFill>
                      <a:prstDash val="solid"/>
                    </a:lnR>
                    <a:lnT w="9144">
                      <a:solidFill>
                        <a:srgbClr val="DADADA"/>
                      </a:solidFill>
                      <a:prstDash val="solid"/>
                    </a:lnT>
                    <a:lnB w="9144">
                      <a:solidFill>
                        <a:srgbClr val="DADADA"/>
                      </a:solidFill>
                      <a:prstDash val="solid"/>
                    </a:lnB>
                  </a:tcPr>
                </a:tc>
                <a:tc>
                  <a:txBody>
                    <a:bodyPr/>
                    <a:lstStyle/>
                    <a:p>
                      <a:endParaRPr sz="1200">
                        <a:latin typeface="Times New Roman"/>
                        <a:cs typeface="Times New Roman"/>
                      </a:endParaRPr>
                    </a:p>
                  </a:txBody>
                  <a:tcPr marL="0" marR="0" marT="0" marB="0">
                    <a:lnL w="9144">
                      <a:solidFill>
                        <a:srgbClr val="DADADA"/>
                      </a:solidFill>
                      <a:prstDash val="solid"/>
                    </a:lnL>
                    <a:lnR w="9144">
                      <a:solidFill>
                        <a:srgbClr val="DADADA"/>
                      </a:solidFill>
                      <a:prstDash val="solid"/>
                    </a:lnR>
                    <a:lnT w="9144">
                      <a:solidFill>
                        <a:srgbClr val="DADADA"/>
                      </a:solidFill>
                      <a:prstDash val="solid"/>
                    </a:lnT>
                    <a:lnB w="9144">
                      <a:solidFill>
                        <a:srgbClr val="DADADA"/>
                      </a:solidFill>
                      <a:prstDash val="solid"/>
                    </a:lnB>
                  </a:tcPr>
                </a:tc>
              </a:tr>
              <a:tr h="271272">
                <a:tc>
                  <a:txBody>
                    <a:bodyPr/>
                    <a:lstStyle/>
                    <a:p>
                      <a:endParaRPr sz="1200">
                        <a:latin typeface="Times New Roman"/>
                        <a:cs typeface="Times New Roman"/>
                      </a:endParaRPr>
                    </a:p>
                  </a:txBody>
                  <a:tcPr marL="0" marR="0" marT="0" marB="0">
                    <a:lnL w="9144">
                      <a:solidFill>
                        <a:srgbClr val="BFBFBF"/>
                      </a:solidFill>
                      <a:prstDash val="solid"/>
                    </a:lnL>
                    <a:lnR w="9144">
                      <a:solidFill>
                        <a:srgbClr val="DADADA"/>
                      </a:solidFill>
                      <a:prstDash val="solid"/>
                    </a:lnR>
                    <a:lnT w="9144">
                      <a:solidFill>
                        <a:srgbClr val="DADADA"/>
                      </a:solidFill>
                      <a:prstDash val="solid"/>
                    </a:lnT>
                    <a:lnB w="9144">
                      <a:solidFill>
                        <a:srgbClr val="DADADA"/>
                      </a:solidFill>
                      <a:prstDash val="solid"/>
                    </a:lnB>
                  </a:tcPr>
                </a:tc>
                <a:tc>
                  <a:txBody>
                    <a:bodyPr/>
                    <a:lstStyle/>
                    <a:p>
                      <a:endParaRPr sz="1200">
                        <a:latin typeface="Times New Roman"/>
                        <a:cs typeface="Times New Roman"/>
                      </a:endParaRPr>
                    </a:p>
                  </a:txBody>
                  <a:tcPr marL="0" marR="0" marT="0" marB="0">
                    <a:lnL w="9144">
                      <a:solidFill>
                        <a:srgbClr val="DADADA"/>
                      </a:solidFill>
                      <a:prstDash val="solid"/>
                    </a:lnL>
                    <a:lnR w="9144">
                      <a:solidFill>
                        <a:srgbClr val="DADADA"/>
                      </a:solidFill>
                      <a:prstDash val="solid"/>
                    </a:lnR>
                    <a:lnT w="9144">
                      <a:solidFill>
                        <a:srgbClr val="DADADA"/>
                      </a:solidFill>
                      <a:prstDash val="solid"/>
                    </a:lnT>
                    <a:lnB w="9144">
                      <a:solidFill>
                        <a:srgbClr val="DADADA"/>
                      </a:solidFill>
                      <a:prstDash val="solid"/>
                    </a:lnB>
                  </a:tcPr>
                </a:tc>
                <a:tc>
                  <a:txBody>
                    <a:bodyPr/>
                    <a:lstStyle/>
                    <a:p>
                      <a:pPr marL="363346">
                        <a:lnSpc>
                          <a:spcPct val="100000"/>
                        </a:lnSpc>
                      </a:pPr>
                      <a:r>
                        <a:rPr sz="1800" spc="10" dirty="0">
                          <a:latin typeface="Calibri"/>
                          <a:cs typeface="Calibri"/>
                        </a:rPr>
                        <a:t>&lt; 1%</a:t>
                      </a:r>
                      <a:endParaRPr sz="1800">
                        <a:latin typeface="Calibri"/>
                        <a:cs typeface="Calibri"/>
                      </a:endParaRPr>
                    </a:p>
                  </a:txBody>
                  <a:tcPr marL="0" marR="0" marT="0" marB="0">
                    <a:lnL w="9144">
                      <a:solidFill>
                        <a:srgbClr val="DADADA"/>
                      </a:solidFill>
                      <a:prstDash val="solid"/>
                    </a:lnL>
                    <a:lnR w="9144">
                      <a:solidFill>
                        <a:srgbClr val="DADADA"/>
                      </a:solidFill>
                      <a:prstDash val="solid"/>
                    </a:lnR>
                    <a:lnT w="9144">
                      <a:solidFill>
                        <a:srgbClr val="DADADA"/>
                      </a:solidFill>
                      <a:prstDash val="solid"/>
                    </a:lnT>
                    <a:lnB w="9144">
                      <a:solidFill>
                        <a:srgbClr val="DADADA"/>
                      </a:solidFill>
                      <a:prstDash val="solid"/>
                    </a:lnB>
                  </a:tcPr>
                </a:tc>
              </a:tr>
              <a:tr h="271272">
                <a:tc>
                  <a:txBody>
                    <a:bodyPr/>
                    <a:lstStyle/>
                    <a:p>
                      <a:endParaRPr sz="1200">
                        <a:latin typeface="Times New Roman"/>
                        <a:cs typeface="Times New Roman"/>
                      </a:endParaRPr>
                    </a:p>
                  </a:txBody>
                  <a:tcPr marL="0" marR="0" marT="0" marB="0">
                    <a:lnL w="9144">
                      <a:solidFill>
                        <a:srgbClr val="BFBFBF"/>
                      </a:solidFill>
                      <a:prstDash val="solid"/>
                    </a:lnL>
                    <a:lnR w="9144">
                      <a:solidFill>
                        <a:srgbClr val="DADADA"/>
                      </a:solidFill>
                      <a:prstDash val="solid"/>
                    </a:lnR>
                    <a:lnT w="9144">
                      <a:solidFill>
                        <a:srgbClr val="DADADA"/>
                      </a:solidFill>
                      <a:prstDash val="solid"/>
                    </a:lnT>
                    <a:lnB w="9144">
                      <a:solidFill>
                        <a:srgbClr val="DADADA"/>
                      </a:solidFill>
                      <a:prstDash val="solid"/>
                    </a:lnB>
                  </a:tcPr>
                </a:tc>
                <a:tc>
                  <a:txBody>
                    <a:bodyPr/>
                    <a:lstStyle/>
                    <a:p>
                      <a:endParaRPr sz="1200">
                        <a:latin typeface="Times New Roman"/>
                        <a:cs typeface="Times New Roman"/>
                      </a:endParaRPr>
                    </a:p>
                  </a:txBody>
                  <a:tcPr marL="0" marR="0" marT="0" marB="0">
                    <a:lnL w="9144">
                      <a:solidFill>
                        <a:srgbClr val="DADADA"/>
                      </a:solidFill>
                      <a:prstDash val="solid"/>
                    </a:lnL>
                    <a:lnR w="9144">
                      <a:solidFill>
                        <a:srgbClr val="DADADA"/>
                      </a:solidFill>
                      <a:prstDash val="solid"/>
                    </a:lnR>
                    <a:lnT w="9144">
                      <a:solidFill>
                        <a:srgbClr val="DADADA"/>
                      </a:solidFill>
                      <a:prstDash val="solid"/>
                    </a:lnT>
                    <a:lnB w="9144">
                      <a:solidFill>
                        <a:srgbClr val="DADADA"/>
                      </a:solidFill>
                      <a:prstDash val="solid"/>
                    </a:lnB>
                  </a:tcPr>
                </a:tc>
                <a:tc>
                  <a:txBody>
                    <a:bodyPr/>
                    <a:lstStyle/>
                    <a:p>
                      <a:endParaRPr sz="1200">
                        <a:latin typeface="Times New Roman"/>
                        <a:cs typeface="Times New Roman"/>
                      </a:endParaRPr>
                    </a:p>
                  </a:txBody>
                  <a:tcPr marL="0" marR="0" marT="0" marB="0">
                    <a:lnL w="9144">
                      <a:solidFill>
                        <a:srgbClr val="DADADA"/>
                      </a:solidFill>
                      <a:prstDash val="solid"/>
                    </a:lnL>
                    <a:lnR w="9144">
                      <a:solidFill>
                        <a:srgbClr val="DADADA"/>
                      </a:solidFill>
                      <a:prstDash val="solid"/>
                    </a:lnR>
                    <a:lnT w="9144">
                      <a:solidFill>
                        <a:srgbClr val="DADADA"/>
                      </a:solidFill>
                      <a:prstDash val="solid"/>
                    </a:lnT>
                    <a:lnB w="9144">
                      <a:solidFill>
                        <a:srgbClr val="DADADA"/>
                      </a:solidFill>
                      <a:prstDash val="solid"/>
                    </a:lnB>
                  </a:tcPr>
                </a:tc>
              </a:tr>
              <a:tr h="271272">
                <a:tc>
                  <a:txBody>
                    <a:bodyPr/>
                    <a:lstStyle/>
                    <a:p>
                      <a:endParaRPr sz="1200">
                        <a:latin typeface="Times New Roman"/>
                        <a:cs typeface="Times New Roman"/>
                      </a:endParaRPr>
                    </a:p>
                  </a:txBody>
                  <a:tcPr marL="0" marR="0" marT="0" marB="0">
                    <a:lnL w="9144">
                      <a:solidFill>
                        <a:srgbClr val="BFBFBF"/>
                      </a:solidFill>
                      <a:prstDash val="solid"/>
                    </a:lnL>
                    <a:lnR w="9144">
                      <a:solidFill>
                        <a:srgbClr val="DADADA"/>
                      </a:solidFill>
                      <a:prstDash val="solid"/>
                    </a:lnR>
                    <a:lnT w="9144">
                      <a:solidFill>
                        <a:srgbClr val="DADADA"/>
                      </a:solidFill>
                      <a:prstDash val="solid"/>
                    </a:lnT>
                    <a:lnB w="9144">
                      <a:solidFill>
                        <a:srgbClr val="DADADA"/>
                      </a:solidFill>
                      <a:prstDash val="solid"/>
                    </a:lnB>
                  </a:tcPr>
                </a:tc>
                <a:tc>
                  <a:txBody>
                    <a:bodyPr/>
                    <a:lstStyle/>
                    <a:p>
                      <a:endParaRPr sz="1200">
                        <a:latin typeface="Times New Roman"/>
                        <a:cs typeface="Times New Roman"/>
                      </a:endParaRPr>
                    </a:p>
                  </a:txBody>
                  <a:tcPr marL="0" marR="0" marT="0" marB="0">
                    <a:lnL w="9144">
                      <a:solidFill>
                        <a:srgbClr val="DADADA"/>
                      </a:solidFill>
                      <a:prstDash val="solid"/>
                    </a:lnL>
                    <a:lnR w="9144">
                      <a:solidFill>
                        <a:srgbClr val="DADADA"/>
                      </a:solidFill>
                      <a:prstDash val="solid"/>
                    </a:lnR>
                    <a:lnT w="9144">
                      <a:solidFill>
                        <a:srgbClr val="DADADA"/>
                      </a:solidFill>
                      <a:prstDash val="solid"/>
                    </a:lnT>
                    <a:lnB w="9144">
                      <a:solidFill>
                        <a:srgbClr val="DADADA"/>
                      </a:solidFill>
                      <a:prstDash val="solid"/>
                    </a:lnB>
                  </a:tcPr>
                </a:tc>
                <a:tc>
                  <a:txBody>
                    <a:bodyPr/>
                    <a:lstStyle/>
                    <a:p>
                      <a:pPr marL="413638">
                        <a:lnSpc>
                          <a:spcPct val="100000"/>
                        </a:lnSpc>
                      </a:pPr>
                      <a:r>
                        <a:rPr sz="1800" spc="10" dirty="0">
                          <a:latin typeface="Calibri"/>
                          <a:cs typeface="Calibri"/>
                        </a:rPr>
                        <a:t>&gt; 1%</a:t>
                      </a:r>
                      <a:endParaRPr sz="1800">
                        <a:latin typeface="Calibri"/>
                        <a:cs typeface="Calibri"/>
                      </a:endParaRPr>
                    </a:p>
                  </a:txBody>
                  <a:tcPr marL="0" marR="0" marT="0" marB="0">
                    <a:lnL w="9144">
                      <a:solidFill>
                        <a:srgbClr val="DADADA"/>
                      </a:solidFill>
                      <a:prstDash val="solid"/>
                    </a:lnL>
                    <a:lnR w="9144">
                      <a:solidFill>
                        <a:srgbClr val="DADADA"/>
                      </a:solidFill>
                      <a:prstDash val="solid"/>
                    </a:lnR>
                    <a:lnT w="9144">
                      <a:solidFill>
                        <a:srgbClr val="DADADA"/>
                      </a:solidFill>
                      <a:prstDash val="solid"/>
                    </a:lnT>
                    <a:lnB w="9144">
                      <a:solidFill>
                        <a:srgbClr val="DADADA"/>
                      </a:solidFill>
                      <a:prstDash val="solid"/>
                    </a:lnB>
                  </a:tcPr>
                </a:tc>
              </a:tr>
              <a:tr h="271272">
                <a:tc>
                  <a:txBody>
                    <a:bodyPr/>
                    <a:lstStyle/>
                    <a:p>
                      <a:endParaRPr sz="1200">
                        <a:latin typeface="Times New Roman"/>
                        <a:cs typeface="Times New Roman"/>
                      </a:endParaRPr>
                    </a:p>
                  </a:txBody>
                  <a:tcPr marL="0" marR="0" marT="0" marB="0">
                    <a:lnL w="9144">
                      <a:solidFill>
                        <a:srgbClr val="BFBFBF"/>
                      </a:solidFill>
                      <a:prstDash val="solid"/>
                    </a:lnL>
                    <a:lnR w="9144">
                      <a:solidFill>
                        <a:srgbClr val="DADADA"/>
                      </a:solidFill>
                      <a:prstDash val="solid"/>
                    </a:lnR>
                    <a:lnT w="9144">
                      <a:solidFill>
                        <a:srgbClr val="DADADA"/>
                      </a:solidFill>
                      <a:prstDash val="solid"/>
                    </a:lnT>
                    <a:lnB w="9144">
                      <a:solidFill>
                        <a:srgbClr val="DADADA"/>
                      </a:solidFill>
                      <a:prstDash val="solid"/>
                    </a:lnB>
                  </a:tcPr>
                </a:tc>
                <a:tc>
                  <a:txBody>
                    <a:bodyPr/>
                    <a:lstStyle/>
                    <a:p>
                      <a:endParaRPr sz="1200">
                        <a:latin typeface="Times New Roman"/>
                        <a:cs typeface="Times New Roman"/>
                      </a:endParaRPr>
                    </a:p>
                  </a:txBody>
                  <a:tcPr marL="0" marR="0" marT="0" marB="0">
                    <a:lnL w="9144">
                      <a:solidFill>
                        <a:srgbClr val="DADADA"/>
                      </a:solidFill>
                      <a:prstDash val="solid"/>
                    </a:lnL>
                    <a:lnR w="9144">
                      <a:solidFill>
                        <a:srgbClr val="DADADA"/>
                      </a:solidFill>
                      <a:prstDash val="solid"/>
                    </a:lnR>
                    <a:lnT w="9144">
                      <a:solidFill>
                        <a:srgbClr val="DADADA"/>
                      </a:solidFill>
                      <a:prstDash val="solid"/>
                    </a:lnT>
                    <a:lnB w="9144">
                      <a:solidFill>
                        <a:srgbClr val="DADADA"/>
                      </a:solidFill>
                      <a:prstDash val="solid"/>
                    </a:lnB>
                  </a:tcPr>
                </a:tc>
                <a:tc>
                  <a:txBody>
                    <a:bodyPr/>
                    <a:lstStyle/>
                    <a:p>
                      <a:endParaRPr sz="1200">
                        <a:latin typeface="Times New Roman"/>
                        <a:cs typeface="Times New Roman"/>
                      </a:endParaRPr>
                    </a:p>
                  </a:txBody>
                  <a:tcPr marL="0" marR="0" marT="0" marB="0">
                    <a:lnL w="9144">
                      <a:solidFill>
                        <a:srgbClr val="DADADA"/>
                      </a:solidFill>
                      <a:prstDash val="solid"/>
                    </a:lnL>
                    <a:lnR w="9144">
                      <a:solidFill>
                        <a:srgbClr val="DADADA"/>
                      </a:solidFill>
                      <a:prstDash val="solid"/>
                    </a:lnR>
                    <a:lnT w="9144">
                      <a:solidFill>
                        <a:srgbClr val="DADADA"/>
                      </a:solidFill>
                      <a:prstDash val="solid"/>
                    </a:lnT>
                    <a:lnB w="9144">
                      <a:solidFill>
                        <a:srgbClr val="DADADA"/>
                      </a:solidFill>
                      <a:prstDash val="solid"/>
                    </a:lnB>
                  </a:tcPr>
                </a:tc>
              </a:tr>
              <a:tr h="269748">
                <a:tc>
                  <a:txBody>
                    <a:bodyPr/>
                    <a:lstStyle/>
                    <a:p>
                      <a:endParaRPr sz="1200">
                        <a:latin typeface="Times New Roman"/>
                        <a:cs typeface="Times New Roman"/>
                      </a:endParaRPr>
                    </a:p>
                  </a:txBody>
                  <a:tcPr marL="0" marR="0" marT="0" marB="0">
                    <a:lnL w="9144">
                      <a:solidFill>
                        <a:srgbClr val="BFBFBF"/>
                      </a:solidFill>
                      <a:prstDash val="solid"/>
                    </a:lnL>
                    <a:lnR w="9144">
                      <a:solidFill>
                        <a:srgbClr val="DADADA"/>
                      </a:solidFill>
                      <a:prstDash val="solid"/>
                    </a:lnR>
                    <a:lnT w="9144">
                      <a:solidFill>
                        <a:srgbClr val="DADADA"/>
                      </a:solidFill>
                      <a:prstDash val="solid"/>
                    </a:lnT>
                    <a:lnB w="9144">
                      <a:solidFill>
                        <a:srgbClr val="DADADA"/>
                      </a:solidFill>
                      <a:prstDash val="solid"/>
                    </a:lnB>
                  </a:tcPr>
                </a:tc>
                <a:tc>
                  <a:txBody>
                    <a:bodyPr/>
                    <a:lstStyle/>
                    <a:p>
                      <a:endParaRPr sz="1200">
                        <a:latin typeface="Times New Roman"/>
                        <a:cs typeface="Times New Roman"/>
                      </a:endParaRPr>
                    </a:p>
                  </a:txBody>
                  <a:tcPr marL="0" marR="0" marT="0" marB="0">
                    <a:lnL w="9144">
                      <a:solidFill>
                        <a:srgbClr val="DADADA"/>
                      </a:solidFill>
                      <a:prstDash val="solid"/>
                    </a:lnL>
                    <a:lnR w="9144">
                      <a:solidFill>
                        <a:srgbClr val="DADADA"/>
                      </a:solidFill>
                      <a:prstDash val="solid"/>
                    </a:lnR>
                    <a:lnT w="9144">
                      <a:solidFill>
                        <a:srgbClr val="DADADA"/>
                      </a:solidFill>
                      <a:prstDash val="solid"/>
                    </a:lnT>
                    <a:lnB w="9144">
                      <a:solidFill>
                        <a:srgbClr val="DADADA"/>
                      </a:solidFill>
                      <a:prstDash val="solid"/>
                    </a:lnB>
                  </a:tcPr>
                </a:tc>
                <a:tc>
                  <a:txBody>
                    <a:bodyPr/>
                    <a:lstStyle/>
                    <a:p>
                      <a:endParaRPr sz="1200">
                        <a:latin typeface="Times New Roman"/>
                        <a:cs typeface="Times New Roman"/>
                      </a:endParaRPr>
                    </a:p>
                  </a:txBody>
                  <a:tcPr marL="0" marR="0" marT="0" marB="0">
                    <a:lnL w="9144">
                      <a:solidFill>
                        <a:srgbClr val="DADADA"/>
                      </a:solidFill>
                      <a:prstDash val="solid"/>
                    </a:lnL>
                    <a:lnR w="9144">
                      <a:solidFill>
                        <a:srgbClr val="DADADA"/>
                      </a:solidFill>
                      <a:prstDash val="solid"/>
                    </a:lnR>
                    <a:lnT w="9144">
                      <a:solidFill>
                        <a:srgbClr val="DADADA"/>
                      </a:solidFill>
                      <a:prstDash val="solid"/>
                    </a:lnT>
                    <a:lnB w="9144">
                      <a:solidFill>
                        <a:srgbClr val="DADADA"/>
                      </a:solidFill>
                      <a:prstDash val="solid"/>
                    </a:lnB>
                  </a:tcPr>
                </a:tc>
              </a:tr>
              <a:tr h="271272">
                <a:tc>
                  <a:txBody>
                    <a:bodyPr/>
                    <a:lstStyle/>
                    <a:p>
                      <a:endParaRPr sz="1200">
                        <a:latin typeface="Times New Roman"/>
                        <a:cs typeface="Times New Roman"/>
                      </a:endParaRPr>
                    </a:p>
                  </a:txBody>
                  <a:tcPr marL="0" marR="0" marT="0" marB="0">
                    <a:lnL w="9144">
                      <a:solidFill>
                        <a:srgbClr val="BFBFBF"/>
                      </a:solidFill>
                      <a:prstDash val="solid"/>
                    </a:lnL>
                    <a:lnR w="9144">
                      <a:solidFill>
                        <a:srgbClr val="DADADA"/>
                      </a:solidFill>
                      <a:prstDash val="solid"/>
                    </a:lnR>
                    <a:lnT w="9144">
                      <a:solidFill>
                        <a:srgbClr val="DADADA"/>
                      </a:solidFill>
                      <a:prstDash val="solid"/>
                    </a:lnT>
                    <a:lnB w="9144">
                      <a:solidFill>
                        <a:srgbClr val="BFBFBF"/>
                      </a:solidFill>
                      <a:prstDash val="solid"/>
                    </a:lnB>
                  </a:tcPr>
                </a:tc>
                <a:tc>
                  <a:txBody>
                    <a:bodyPr/>
                    <a:lstStyle/>
                    <a:p>
                      <a:endParaRPr sz="1200">
                        <a:latin typeface="Times New Roman"/>
                        <a:cs typeface="Times New Roman"/>
                      </a:endParaRPr>
                    </a:p>
                  </a:txBody>
                  <a:tcPr marL="0" marR="0" marT="0" marB="0">
                    <a:lnL w="9144">
                      <a:solidFill>
                        <a:srgbClr val="DADADA"/>
                      </a:solidFill>
                      <a:prstDash val="solid"/>
                    </a:lnL>
                    <a:lnR w="9144">
                      <a:solidFill>
                        <a:srgbClr val="DADADA"/>
                      </a:solidFill>
                      <a:prstDash val="solid"/>
                    </a:lnR>
                    <a:lnT w="9144">
                      <a:solidFill>
                        <a:srgbClr val="DADADA"/>
                      </a:solidFill>
                      <a:prstDash val="solid"/>
                    </a:lnT>
                    <a:lnB w="9144">
                      <a:solidFill>
                        <a:srgbClr val="BFBFBF"/>
                      </a:solidFill>
                      <a:prstDash val="solid"/>
                    </a:lnB>
                  </a:tcPr>
                </a:tc>
                <a:tc>
                  <a:txBody>
                    <a:bodyPr/>
                    <a:lstStyle/>
                    <a:p>
                      <a:endParaRPr sz="1200">
                        <a:latin typeface="Times New Roman"/>
                        <a:cs typeface="Times New Roman"/>
                      </a:endParaRPr>
                    </a:p>
                  </a:txBody>
                  <a:tcPr marL="0" marR="0" marT="0" marB="0">
                    <a:lnL w="9144">
                      <a:solidFill>
                        <a:srgbClr val="DADADA"/>
                      </a:solidFill>
                      <a:prstDash val="solid"/>
                    </a:lnL>
                    <a:lnR w="9144">
                      <a:solidFill>
                        <a:srgbClr val="DADADA"/>
                      </a:solidFill>
                      <a:prstDash val="solid"/>
                    </a:lnR>
                    <a:lnT w="9144">
                      <a:solidFill>
                        <a:srgbClr val="DADADA"/>
                      </a:solidFill>
                      <a:prstDash val="solid"/>
                    </a:lnT>
                    <a:lnB w="9144">
                      <a:solidFill>
                        <a:srgbClr val="BFBFBF"/>
                      </a:solidFill>
                      <a:prstDash val="solid"/>
                    </a:lnB>
                  </a:tcPr>
                </a:tc>
              </a:tr>
            </a:tbl>
          </a:graphicData>
        </a:graphic>
      </p:graphicFrame>
      <p:pic>
        <p:nvPicPr>
          <p:cNvPr id="71" name="Image"/>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269" y="5950851"/>
            <a:ext cx="758698" cy="758698"/>
          </a:xfrm>
          <a:prstGeom prst="rect">
            <a:avLst/>
          </a:prstGeom>
        </p:spPr>
      </p:pic>
      <p:sp>
        <p:nvSpPr>
          <p:cNvPr id="5" name="text 1"/>
          <p:cNvSpPr txBox="1"/>
          <p:nvPr/>
        </p:nvSpPr>
        <p:spPr>
          <a:xfrm>
            <a:off x="1187505" y="6119927"/>
            <a:ext cx="4325030" cy="553998"/>
          </a:xfrm>
          <a:prstGeom prst="rect">
            <a:avLst/>
          </a:prstGeom>
        </p:spPr>
        <p:txBody>
          <a:bodyPr vert="horz" wrap="none" lIns="0" tIns="0" rIns="0" bIns="0" rtlCol="0">
            <a:spAutoFit/>
          </a:bodyPr>
          <a:lstStyle/>
          <a:p>
            <a:pPr marL="0">
              <a:lnSpc>
                <a:spcPct val="100000"/>
              </a:lnSpc>
            </a:pPr>
            <a:r>
              <a:rPr sz="1800" spc="10" dirty="0">
                <a:latin typeface="Calibri"/>
                <a:cs typeface="Calibri"/>
              </a:rPr>
              <a:t>No account of technological process (heat, …)</a:t>
            </a:r>
            <a:endParaRPr sz="1800">
              <a:latin typeface="Calibri"/>
              <a:cs typeface="Calibri"/>
            </a:endParaRPr>
          </a:p>
          <a:p>
            <a:pPr marL="0">
              <a:lnSpc>
                <a:spcPct val="100000"/>
              </a:lnSpc>
            </a:pPr>
            <a:r>
              <a:rPr sz="1800" spc="10" dirty="0">
                <a:latin typeface="Calibri"/>
                <a:cs typeface="Calibri"/>
              </a:rPr>
              <a:t>No real quantification</a:t>
            </a:r>
            <a:endParaRPr sz="1800">
              <a:latin typeface="Calibri"/>
              <a:cs typeface="Calibri"/>
            </a:endParaRPr>
          </a:p>
        </p:txBody>
      </p:sp>
      <p:graphicFrame>
        <p:nvGraphicFramePr>
          <p:cNvPr id="6" name="object 1"/>
          <p:cNvGraphicFramePr>
            <a:graphicFrameLocks noGrp="1"/>
          </p:cNvGraphicFramePr>
          <p:nvPr/>
        </p:nvGraphicFramePr>
        <p:xfrm>
          <a:off x="1574038" y="1083843"/>
          <a:ext cx="5971346" cy="529184"/>
        </p:xfrm>
        <a:graphic>
          <a:graphicData uri="http://schemas.openxmlformats.org/drawingml/2006/table">
            <a:tbl>
              <a:tblPr firstRow="1" bandRow="1">
                <a:tableStyleId>{2D5ABB26-0587-4C30-8999-92F81FD0307C}</a:tableStyleId>
              </a:tblPr>
              <a:tblGrid>
                <a:gridCol w="805027"/>
                <a:gridCol w="937793"/>
                <a:gridCol w="760780"/>
                <a:gridCol w="938606"/>
                <a:gridCol w="716864"/>
                <a:gridCol w="912291"/>
                <a:gridCol w="899985"/>
              </a:tblGrid>
              <a:tr h="295249">
                <a:tc>
                  <a:txBody>
                    <a:bodyPr/>
                    <a:lstStyle/>
                    <a:p>
                      <a:pPr marL="95377">
                        <a:lnSpc>
                          <a:spcPct val="100000"/>
                        </a:lnSpc>
                      </a:pPr>
                      <a:r>
                        <a:rPr sz="1400" spc="10" dirty="0">
                          <a:solidFill>
                            <a:srgbClr val="A7A7A7"/>
                          </a:solidFill>
                          <a:latin typeface="Calibri"/>
                          <a:cs typeface="Calibri"/>
                        </a:rPr>
                        <a:t>Dilution</a:t>
                      </a:r>
                      <a:endParaRPr sz="1400">
                        <a:latin typeface="Calibri"/>
                        <a:cs typeface="Calibri"/>
                      </a:endParaRPr>
                    </a:p>
                  </a:txBody>
                  <a:tcPr marL="0" marR="0" marT="87859" marB="0">
                    <a:lnL w="12700">
                      <a:solidFill>
                        <a:srgbClr val="DEEBF7"/>
                      </a:solidFill>
                      <a:prstDash val="solid"/>
                    </a:lnL>
                    <a:lnR w="12700">
                      <a:solidFill>
                        <a:srgbClr val="DEEBF7"/>
                      </a:solidFill>
                      <a:prstDash val="solid"/>
                    </a:lnR>
                    <a:lnT w="12700">
                      <a:solidFill>
                        <a:srgbClr val="DEEBF7"/>
                      </a:solidFill>
                      <a:prstDash val="solid"/>
                    </a:lnT>
                    <a:lnB w="0">
                      <a:solidFill>
                        <a:srgbClr val="000000">
                          <a:alpha val="0"/>
                        </a:srgbClr>
                      </a:solidFill>
                    </a:lnB>
                    <a:solidFill>
                      <a:srgbClr val="DEEBF7"/>
                    </a:solidFill>
                  </a:tcPr>
                </a:tc>
                <a:tc>
                  <a:txBody>
                    <a:bodyPr/>
                    <a:lstStyle/>
                    <a:p>
                      <a:endParaRPr sz="1200">
                        <a:latin typeface="Times New Roman"/>
                        <a:cs typeface="Times New Roman"/>
                      </a:endParaRPr>
                    </a:p>
                  </a:txBody>
                  <a:tcPr marL="0" marR="0" marT="0" marB="0">
                    <a:lnL w="12700">
                      <a:solidFill>
                        <a:srgbClr val="DEEBF7"/>
                      </a:solidFill>
                      <a:prstDash val="solid"/>
                    </a:lnL>
                    <a:lnR w="12700">
                      <a:solidFill>
                        <a:srgbClr val="9DC3E6"/>
                      </a:solidFill>
                      <a:prstDash val="solid"/>
                    </a:lnR>
                    <a:lnT w="0">
                      <a:solidFill>
                        <a:srgbClr val="000000">
                          <a:alpha val="0"/>
                        </a:srgbClr>
                      </a:solidFill>
                    </a:lnT>
                    <a:lnB w="0">
                      <a:solidFill>
                        <a:srgbClr val="000000">
                          <a:alpha val="0"/>
                        </a:srgbClr>
                      </a:solidFill>
                    </a:lnB>
                  </a:tcPr>
                </a:tc>
                <a:tc>
                  <a:txBody>
                    <a:bodyPr/>
                    <a:lstStyle/>
                    <a:p>
                      <a:pPr marL="279526">
                        <a:lnSpc>
                          <a:spcPct val="100000"/>
                        </a:lnSpc>
                      </a:pPr>
                      <a:r>
                        <a:rPr sz="1400" spc="10" dirty="0">
                          <a:latin typeface="Calibri"/>
                          <a:cs typeface="Calibri"/>
                        </a:rPr>
                        <a:t>EU</a:t>
                      </a:r>
                      <a:endParaRPr sz="1400">
                        <a:latin typeface="Calibri"/>
                        <a:cs typeface="Calibri"/>
                      </a:endParaRPr>
                    </a:p>
                  </a:txBody>
                  <a:tcPr marL="0" marR="0" marT="78461" marB="0">
                    <a:lnL w="12700">
                      <a:solidFill>
                        <a:srgbClr val="9DC3E6"/>
                      </a:solidFill>
                      <a:prstDash val="solid"/>
                    </a:lnL>
                    <a:lnR w="12700">
                      <a:solidFill>
                        <a:srgbClr val="9DC3E6"/>
                      </a:solidFill>
                      <a:prstDash val="solid"/>
                    </a:lnR>
                    <a:lnT w="12700">
                      <a:solidFill>
                        <a:srgbClr val="9DC3E6"/>
                      </a:solidFill>
                      <a:prstDash val="solid"/>
                    </a:lnT>
                    <a:lnB w="0">
                      <a:solidFill>
                        <a:srgbClr val="000000">
                          <a:alpha val="0"/>
                        </a:srgbClr>
                      </a:solidFill>
                    </a:lnB>
                    <a:solidFill>
                      <a:srgbClr val="9DC3E6"/>
                    </a:solidFill>
                  </a:tcPr>
                </a:tc>
                <a:tc>
                  <a:txBody>
                    <a:bodyPr/>
                    <a:lstStyle/>
                    <a:p>
                      <a:endParaRPr sz="1200">
                        <a:latin typeface="Times New Roman"/>
                        <a:cs typeface="Times New Roman"/>
                      </a:endParaRPr>
                    </a:p>
                  </a:txBody>
                  <a:tcPr marL="0" marR="0" marT="0" marB="0">
                    <a:lnL w="12700">
                      <a:solidFill>
                        <a:srgbClr val="9DC3E6"/>
                      </a:solidFill>
                      <a:prstDash val="solid"/>
                    </a:lnL>
                    <a:lnR w="12700">
                      <a:solidFill>
                        <a:srgbClr val="DEEBF7"/>
                      </a:solidFill>
                      <a:prstDash val="solid"/>
                    </a:lnR>
                    <a:lnT w="0">
                      <a:solidFill>
                        <a:srgbClr val="000000">
                          <a:alpha val="0"/>
                        </a:srgbClr>
                      </a:solidFill>
                    </a:lnT>
                    <a:lnB w="0">
                      <a:solidFill>
                        <a:srgbClr val="000000">
                          <a:alpha val="0"/>
                        </a:srgbClr>
                      </a:solidFill>
                    </a:lnB>
                  </a:tcPr>
                </a:tc>
                <a:tc>
                  <a:txBody>
                    <a:bodyPr/>
                    <a:lstStyle/>
                    <a:p>
                      <a:pPr marL="310388">
                        <a:lnSpc>
                          <a:spcPct val="100000"/>
                        </a:lnSpc>
                      </a:pPr>
                      <a:r>
                        <a:rPr sz="1400" spc="10" dirty="0">
                          <a:solidFill>
                            <a:srgbClr val="7F7F7F"/>
                          </a:solidFill>
                          <a:latin typeface="Calibri"/>
                          <a:cs typeface="Calibri"/>
                        </a:rPr>
                        <a:t>∑</a:t>
                      </a:r>
                      <a:endParaRPr sz="1400">
                        <a:latin typeface="Calibri"/>
                        <a:cs typeface="Calibri"/>
                      </a:endParaRPr>
                    </a:p>
                  </a:txBody>
                  <a:tcPr marL="0" marR="0" marT="87859" marB="0">
                    <a:lnL w="12700">
                      <a:solidFill>
                        <a:srgbClr val="DEEBF7"/>
                      </a:solidFill>
                      <a:prstDash val="solid"/>
                    </a:lnL>
                    <a:lnR w="12700">
                      <a:solidFill>
                        <a:srgbClr val="DEEBF7"/>
                      </a:solidFill>
                      <a:prstDash val="solid"/>
                    </a:lnR>
                    <a:lnT w="12700">
                      <a:solidFill>
                        <a:srgbClr val="DEEBF7"/>
                      </a:solidFill>
                      <a:prstDash val="solid"/>
                    </a:lnT>
                    <a:lnB w="0">
                      <a:solidFill>
                        <a:srgbClr val="000000">
                          <a:alpha val="0"/>
                        </a:srgbClr>
                      </a:solidFill>
                    </a:lnB>
                    <a:solidFill>
                      <a:srgbClr val="DEEBF7"/>
                    </a:solidFill>
                  </a:tcPr>
                </a:tc>
                <a:tc>
                  <a:txBody>
                    <a:bodyPr/>
                    <a:lstStyle/>
                    <a:p>
                      <a:endParaRPr sz="1200">
                        <a:latin typeface="Times New Roman"/>
                        <a:cs typeface="Times New Roman"/>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0">
                      <a:solidFill>
                        <a:srgbClr val="000000">
                          <a:alpha val="0"/>
                        </a:srgbClr>
                      </a:solidFill>
                    </a:lnB>
                  </a:tcPr>
                </a:tc>
                <a:tc>
                  <a:txBody>
                    <a:bodyPr/>
                    <a:lstStyle/>
                    <a:p>
                      <a:pPr marL="96139">
                        <a:lnSpc>
                          <a:spcPct val="100000"/>
                        </a:lnSpc>
                      </a:pPr>
                      <a:r>
                        <a:rPr sz="1400" spc="10" dirty="0">
                          <a:solidFill>
                            <a:srgbClr val="7F7F7F"/>
                          </a:solidFill>
                          <a:latin typeface="Calibri"/>
                          <a:cs typeface="Calibri"/>
                        </a:rPr>
                        <a:t>Easyfast™</a:t>
                      </a:r>
                      <a:endParaRPr sz="1400">
                        <a:latin typeface="Calibri"/>
                        <a:cs typeface="Calibri"/>
                      </a:endParaRPr>
                    </a:p>
                  </a:txBody>
                  <a:tcPr marL="0" marR="0" marT="78461" marB="0">
                    <a:lnL w="12700">
                      <a:solidFill>
                        <a:srgbClr val="DEEBF7"/>
                      </a:solidFill>
                      <a:prstDash val="solid"/>
                    </a:lnL>
                    <a:lnR w="12700">
                      <a:solidFill>
                        <a:srgbClr val="DEEBF7"/>
                      </a:solidFill>
                      <a:prstDash val="solid"/>
                    </a:lnR>
                    <a:lnT w="12700">
                      <a:solidFill>
                        <a:srgbClr val="DEEBF7"/>
                      </a:solidFill>
                      <a:prstDash val="solid"/>
                    </a:lnT>
                    <a:lnB w="0">
                      <a:solidFill>
                        <a:srgbClr val="000000">
                          <a:alpha val="0"/>
                        </a:srgbClr>
                      </a:solidFill>
                    </a:lnB>
                    <a:solidFill>
                      <a:srgbClr val="DEEBF7"/>
                    </a:solidFill>
                  </a:tcPr>
                </a:tc>
              </a:tr>
              <a:tr h="227965">
                <a:tc>
                  <a:txBody>
                    <a:bodyPr/>
                    <a:lstStyle/>
                    <a:p>
                      <a:pPr marL="203581">
                        <a:lnSpc>
                          <a:spcPct val="100000"/>
                        </a:lnSpc>
                      </a:pPr>
                      <a:r>
                        <a:rPr sz="1400" spc="10" dirty="0">
                          <a:solidFill>
                            <a:srgbClr val="A7A7A7"/>
                          </a:solidFill>
                          <a:latin typeface="Calibri"/>
                          <a:cs typeface="Calibri"/>
                        </a:rPr>
                        <a:t>curve</a:t>
                      </a:r>
                      <a:endParaRPr sz="1400">
                        <a:latin typeface="Calibri"/>
                        <a:cs typeface="Calibri"/>
                      </a:endParaRPr>
                    </a:p>
                  </a:txBody>
                  <a:tcPr marL="0" marR="0" marT="6121" marB="0">
                    <a:lnL w="12700">
                      <a:solidFill>
                        <a:srgbClr val="DEEBF7"/>
                      </a:solidFill>
                      <a:prstDash val="solid"/>
                    </a:lnL>
                    <a:lnR w="12700">
                      <a:solidFill>
                        <a:srgbClr val="DEEBF7"/>
                      </a:solidFill>
                      <a:prstDash val="solid"/>
                    </a:lnR>
                    <a:lnT w="0">
                      <a:solidFill>
                        <a:srgbClr val="000000">
                          <a:alpha val="0"/>
                        </a:srgbClr>
                      </a:solidFill>
                    </a:lnT>
                    <a:lnB w="12700">
                      <a:solidFill>
                        <a:srgbClr val="DEEBF7"/>
                      </a:solidFill>
                      <a:prstDash val="solid"/>
                    </a:lnB>
                    <a:solidFill>
                      <a:srgbClr val="DEEBF7"/>
                    </a:solidFill>
                  </a:tcPr>
                </a:tc>
                <a:tc>
                  <a:txBody>
                    <a:bodyPr/>
                    <a:lstStyle/>
                    <a:p>
                      <a:endParaRPr sz="1200">
                        <a:latin typeface="Times New Roman"/>
                        <a:cs typeface="Times New Roman"/>
                      </a:endParaRPr>
                    </a:p>
                  </a:txBody>
                  <a:tcPr marL="0" marR="0" marT="0" marB="0">
                    <a:lnL w="12700">
                      <a:solidFill>
                        <a:srgbClr val="DEEBF7"/>
                      </a:solidFill>
                      <a:prstDash val="solid"/>
                    </a:lnL>
                    <a:lnR w="12700">
                      <a:solidFill>
                        <a:srgbClr val="9DC3E6"/>
                      </a:solidFill>
                      <a:prstDash val="solid"/>
                    </a:lnR>
                    <a:lnT w="0">
                      <a:solidFill>
                        <a:srgbClr val="000000">
                          <a:alpha val="0"/>
                        </a:srgbClr>
                      </a:solidFill>
                    </a:lnT>
                    <a:lnB w="0">
                      <a:solidFill>
                        <a:srgbClr val="000000">
                          <a:alpha val="0"/>
                        </a:srgbClr>
                      </a:solidFill>
                    </a:lnB>
                  </a:tcPr>
                </a:tc>
                <a:tc>
                  <a:txBody>
                    <a:bodyPr/>
                    <a:lstStyle/>
                    <a:p>
                      <a:pPr marL="96646">
                        <a:lnSpc>
                          <a:spcPct val="100000"/>
                        </a:lnSpc>
                      </a:pPr>
                      <a:r>
                        <a:rPr sz="1400" spc="10" dirty="0">
                          <a:latin typeface="Calibri"/>
                          <a:cs typeface="Calibri"/>
                        </a:rPr>
                        <a:t>method</a:t>
                      </a:r>
                      <a:endParaRPr sz="1400">
                        <a:latin typeface="Calibri"/>
                        <a:cs typeface="Calibri"/>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12700">
                      <a:solidFill>
                        <a:srgbClr val="9DC3E6"/>
                      </a:solidFill>
                      <a:prstDash val="solid"/>
                    </a:lnB>
                    <a:solidFill>
                      <a:srgbClr val="9DC3E6"/>
                    </a:solidFill>
                  </a:tcPr>
                </a:tc>
                <a:tc>
                  <a:txBody>
                    <a:bodyPr/>
                    <a:lstStyle/>
                    <a:p>
                      <a:endParaRPr sz="1200">
                        <a:latin typeface="Times New Roman"/>
                        <a:cs typeface="Times New Roman"/>
                      </a:endParaRPr>
                    </a:p>
                  </a:txBody>
                  <a:tcPr marL="0" marR="0" marT="0" marB="0">
                    <a:lnL w="12700">
                      <a:solidFill>
                        <a:srgbClr val="9DC3E6"/>
                      </a:solidFill>
                      <a:prstDash val="solid"/>
                    </a:lnL>
                    <a:lnR w="12700">
                      <a:solidFill>
                        <a:srgbClr val="DEEBF7"/>
                      </a:solidFill>
                      <a:prstDash val="solid"/>
                    </a:lnR>
                    <a:lnT w="0">
                      <a:solidFill>
                        <a:srgbClr val="000000">
                          <a:alpha val="0"/>
                        </a:srgbClr>
                      </a:solidFill>
                    </a:lnT>
                    <a:lnB w="0">
                      <a:solidFill>
                        <a:srgbClr val="000000">
                          <a:alpha val="0"/>
                        </a:srgbClr>
                      </a:solidFill>
                    </a:lnB>
                  </a:tcPr>
                </a:tc>
                <a:tc>
                  <a:txBody>
                    <a:bodyPr/>
                    <a:lstStyle/>
                    <a:p>
                      <a:pPr marL="95504">
                        <a:lnSpc>
                          <a:spcPct val="100000"/>
                        </a:lnSpc>
                      </a:pPr>
                      <a:r>
                        <a:rPr sz="1400" spc="10" dirty="0">
                          <a:solidFill>
                            <a:srgbClr val="7F7F7F"/>
                          </a:solidFill>
                          <a:latin typeface="Calibri"/>
                          <a:cs typeface="Calibri"/>
                        </a:rPr>
                        <a:t>species</a:t>
                      </a:r>
                      <a:endParaRPr sz="1400">
                        <a:latin typeface="Calibri"/>
                        <a:cs typeface="Calibri"/>
                      </a:endParaRPr>
                    </a:p>
                  </a:txBody>
                  <a:tcPr marL="0" marR="0" marT="6121" marB="0">
                    <a:lnL w="12700">
                      <a:solidFill>
                        <a:srgbClr val="DEEBF7"/>
                      </a:solidFill>
                      <a:prstDash val="solid"/>
                    </a:lnL>
                    <a:lnR w="12700">
                      <a:solidFill>
                        <a:srgbClr val="DEEBF7"/>
                      </a:solidFill>
                      <a:prstDash val="solid"/>
                    </a:lnR>
                    <a:lnT w="0">
                      <a:solidFill>
                        <a:srgbClr val="000000">
                          <a:alpha val="0"/>
                        </a:srgbClr>
                      </a:solidFill>
                    </a:lnT>
                    <a:lnB w="12700">
                      <a:solidFill>
                        <a:srgbClr val="DEEBF7"/>
                      </a:solidFill>
                      <a:prstDash val="solid"/>
                    </a:lnB>
                    <a:solidFill>
                      <a:srgbClr val="DEEBF7"/>
                    </a:solidFill>
                  </a:tcPr>
                </a:tc>
                <a:tc>
                  <a:txBody>
                    <a:bodyPr/>
                    <a:lstStyle/>
                    <a:p>
                      <a:endParaRPr sz="1200">
                        <a:latin typeface="Times New Roman"/>
                        <a:cs typeface="Times New Roman"/>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0">
                      <a:solidFill>
                        <a:srgbClr val="000000">
                          <a:alpha val="0"/>
                        </a:srgbClr>
                      </a:solidFill>
                    </a:lnB>
                  </a:tcPr>
                </a:tc>
                <a:tc>
                  <a:txBody>
                    <a:bodyPr/>
                    <a:lstStyle/>
                    <a:p>
                      <a:pPr marL="314071">
                        <a:lnSpc>
                          <a:spcPct val="100000"/>
                        </a:lnSpc>
                      </a:pPr>
                      <a:r>
                        <a:rPr sz="1400" spc="10" dirty="0">
                          <a:solidFill>
                            <a:srgbClr val="7F7F7F"/>
                          </a:solidFill>
                          <a:latin typeface="Calibri"/>
                          <a:cs typeface="Calibri"/>
                        </a:rPr>
                        <a:t>test</a:t>
                      </a:r>
                      <a:endParaRPr sz="1400">
                        <a:latin typeface="Calibri"/>
                        <a:cs typeface="Calibri"/>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12700">
                      <a:solidFill>
                        <a:srgbClr val="DEEBF7"/>
                      </a:solidFill>
                      <a:prstDash val="solid"/>
                    </a:lnB>
                    <a:solidFill>
                      <a:srgbClr val="DEEBF7"/>
                    </a:solidFill>
                  </a:tcPr>
                </a:tc>
              </a:tr>
            </a:tbl>
          </a:graphicData>
        </a:graphic>
      </p:graphicFrame>
      <p:pic>
        <p:nvPicPr>
          <p:cNvPr id="72" name="Image"/>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68424" y="3564636"/>
            <a:ext cx="3383280" cy="1239012"/>
          </a:xfrm>
          <a:prstGeom prst="rect">
            <a:avLst/>
          </a:prstGeom>
        </p:spPr>
      </p:pic>
      <p:sp>
        <p:nvSpPr>
          <p:cNvPr id="107" name="object 107"/>
          <p:cNvSpPr/>
          <p:nvPr/>
        </p:nvSpPr>
        <p:spPr>
          <a:xfrm>
            <a:off x="5210810" y="4760468"/>
            <a:ext cx="64008" cy="64008"/>
          </a:xfrm>
          <a:custGeom>
            <a:avLst/>
            <a:gdLst/>
            <a:ahLst/>
            <a:cxnLst/>
            <a:rect l="l" t="t" r="r" b="b"/>
            <a:pathLst>
              <a:path w="64008" h="64008">
                <a:moveTo>
                  <a:pt x="64008" y="32004"/>
                </a:moveTo>
                <a:cubicBezTo>
                  <a:pt x="64008" y="49657"/>
                  <a:pt x="49657" y="64008"/>
                  <a:pt x="32004" y="64008"/>
                </a:cubicBezTo>
                <a:cubicBezTo>
                  <a:pt x="14351" y="64008"/>
                  <a:pt x="0" y="49657"/>
                  <a:pt x="0" y="32004"/>
                </a:cubicBezTo>
                <a:cubicBezTo>
                  <a:pt x="0" y="14351"/>
                  <a:pt x="14351" y="0"/>
                  <a:pt x="32004" y="0"/>
                </a:cubicBezTo>
                <a:cubicBezTo>
                  <a:pt x="49657" y="0"/>
                  <a:pt x="64008" y="14351"/>
                  <a:pt x="64008" y="32004"/>
                </a:cubicBezTo>
                <a:close/>
              </a:path>
            </a:pathLst>
          </a:custGeom>
          <a:solidFill>
            <a:srgbClr val="5B9BD4"/>
          </a:solidFill>
        </p:spPr>
        <p:txBody>
          <a:bodyPr wrap="square" lIns="0" tIns="0" rIns="0" bIns="0" rtlCol="0">
            <a:noAutofit/>
          </a:bodyPr>
          <a:lstStyle/>
          <a:p>
            <a:endParaRPr/>
          </a:p>
        </p:txBody>
      </p:sp>
      <p:sp>
        <p:nvSpPr>
          <p:cNvPr id="108" name="object 108"/>
          <p:cNvSpPr/>
          <p:nvPr/>
        </p:nvSpPr>
        <p:spPr>
          <a:xfrm>
            <a:off x="5270111" y="4787821"/>
            <a:ext cx="9525" cy="9525"/>
          </a:xfrm>
          <a:custGeom>
            <a:avLst/>
            <a:gdLst/>
            <a:ahLst/>
            <a:cxnLst/>
            <a:rect l="l" t="t" r="r" b="b"/>
            <a:pathLst>
              <a:path w="9525" h="9525">
                <a:moveTo>
                  <a:pt x="4763" y="4763"/>
                </a:moveTo>
              </a:path>
            </a:pathLst>
          </a:custGeom>
          <a:ln w="9525">
            <a:solidFill>
              <a:srgbClr val="5B9BD4"/>
            </a:solidFill>
          </a:ln>
        </p:spPr>
        <p:txBody>
          <a:bodyPr wrap="square" lIns="0" tIns="0" rIns="0" bIns="0" rtlCol="0">
            <a:noAutofit/>
          </a:bodyPr>
          <a:lstStyle/>
          <a:p>
            <a:endParaRPr/>
          </a:p>
        </p:txBody>
      </p:sp>
      <p:sp>
        <p:nvSpPr>
          <p:cNvPr id="109" name="object 109"/>
          <p:cNvSpPr/>
          <p:nvPr/>
        </p:nvSpPr>
        <p:spPr>
          <a:xfrm>
            <a:off x="5206103" y="4755817"/>
            <a:ext cx="73533" cy="73533"/>
          </a:xfrm>
          <a:custGeom>
            <a:avLst/>
            <a:gdLst/>
            <a:ahLst/>
            <a:cxnLst/>
            <a:rect l="l" t="t" r="r" b="b"/>
            <a:pathLst>
              <a:path w="73533" h="73533">
                <a:moveTo>
                  <a:pt x="68771" y="36767"/>
                </a:moveTo>
                <a:cubicBezTo>
                  <a:pt x="68771" y="54420"/>
                  <a:pt x="54420" y="68771"/>
                  <a:pt x="36767" y="68771"/>
                </a:cubicBezTo>
                <a:cubicBezTo>
                  <a:pt x="19114" y="68771"/>
                  <a:pt x="4763" y="54420"/>
                  <a:pt x="4763" y="36767"/>
                </a:cubicBezTo>
                <a:cubicBezTo>
                  <a:pt x="4763" y="19114"/>
                  <a:pt x="19114" y="4763"/>
                  <a:pt x="36767" y="4763"/>
                </a:cubicBezTo>
                <a:cubicBezTo>
                  <a:pt x="54420" y="4763"/>
                  <a:pt x="68771" y="19114"/>
                  <a:pt x="68771" y="36767"/>
                </a:cubicBezTo>
              </a:path>
            </a:pathLst>
          </a:custGeom>
          <a:ln w="9525">
            <a:solidFill>
              <a:srgbClr val="5B9BD4"/>
            </a:solidFill>
          </a:ln>
        </p:spPr>
        <p:txBody>
          <a:bodyPr wrap="square" lIns="0" tIns="0" rIns="0" bIns="0" rtlCol="0">
            <a:noAutofit/>
          </a:bodyPr>
          <a:lstStyle/>
          <a:p>
            <a:endParaRPr/>
          </a:p>
        </p:txBody>
      </p:sp>
      <p:sp>
        <p:nvSpPr>
          <p:cNvPr id="110" name="object 110"/>
          <p:cNvSpPr/>
          <p:nvPr/>
        </p:nvSpPr>
        <p:spPr>
          <a:xfrm>
            <a:off x="5270111" y="4787821"/>
            <a:ext cx="9525" cy="9525"/>
          </a:xfrm>
          <a:custGeom>
            <a:avLst/>
            <a:gdLst/>
            <a:ahLst/>
            <a:cxnLst/>
            <a:rect l="l" t="t" r="r" b="b"/>
            <a:pathLst>
              <a:path w="9525" h="9525">
                <a:moveTo>
                  <a:pt x="4763" y="4763"/>
                </a:moveTo>
                <a:moveTo>
                  <a:pt x="4763" y="4763"/>
                </a:moveTo>
              </a:path>
            </a:pathLst>
          </a:custGeom>
          <a:ln w="9525">
            <a:solidFill>
              <a:srgbClr val="5B9BD4"/>
            </a:solidFill>
          </a:ln>
        </p:spPr>
        <p:txBody>
          <a:bodyPr wrap="square" lIns="0" tIns="0" rIns="0" bIns="0" rtlCol="0">
            <a:noAutofit/>
          </a:bodyPr>
          <a:lstStyle/>
          <a:p>
            <a:endParaRPr/>
          </a:p>
        </p:txBody>
      </p:sp>
      <p:sp>
        <p:nvSpPr>
          <p:cNvPr id="111" name="object 111"/>
          <p:cNvSpPr/>
          <p:nvPr/>
        </p:nvSpPr>
        <p:spPr>
          <a:xfrm>
            <a:off x="4089202" y="4353560"/>
            <a:ext cx="64007" cy="64008"/>
          </a:xfrm>
          <a:custGeom>
            <a:avLst/>
            <a:gdLst/>
            <a:ahLst/>
            <a:cxnLst/>
            <a:rect l="l" t="t" r="r" b="b"/>
            <a:pathLst>
              <a:path w="64007" h="64008">
                <a:moveTo>
                  <a:pt x="64007" y="32004"/>
                </a:moveTo>
                <a:cubicBezTo>
                  <a:pt x="64007" y="49657"/>
                  <a:pt x="49657" y="64008"/>
                  <a:pt x="32004" y="64008"/>
                </a:cubicBezTo>
                <a:cubicBezTo>
                  <a:pt x="14350" y="64008"/>
                  <a:pt x="0" y="49657"/>
                  <a:pt x="0" y="32004"/>
                </a:cubicBezTo>
                <a:cubicBezTo>
                  <a:pt x="0" y="14351"/>
                  <a:pt x="14350" y="0"/>
                  <a:pt x="32004" y="0"/>
                </a:cubicBezTo>
                <a:cubicBezTo>
                  <a:pt x="49657" y="0"/>
                  <a:pt x="64007" y="14351"/>
                  <a:pt x="64007" y="32004"/>
                </a:cubicBezTo>
                <a:close/>
              </a:path>
            </a:pathLst>
          </a:custGeom>
          <a:solidFill>
            <a:srgbClr val="5B9BD4"/>
          </a:solidFill>
        </p:spPr>
        <p:txBody>
          <a:bodyPr wrap="square" lIns="0" tIns="0" rIns="0" bIns="0" rtlCol="0">
            <a:noAutofit/>
          </a:bodyPr>
          <a:lstStyle/>
          <a:p>
            <a:endParaRPr/>
          </a:p>
        </p:txBody>
      </p:sp>
      <p:sp>
        <p:nvSpPr>
          <p:cNvPr id="112" name="object 112"/>
          <p:cNvSpPr/>
          <p:nvPr/>
        </p:nvSpPr>
        <p:spPr>
          <a:xfrm>
            <a:off x="4148447" y="4380913"/>
            <a:ext cx="9525" cy="9525"/>
          </a:xfrm>
          <a:custGeom>
            <a:avLst/>
            <a:gdLst/>
            <a:ahLst/>
            <a:cxnLst/>
            <a:rect l="l" t="t" r="r" b="b"/>
            <a:pathLst>
              <a:path w="9525" h="9525">
                <a:moveTo>
                  <a:pt x="4762" y="4763"/>
                </a:moveTo>
              </a:path>
            </a:pathLst>
          </a:custGeom>
          <a:ln w="9525">
            <a:solidFill>
              <a:srgbClr val="5B9BD4"/>
            </a:solidFill>
          </a:ln>
        </p:spPr>
        <p:txBody>
          <a:bodyPr wrap="square" lIns="0" tIns="0" rIns="0" bIns="0" rtlCol="0">
            <a:noAutofit/>
          </a:bodyPr>
          <a:lstStyle/>
          <a:p>
            <a:endParaRPr/>
          </a:p>
        </p:txBody>
      </p:sp>
      <p:sp>
        <p:nvSpPr>
          <p:cNvPr id="113" name="object 113"/>
          <p:cNvSpPr/>
          <p:nvPr/>
        </p:nvSpPr>
        <p:spPr>
          <a:xfrm>
            <a:off x="4084383" y="4348909"/>
            <a:ext cx="73532" cy="73533"/>
          </a:xfrm>
          <a:custGeom>
            <a:avLst/>
            <a:gdLst/>
            <a:ahLst/>
            <a:cxnLst/>
            <a:rect l="l" t="t" r="r" b="b"/>
            <a:pathLst>
              <a:path w="73532" h="73533">
                <a:moveTo>
                  <a:pt x="68770" y="36767"/>
                </a:moveTo>
                <a:cubicBezTo>
                  <a:pt x="68770" y="54420"/>
                  <a:pt x="54420" y="68771"/>
                  <a:pt x="36767" y="68771"/>
                </a:cubicBezTo>
                <a:cubicBezTo>
                  <a:pt x="19113" y="68771"/>
                  <a:pt x="4763" y="54420"/>
                  <a:pt x="4763" y="36767"/>
                </a:cubicBezTo>
                <a:cubicBezTo>
                  <a:pt x="4763" y="19114"/>
                  <a:pt x="19113" y="4763"/>
                  <a:pt x="36767" y="4763"/>
                </a:cubicBezTo>
                <a:cubicBezTo>
                  <a:pt x="54420" y="4763"/>
                  <a:pt x="68770" y="19114"/>
                  <a:pt x="68770" y="36767"/>
                </a:cubicBezTo>
              </a:path>
            </a:pathLst>
          </a:custGeom>
          <a:ln w="9525">
            <a:solidFill>
              <a:srgbClr val="5B9BD4"/>
            </a:solidFill>
          </a:ln>
        </p:spPr>
        <p:txBody>
          <a:bodyPr wrap="square" lIns="0" tIns="0" rIns="0" bIns="0" rtlCol="0">
            <a:noAutofit/>
          </a:bodyPr>
          <a:lstStyle/>
          <a:p>
            <a:endParaRPr/>
          </a:p>
        </p:txBody>
      </p:sp>
      <p:sp>
        <p:nvSpPr>
          <p:cNvPr id="114" name="object 114"/>
          <p:cNvSpPr/>
          <p:nvPr/>
        </p:nvSpPr>
        <p:spPr>
          <a:xfrm>
            <a:off x="4148447" y="4380913"/>
            <a:ext cx="9525" cy="9525"/>
          </a:xfrm>
          <a:custGeom>
            <a:avLst/>
            <a:gdLst/>
            <a:ahLst/>
            <a:cxnLst/>
            <a:rect l="l" t="t" r="r" b="b"/>
            <a:pathLst>
              <a:path w="9525" h="9525">
                <a:moveTo>
                  <a:pt x="4762" y="4763"/>
                </a:moveTo>
                <a:moveTo>
                  <a:pt x="4762" y="4763"/>
                </a:moveTo>
              </a:path>
            </a:pathLst>
          </a:custGeom>
          <a:ln w="9525">
            <a:solidFill>
              <a:srgbClr val="5B9BD4"/>
            </a:solidFill>
          </a:ln>
        </p:spPr>
        <p:txBody>
          <a:bodyPr wrap="square" lIns="0" tIns="0" rIns="0" bIns="0" rtlCol="0">
            <a:noAutofit/>
          </a:bodyPr>
          <a:lstStyle/>
          <a:p>
            <a:endParaRPr/>
          </a:p>
        </p:txBody>
      </p:sp>
      <p:sp>
        <p:nvSpPr>
          <p:cNvPr id="115" name="object 115"/>
          <p:cNvSpPr/>
          <p:nvPr/>
        </p:nvSpPr>
        <p:spPr>
          <a:xfrm>
            <a:off x="2965958" y="3948176"/>
            <a:ext cx="64008" cy="64008"/>
          </a:xfrm>
          <a:custGeom>
            <a:avLst/>
            <a:gdLst/>
            <a:ahLst/>
            <a:cxnLst/>
            <a:rect l="l" t="t" r="r" b="b"/>
            <a:pathLst>
              <a:path w="64008" h="64008">
                <a:moveTo>
                  <a:pt x="64008" y="32004"/>
                </a:moveTo>
                <a:cubicBezTo>
                  <a:pt x="64008" y="49657"/>
                  <a:pt x="49657" y="64008"/>
                  <a:pt x="32004" y="64008"/>
                </a:cubicBezTo>
                <a:cubicBezTo>
                  <a:pt x="14351" y="64008"/>
                  <a:pt x="0" y="49657"/>
                  <a:pt x="0" y="32004"/>
                </a:cubicBezTo>
                <a:cubicBezTo>
                  <a:pt x="0" y="14351"/>
                  <a:pt x="14351" y="0"/>
                  <a:pt x="32004" y="0"/>
                </a:cubicBezTo>
                <a:cubicBezTo>
                  <a:pt x="49657" y="0"/>
                  <a:pt x="64008" y="14351"/>
                  <a:pt x="64008" y="32004"/>
                </a:cubicBezTo>
                <a:close/>
              </a:path>
            </a:pathLst>
          </a:custGeom>
          <a:solidFill>
            <a:srgbClr val="5B9BD4"/>
          </a:solidFill>
        </p:spPr>
        <p:txBody>
          <a:bodyPr wrap="square" lIns="0" tIns="0" rIns="0" bIns="0" rtlCol="0">
            <a:noAutofit/>
          </a:bodyPr>
          <a:lstStyle/>
          <a:p>
            <a:endParaRPr/>
          </a:p>
        </p:txBody>
      </p:sp>
      <p:sp>
        <p:nvSpPr>
          <p:cNvPr id="116" name="object 116"/>
          <p:cNvSpPr/>
          <p:nvPr/>
        </p:nvSpPr>
        <p:spPr>
          <a:xfrm>
            <a:off x="3025259" y="3975425"/>
            <a:ext cx="9525" cy="9525"/>
          </a:xfrm>
          <a:custGeom>
            <a:avLst/>
            <a:gdLst/>
            <a:ahLst/>
            <a:cxnLst/>
            <a:rect l="l" t="t" r="r" b="b"/>
            <a:pathLst>
              <a:path w="9525" h="9525">
                <a:moveTo>
                  <a:pt x="4763" y="4763"/>
                </a:moveTo>
              </a:path>
            </a:pathLst>
          </a:custGeom>
          <a:ln w="9525">
            <a:solidFill>
              <a:srgbClr val="5B9BD4"/>
            </a:solidFill>
          </a:ln>
        </p:spPr>
        <p:txBody>
          <a:bodyPr wrap="square" lIns="0" tIns="0" rIns="0" bIns="0" rtlCol="0">
            <a:noAutofit/>
          </a:bodyPr>
          <a:lstStyle/>
          <a:p>
            <a:endParaRPr/>
          </a:p>
        </p:txBody>
      </p:sp>
      <p:sp>
        <p:nvSpPr>
          <p:cNvPr id="117" name="object 117"/>
          <p:cNvSpPr/>
          <p:nvPr/>
        </p:nvSpPr>
        <p:spPr>
          <a:xfrm>
            <a:off x="2961217" y="3943421"/>
            <a:ext cx="73533" cy="73533"/>
          </a:xfrm>
          <a:custGeom>
            <a:avLst/>
            <a:gdLst/>
            <a:ahLst/>
            <a:cxnLst/>
            <a:rect l="l" t="t" r="r" b="b"/>
            <a:pathLst>
              <a:path w="73533" h="73533">
                <a:moveTo>
                  <a:pt x="68771" y="36767"/>
                </a:moveTo>
                <a:cubicBezTo>
                  <a:pt x="68771" y="54420"/>
                  <a:pt x="54420" y="68771"/>
                  <a:pt x="36767" y="68771"/>
                </a:cubicBezTo>
                <a:cubicBezTo>
                  <a:pt x="19114" y="68771"/>
                  <a:pt x="4763" y="54420"/>
                  <a:pt x="4763" y="36767"/>
                </a:cubicBezTo>
                <a:cubicBezTo>
                  <a:pt x="4763" y="19114"/>
                  <a:pt x="19114" y="4763"/>
                  <a:pt x="36767" y="4763"/>
                </a:cubicBezTo>
                <a:cubicBezTo>
                  <a:pt x="54420" y="4763"/>
                  <a:pt x="68771" y="19114"/>
                  <a:pt x="68771" y="36767"/>
                </a:cubicBezTo>
              </a:path>
            </a:pathLst>
          </a:custGeom>
          <a:ln w="9525">
            <a:solidFill>
              <a:srgbClr val="5B9BD4"/>
            </a:solidFill>
          </a:ln>
        </p:spPr>
        <p:txBody>
          <a:bodyPr wrap="square" lIns="0" tIns="0" rIns="0" bIns="0" rtlCol="0">
            <a:noAutofit/>
          </a:bodyPr>
          <a:lstStyle/>
          <a:p>
            <a:endParaRPr/>
          </a:p>
        </p:txBody>
      </p:sp>
      <p:sp>
        <p:nvSpPr>
          <p:cNvPr id="118" name="object 118"/>
          <p:cNvSpPr/>
          <p:nvPr/>
        </p:nvSpPr>
        <p:spPr>
          <a:xfrm>
            <a:off x="3025259" y="3975425"/>
            <a:ext cx="9525" cy="9525"/>
          </a:xfrm>
          <a:custGeom>
            <a:avLst/>
            <a:gdLst/>
            <a:ahLst/>
            <a:cxnLst/>
            <a:rect l="l" t="t" r="r" b="b"/>
            <a:pathLst>
              <a:path w="9525" h="9525">
                <a:moveTo>
                  <a:pt x="4763" y="4763"/>
                </a:moveTo>
                <a:moveTo>
                  <a:pt x="4763" y="4763"/>
                </a:moveTo>
              </a:path>
            </a:pathLst>
          </a:custGeom>
          <a:ln w="9525">
            <a:solidFill>
              <a:srgbClr val="5B9BD4"/>
            </a:solidFill>
          </a:ln>
        </p:spPr>
        <p:txBody>
          <a:bodyPr wrap="square" lIns="0" tIns="0" rIns="0" bIns="0" rtlCol="0">
            <a:noAutofit/>
          </a:bodyPr>
          <a:lstStyle/>
          <a:p>
            <a:endParaRPr/>
          </a:p>
        </p:txBody>
      </p:sp>
      <p:sp>
        <p:nvSpPr>
          <p:cNvPr id="119" name="object 119"/>
          <p:cNvSpPr/>
          <p:nvPr/>
        </p:nvSpPr>
        <p:spPr>
          <a:xfrm>
            <a:off x="1844350" y="3541268"/>
            <a:ext cx="64007" cy="64008"/>
          </a:xfrm>
          <a:custGeom>
            <a:avLst/>
            <a:gdLst/>
            <a:ahLst/>
            <a:cxnLst/>
            <a:rect l="l" t="t" r="r" b="b"/>
            <a:pathLst>
              <a:path w="64007" h="64008">
                <a:moveTo>
                  <a:pt x="64007" y="32003"/>
                </a:moveTo>
                <a:cubicBezTo>
                  <a:pt x="64007" y="49657"/>
                  <a:pt x="49657" y="64008"/>
                  <a:pt x="32004" y="64008"/>
                </a:cubicBezTo>
                <a:cubicBezTo>
                  <a:pt x="14351" y="64008"/>
                  <a:pt x="0" y="49657"/>
                  <a:pt x="0" y="32003"/>
                </a:cubicBezTo>
                <a:cubicBezTo>
                  <a:pt x="0" y="14351"/>
                  <a:pt x="14351" y="0"/>
                  <a:pt x="32004" y="0"/>
                </a:cubicBezTo>
                <a:cubicBezTo>
                  <a:pt x="49657" y="0"/>
                  <a:pt x="64007" y="14351"/>
                  <a:pt x="64007" y="32003"/>
                </a:cubicBezTo>
                <a:close/>
              </a:path>
            </a:pathLst>
          </a:custGeom>
          <a:solidFill>
            <a:srgbClr val="5B9BD4"/>
          </a:solidFill>
        </p:spPr>
        <p:txBody>
          <a:bodyPr wrap="square" lIns="0" tIns="0" rIns="0" bIns="0" rtlCol="0">
            <a:noAutofit/>
          </a:bodyPr>
          <a:lstStyle/>
          <a:p>
            <a:endParaRPr/>
          </a:p>
        </p:txBody>
      </p:sp>
      <p:sp>
        <p:nvSpPr>
          <p:cNvPr id="120" name="object 120"/>
          <p:cNvSpPr/>
          <p:nvPr/>
        </p:nvSpPr>
        <p:spPr>
          <a:xfrm>
            <a:off x="1903549" y="3568516"/>
            <a:ext cx="9525" cy="9525"/>
          </a:xfrm>
          <a:custGeom>
            <a:avLst/>
            <a:gdLst/>
            <a:ahLst/>
            <a:cxnLst/>
            <a:rect l="l" t="t" r="r" b="b"/>
            <a:pathLst>
              <a:path w="9525" h="9525">
                <a:moveTo>
                  <a:pt x="4762" y="4762"/>
                </a:moveTo>
              </a:path>
            </a:pathLst>
          </a:custGeom>
          <a:ln w="9525">
            <a:solidFill>
              <a:srgbClr val="5B9BD4"/>
            </a:solidFill>
          </a:ln>
        </p:spPr>
        <p:txBody>
          <a:bodyPr wrap="square" lIns="0" tIns="0" rIns="0" bIns="0" rtlCol="0">
            <a:noAutofit/>
          </a:bodyPr>
          <a:lstStyle/>
          <a:p>
            <a:endParaRPr/>
          </a:p>
        </p:txBody>
      </p:sp>
      <p:sp>
        <p:nvSpPr>
          <p:cNvPr id="121" name="object 121"/>
          <p:cNvSpPr/>
          <p:nvPr/>
        </p:nvSpPr>
        <p:spPr>
          <a:xfrm>
            <a:off x="1839531" y="3536512"/>
            <a:ext cx="73532" cy="73533"/>
          </a:xfrm>
          <a:custGeom>
            <a:avLst/>
            <a:gdLst/>
            <a:ahLst/>
            <a:cxnLst/>
            <a:rect l="l" t="t" r="r" b="b"/>
            <a:pathLst>
              <a:path w="73532" h="73533">
                <a:moveTo>
                  <a:pt x="68770" y="36766"/>
                </a:moveTo>
                <a:cubicBezTo>
                  <a:pt x="68770" y="54420"/>
                  <a:pt x="54420" y="68771"/>
                  <a:pt x="36767" y="68771"/>
                </a:cubicBezTo>
                <a:cubicBezTo>
                  <a:pt x="19114" y="68771"/>
                  <a:pt x="4763" y="54420"/>
                  <a:pt x="4763" y="36766"/>
                </a:cubicBezTo>
                <a:cubicBezTo>
                  <a:pt x="4763" y="19114"/>
                  <a:pt x="19114" y="4763"/>
                  <a:pt x="36767" y="4763"/>
                </a:cubicBezTo>
                <a:cubicBezTo>
                  <a:pt x="54420" y="4763"/>
                  <a:pt x="68770" y="19114"/>
                  <a:pt x="68770" y="36766"/>
                </a:cubicBezTo>
              </a:path>
            </a:pathLst>
          </a:custGeom>
          <a:ln w="9525">
            <a:solidFill>
              <a:srgbClr val="5B9BD4"/>
            </a:solidFill>
          </a:ln>
        </p:spPr>
        <p:txBody>
          <a:bodyPr wrap="square" lIns="0" tIns="0" rIns="0" bIns="0" rtlCol="0">
            <a:noAutofit/>
          </a:bodyPr>
          <a:lstStyle/>
          <a:p>
            <a:endParaRPr/>
          </a:p>
        </p:txBody>
      </p:sp>
      <p:sp>
        <p:nvSpPr>
          <p:cNvPr id="122" name="object 122"/>
          <p:cNvSpPr/>
          <p:nvPr/>
        </p:nvSpPr>
        <p:spPr>
          <a:xfrm>
            <a:off x="1903549" y="3568516"/>
            <a:ext cx="9525" cy="9525"/>
          </a:xfrm>
          <a:custGeom>
            <a:avLst/>
            <a:gdLst/>
            <a:ahLst/>
            <a:cxnLst/>
            <a:rect l="l" t="t" r="r" b="b"/>
            <a:pathLst>
              <a:path w="9525" h="9525">
                <a:moveTo>
                  <a:pt x="4762" y="4762"/>
                </a:moveTo>
                <a:moveTo>
                  <a:pt x="4762" y="4762"/>
                </a:moveTo>
              </a:path>
            </a:pathLst>
          </a:custGeom>
          <a:ln w="9525">
            <a:solidFill>
              <a:srgbClr val="5B9BD4"/>
            </a:solidFill>
          </a:ln>
        </p:spPr>
        <p:txBody>
          <a:bodyPr wrap="square" lIns="0" tIns="0" rIns="0" bIns="0" rtlCol="0">
            <a:noAutofit/>
          </a:bodyPr>
          <a:lstStyle/>
          <a:p>
            <a:endParaRPr/>
          </a:p>
        </p:txBody>
      </p:sp>
      <p:sp>
        <p:nvSpPr>
          <p:cNvPr id="7" name="text 1"/>
          <p:cNvSpPr txBox="1"/>
          <p:nvPr/>
        </p:nvSpPr>
        <p:spPr>
          <a:xfrm>
            <a:off x="1655961" y="5147548"/>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15</a:t>
            </a:r>
            <a:endParaRPr sz="900">
              <a:latin typeface="Calibri"/>
              <a:cs typeface="Calibri"/>
            </a:endParaRPr>
          </a:p>
        </p:txBody>
      </p:sp>
      <p:sp>
        <p:nvSpPr>
          <p:cNvPr id="8" name="text 1"/>
          <p:cNvSpPr txBox="1"/>
          <p:nvPr/>
        </p:nvSpPr>
        <p:spPr>
          <a:xfrm>
            <a:off x="1655961" y="4876530"/>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17</a:t>
            </a:r>
            <a:endParaRPr sz="900">
              <a:latin typeface="Calibri"/>
              <a:cs typeface="Calibri"/>
            </a:endParaRPr>
          </a:p>
        </p:txBody>
      </p:sp>
      <p:sp>
        <p:nvSpPr>
          <p:cNvPr id="9" name="text 1"/>
          <p:cNvSpPr txBox="1"/>
          <p:nvPr/>
        </p:nvSpPr>
        <p:spPr>
          <a:xfrm>
            <a:off x="1655961" y="4605512"/>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19</a:t>
            </a:r>
            <a:endParaRPr sz="900">
              <a:latin typeface="Calibri"/>
              <a:cs typeface="Calibri"/>
            </a:endParaRPr>
          </a:p>
        </p:txBody>
      </p:sp>
      <p:sp>
        <p:nvSpPr>
          <p:cNvPr id="10" name="text 1"/>
          <p:cNvSpPr txBox="1"/>
          <p:nvPr/>
        </p:nvSpPr>
        <p:spPr>
          <a:xfrm>
            <a:off x="1655961" y="4334393"/>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21</a:t>
            </a:r>
            <a:endParaRPr sz="900">
              <a:latin typeface="Calibri"/>
              <a:cs typeface="Calibri"/>
            </a:endParaRPr>
          </a:p>
        </p:txBody>
      </p:sp>
      <p:sp>
        <p:nvSpPr>
          <p:cNvPr id="11" name="text 1"/>
          <p:cNvSpPr txBox="1"/>
          <p:nvPr/>
        </p:nvSpPr>
        <p:spPr>
          <a:xfrm>
            <a:off x="1655961" y="4063243"/>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23</a:t>
            </a:r>
            <a:endParaRPr sz="900">
              <a:latin typeface="Calibri"/>
              <a:cs typeface="Calibri"/>
            </a:endParaRPr>
          </a:p>
        </p:txBody>
      </p:sp>
      <p:sp>
        <p:nvSpPr>
          <p:cNvPr id="12" name="text 1"/>
          <p:cNvSpPr txBox="1"/>
          <p:nvPr/>
        </p:nvSpPr>
        <p:spPr>
          <a:xfrm>
            <a:off x="1655961" y="3792226"/>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25</a:t>
            </a:r>
            <a:endParaRPr sz="900">
              <a:latin typeface="Calibri"/>
              <a:cs typeface="Calibri"/>
            </a:endParaRPr>
          </a:p>
        </p:txBody>
      </p:sp>
      <p:sp>
        <p:nvSpPr>
          <p:cNvPr id="13" name="text 1"/>
          <p:cNvSpPr txBox="1"/>
          <p:nvPr/>
        </p:nvSpPr>
        <p:spPr>
          <a:xfrm>
            <a:off x="1655961" y="3521328"/>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27</a:t>
            </a:r>
            <a:endParaRPr sz="900">
              <a:latin typeface="Calibri"/>
              <a:cs typeface="Calibri"/>
            </a:endParaRPr>
          </a:p>
        </p:txBody>
      </p:sp>
      <p:sp>
        <p:nvSpPr>
          <p:cNvPr id="14" name="text 1"/>
          <p:cNvSpPr txBox="1"/>
          <p:nvPr/>
        </p:nvSpPr>
        <p:spPr>
          <a:xfrm>
            <a:off x="1655961" y="3250422"/>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29</a:t>
            </a:r>
            <a:endParaRPr sz="900">
              <a:latin typeface="Calibri"/>
              <a:cs typeface="Calibri"/>
            </a:endParaRPr>
          </a:p>
        </p:txBody>
      </p:sp>
      <p:sp>
        <p:nvSpPr>
          <p:cNvPr id="15" name="text 1"/>
          <p:cNvSpPr txBox="1"/>
          <p:nvPr/>
        </p:nvSpPr>
        <p:spPr>
          <a:xfrm>
            <a:off x="1805751" y="5296265"/>
            <a:ext cx="148117"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0,1</a:t>
            </a:r>
            <a:endParaRPr sz="900">
              <a:latin typeface="Calibri"/>
              <a:cs typeface="Calibri"/>
            </a:endParaRPr>
          </a:p>
        </p:txBody>
      </p:sp>
      <p:sp>
        <p:nvSpPr>
          <p:cNvPr id="16" name="text 1"/>
          <p:cNvSpPr txBox="1"/>
          <p:nvPr/>
        </p:nvSpPr>
        <p:spPr>
          <a:xfrm>
            <a:off x="2970972" y="5296265"/>
            <a:ext cx="5899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1</a:t>
            </a:r>
            <a:endParaRPr sz="900">
              <a:latin typeface="Calibri"/>
              <a:cs typeface="Calibri"/>
            </a:endParaRPr>
          </a:p>
        </p:txBody>
      </p:sp>
      <p:sp>
        <p:nvSpPr>
          <p:cNvPr id="17" name="text 1"/>
          <p:cNvSpPr txBox="1"/>
          <p:nvPr/>
        </p:nvSpPr>
        <p:spPr>
          <a:xfrm>
            <a:off x="4063881" y="5296265"/>
            <a:ext cx="117981"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10</a:t>
            </a:r>
            <a:endParaRPr sz="900">
              <a:latin typeface="Calibri"/>
              <a:cs typeface="Calibri"/>
            </a:endParaRPr>
          </a:p>
        </p:txBody>
      </p:sp>
      <p:sp>
        <p:nvSpPr>
          <p:cNvPr id="18" name="text 1"/>
          <p:cNvSpPr txBox="1"/>
          <p:nvPr/>
        </p:nvSpPr>
        <p:spPr>
          <a:xfrm>
            <a:off x="5157217" y="5296265"/>
            <a:ext cx="176972" cy="138499"/>
          </a:xfrm>
          <a:prstGeom prst="rect">
            <a:avLst/>
          </a:prstGeom>
        </p:spPr>
        <p:txBody>
          <a:bodyPr vert="horz" wrap="none" lIns="0" tIns="0" rIns="0" bIns="0" rtlCol="0">
            <a:spAutoFit/>
          </a:bodyPr>
          <a:lstStyle/>
          <a:p>
            <a:pPr marL="0">
              <a:lnSpc>
                <a:spcPct val="100000"/>
              </a:lnSpc>
            </a:pPr>
            <a:r>
              <a:rPr sz="900" spc="10" dirty="0">
                <a:solidFill>
                  <a:srgbClr val="575757"/>
                </a:solidFill>
                <a:latin typeface="Calibri"/>
                <a:cs typeface="Calibri"/>
              </a:rPr>
              <a:t>100</a:t>
            </a:r>
            <a:endParaRPr sz="900">
              <a:latin typeface="Calibri"/>
              <a:cs typeface="Calibri"/>
            </a:endParaRPr>
          </a:p>
        </p:txBody>
      </p:sp>
      <p:sp>
        <p:nvSpPr>
          <p:cNvPr id="19" name="text 1"/>
          <p:cNvSpPr txBox="1"/>
          <p:nvPr/>
        </p:nvSpPr>
        <p:spPr>
          <a:xfrm>
            <a:off x="3138178" y="5388238"/>
            <a:ext cx="828625"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Horse  %</a:t>
            </a:r>
            <a:endParaRPr sz="1800">
              <a:latin typeface="Calibri"/>
              <a:cs typeface="Calibri"/>
            </a:endParaRPr>
          </a:p>
        </p:txBody>
      </p:sp>
      <p:sp>
        <p:nvSpPr>
          <p:cNvPr id="20" name="text 1"/>
          <p:cNvSpPr txBox="1"/>
          <p:nvPr/>
        </p:nvSpPr>
        <p:spPr>
          <a:xfrm rot="-5400000">
            <a:off x="789500" y="4108577"/>
            <a:ext cx="1180964"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qPCR results</a:t>
            </a:r>
            <a:endParaRPr sz="1800">
              <a:latin typeface="Calibri"/>
              <a:cs typeface="Calibri"/>
            </a:endParaRPr>
          </a:p>
        </p:txBody>
      </p:sp>
      <p:sp>
        <p:nvSpPr>
          <p:cNvPr id="123" name="object 123"/>
          <p:cNvSpPr/>
          <p:nvPr/>
        </p:nvSpPr>
        <p:spPr>
          <a:xfrm>
            <a:off x="1806003" y="3948239"/>
            <a:ext cx="3448558" cy="28575"/>
          </a:xfrm>
          <a:custGeom>
            <a:avLst/>
            <a:gdLst/>
            <a:ahLst/>
            <a:cxnLst/>
            <a:rect l="l" t="t" r="r" b="b"/>
            <a:pathLst>
              <a:path w="3448558" h="28575">
                <a:moveTo>
                  <a:pt x="14288" y="14288"/>
                </a:moveTo>
                <a:lnTo>
                  <a:pt x="3434271" y="14288"/>
                </a:lnTo>
              </a:path>
            </a:pathLst>
          </a:custGeom>
          <a:ln w="28575">
            <a:solidFill>
              <a:srgbClr val="FF0000"/>
            </a:solidFill>
          </a:ln>
        </p:spPr>
        <p:txBody>
          <a:bodyPr wrap="square" lIns="0" tIns="0" rIns="0" bIns="0" rtlCol="0">
            <a:noAutofit/>
          </a:bodyPr>
          <a:lstStyle/>
          <a:p>
            <a:endParaRPr/>
          </a:p>
        </p:txBody>
      </p:sp>
      <p:sp>
        <p:nvSpPr>
          <p:cNvPr id="21" name="text 1"/>
          <p:cNvSpPr txBox="1"/>
          <p:nvPr/>
        </p:nvSpPr>
        <p:spPr>
          <a:xfrm>
            <a:off x="4484243" y="3560832"/>
            <a:ext cx="455574"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&lt; 1%</a:t>
            </a:r>
            <a:endParaRPr sz="1800">
              <a:latin typeface="Calibri"/>
              <a:cs typeface="Calibri"/>
            </a:endParaRPr>
          </a:p>
        </p:txBody>
      </p:sp>
      <p:sp>
        <p:nvSpPr>
          <p:cNvPr id="22" name="text 1"/>
          <p:cNvSpPr txBox="1"/>
          <p:nvPr/>
        </p:nvSpPr>
        <p:spPr>
          <a:xfrm>
            <a:off x="4534535" y="4109323"/>
            <a:ext cx="455574"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&gt; 1%</a:t>
            </a:r>
            <a:endParaRPr sz="1800">
              <a:latin typeface="Calibri"/>
              <a:cs typeface="Calibri"/>
            </a:endParaRPr>
          </a:p>
        </p:txBody>
      </p:sp>
      <p:sp>
        <p:nvSpPr>
          <p:cNvPr id="124" name="object 124"/>
          <p:cNvSpPr/>
          <p:nvPr/>
        </p:nvSpPr>
        <p:spPr>
          <a:xfrm>
            <a:off x="1178006" y="1247125"/>
            <a:ext cx="6925919" cy="176149"/>
          </a:xfrm>
          <a:custGeom>
            <a:avLst/>
            <a:gdLst/>
            <a:ahLst/>
            <a:cxnLst/>
            <a:rect l="l" t="t" r="r" b="b"/>
            <a:pathLst>
              <a:path w="6925919" h="176149">
                <a:moveTo>
                  <a:pt x="0" y="44069"/>
                </a:moveTo>
                <a:lnTo>
                  <a:pt x="6837909" y="44069"/>
                </a:lnTo>
                <a:lnTo>
                  <a:pt x="6837909" y="0"/>
                </a:lnTo>
                <a:lnTo>
                  <a:pt x="6925919" y="88138"/>
                </a:lnTo>
                <a:lnTo>
                  <a:pt x="6837909" y="176149"/>
                </a:lnTo>
                <a:lnTo>
                  <a:pt x="6837909" y="132080"/>
                </a:lnTo>
                <a:lnTo>
                  <a:pt x="0" y="132080"/>
                </a:lnTo>
                <a:close/>
              </a:path>
            </a:pathLst>
          </a:custGeom>
          <a:solidFill>
            <a:srgbClr val="5B9BD4"/>
          </a:solidFill>
        </p:spPr>
        <p:txBody>
          <a:bodyPr wrap="square" lIns="0" tIns="0" rIns="0" bIns="0" rtlCol="0">
            <a:noAutofit/>
          </a:bodyPr>
          <a:lstStyle/>
          <a:p>
            <a:endParaRPr/>
          </a:p>
        </p:txBody>
      </p:sp>
      <p:sp>
        <p:nvSpPr>
          <p:cNvPr id="125" name="object 125"/>
          <p:cNvSpPr/>
          <p:nvPr/>
        </p:nvSpPr>
        <p:spPr>
          <a:xfrm>
            <a:off x="1171600" y="1240775"/>
            <a:ext cx="6850608" cy="56769"/>
          </a:xfrm>
          <a:custGeom>
            <a:avLst/>
            <a:gdLst/>
            <a:ahLst/>
            <a:cxnLst/>
            <a:rect l="l" t="t" r="r" b="b"/>
            <a:pathLst>
              <a:path w="6850608" h="56769">
                <a:moveTo>
                  <a:pt x="6350" y="50419"/>
                </a:moveTo>
                <a:lnTo>
                  <a:pt x="6844259" y="50419"/>
                </a:lnTo>
                <a:lnTo>
                  <a:pt x="6844259" y="6350"/>
                </a:lnTo>
              </a:path>
            </a:pathLst>
          </a:custGeom>
          <a:ln w="12700">
            <a:solidFill>
              <a:srgbClr val="41709C"/>
            </a:solidFill>
          </a:ln>
        </p:spPr>
        <p:txBody>
          <a:bodyPr wrap="square" lIns="0" tIns="0" rIns="0" bIns="0" rtlCol="0">
            <a:noAutofit/>
          </a:bodyPr>
          <a:lstStyle/>
          <a:p>
            <a:endParaRPr/>
          </a:p>
        </p:txBody>
      </p:sp>
      <p:sp>
        <p:nvSpPr>
          <p:cNvPr id="126" name="object 126"/>
          <p:cNvSpPr/>
          <p:nvPr/>
        </p:nvSpPr>
        <p:spPr>
          <a:xfrm>
            <a:off x="8009511" y="1240775"/>
            <a:ext cx="100710" cy="188849"/>
          </a:xfrm>
          <a:custGeom>
            <a:avLst/>
            <a:gdLst/>
            <a:ahLst/>
            <a:cxnLst/>
            <a:rect l="l" t="t" r="r" b="b"/>
            <a:pathLst>
              <a:path w="100710" h="188849">
                <a:moveTo>
                  <a:pt x="6350" y="6350"/>
                </a:moveTo>
                <a:lnTo>
                  <a:pt x="94360" y="94488"/>
                </a:lnTo>
                <a:lnTo>
                  <a:pt x="6350" y="182499"/>
                </a:lnTo>
              </a:path>
            </a:pathLst>
          </a:custGeom>
          <a:ln w="12700">
            <a:solidFill>
              <a:srgbClr val="41709C"/>
            </a:solidFill>
          </a:ln>
        </p:spPr>
        <p:txBody>
          <a:bodyPr wrap="square" lIns="0" tIns="0" rIns="0" bIns="0" rtlCol="0">
            <a:noAutofit/>
          </a:bodyPr>
          <a:lstStyle/>
          <a:p>
            <a:endParaRPr/>
          </a:p>
        </p:txBody>
      </p:sp>
      <p:sp>
        <p:nvSpPr>
          <p:cNvPr id="127" name="object 127"/>
          <p:cNvSpPr/>
          <p:nvPr/>
        </p:nvSpPr>
        <p:spPr>
          <a:xfrm>
            <a:off x="8009509" y="1372855"/>
            <a:ext cx="12700" cy="56769"/>
          </a:xfrm>
          <a:custGeom>
            <a:avLst/>
            <a:gdLst/>
            <a:ahLst/>
            <a:cxnLst/>
            <a:rect l="l" t="t" r="r" b="b"/>
            <a:pathLst>
              <a:path w="12700" h="56769">
                <a:moveTo>
                  <a:pt x="6350" y="50419"/>
                </a:moveTo>
                <a:lnTo>
                  <a:pt x="6350" y="6350"/>
                </a:lnTo>
              </a:path>
            </a:pathLst>
          </a:custGeom>
          <a:ln w="12700">
            <a:solidFill>
              <a:srgbClr val="41709C"/>
            </a:solidFill>
          </a:ln>
        </p:spPr>
        <p:txBody>
          <a:bodyPr wrap="square" lIns="0" tIns="0" rIns="0" bIns="0" rtlCol="0">
            <a:noAutofit/>
          </a:bodyPr>
          <a:lstStyle/>
          <a:p>
            <a:endParaRPr/>
          </a:p>
        </p:txBody>
      </p:sp>
      <p:sp>
        <p:nvSpPr>
          <p:cNvPr id="128" name="object 128"/>
          <p:cNvSpPr/>
          <p:nvPr/>
        </p:nvSpPr>
        <p:spPr>
          <a:xfrm>
            <a:off x="7539093" y="1372743"/>
            <a:ext cx="483171" cy="12700"/>
          </a:xfrm>
          <a:custGeom>
            <a:avLst/>
            <a:gdLst/>
            <a:ahLst/>
            <a:cxnLst/>
            <a:rect l="l" t="t" r="r" b="b"/>
            <a:pathLst>
              <a:path w="483171" h="12700">
                <a:moveTo>
                  <a:pt x="476822" y="6350"/>
                </a:moveTo>
                <a:lnTo>
                  <a:pt x="6350" y="6350"/>
                </a:lnTo>
              </a:path>
            </a:pathLst>
          </a:custGeom>
          <a:ln w="12700">
            <a:solidFill>
              <a:srgbClr val="41709C"/>
            </a:solidFill>
          </a:ln>
        </p:spPr>
        <p:txBody>
          <a:bodyPr wrap="square" lIns="0" tIns="0" rIns="0" bIns="0" rtlCol="0">
            <a:noAutofit/>
          </a:bodyPr>
          <a:lstStyle/>
          <a:p>
            <a:endParaRPr/>
          </a:p>
        </p:txBody>
      </p:sp>
      <p:sp>
        <p:nvSpPr>
          <p:cNvPr id="129" name="object 129"/>
          <p:cNvSpPr/>
          <p:nvPr/>
        </p:nvSpPr>
        <p:spPr>
          <a:xfrm>
            <a:off x="7539093" y="1372743"/>
            <a:ext cx="483171" cy="12700"/>
          </a:xfrm>
          <a:custGeom>
            <a:avLst/>
            <a:gdLst/>
            <a:ahLst/>
            <a:cxnLst/>
            <a:rect l="l" t="t" r="r" b="b"/>
            <a:pathLst>
              <a:path w="483171" h="12700">
                <a:moveTo>
                  <a:pt x="476822" y="6350"/>
                </a:moveTo>
                <a:lnTo>
                  <a:pt x="6350" y="6350"/>
                </a:lnTo>
              </a:path>
            </a:pathLst>
          </a:custGeom>
          <a:ln w="12700">
            <a:solidFill>
              <a:srgbClr val="41709C"/>
            </a:solidFill>
          </a:ln>
        </p:spPr>
        <p:txBody>
          <a:bodyPr wrap="square" lIns="0" tIns="0" rIns="0" bIns="0" rtlCol="0">
            <a:noAutofit/>
          </a:bodyPr>
          <a:lstStyle/>
          <a:p>
            <a:endParaRPr/>
          </a:p>
        </p:txBody>
      </p:sp>
      <p:sp>
        <p:nvSpPr>
          <p:cNvPr id="130" name="object 130"/>
          <p:cNvSpPr/>
          <p:nvPr/>
        </p:nvSpPr>
        <p:spPr>
          <a:xfrm>
            <a:off x="1171656" y="1372743"/>
            <a:ext cx="408787" cy="12700"/>
          </a:xfrm>
          <a:custGeom>
            <a:avLst/>
            <a:gdLst/>
            <a:ahLst/>
            <a:cxnLst/>
            <a:rect l="l" t="t" r="r" b="b"/>
            <a:pathLst>
              <a:path w="408787" h="12700">
                <a:moveTo>
                  <a:pt x="6350" y="6350"/>
                </a:moveTo>
                <a:lnTo>
                  <a:pt x="402438" y="6350"/>
                </a:lnTo>
              </a:path>
            </a:pathLst>
          </a:custGeom>
          <a:ln w="12700">
            <a:solidFill>
              <a:srgbClr val="41709C"/>
            </a:solidFill>
          </a:ln>
        </p:spPr>
        <p:txBody>
          <a:bodyPr wrap="square" lIns="0" tIns="0" rIns="0" bIns="0" rtlCol="0">
            <a:noAutofit/>
          </a:bodyPr>
          <a:lstStyle/>
          <a:p>
            <a:endParaRPr/>
          </a:p>
        </p:txBody>
      </p:sp>
      <p:sp>
        <p:nvSpPr>
          <p:cNvPr id="23" name="text 1"/>
          <p:cNvSpPr txBox="1"/>
          <p:nvPr/>
        </p:nvSpPr>
        <p:spPr>
          <a:xfrm>
            <a:off x="3181486" y="331598"/>
            <a:ext cx="3662221" cy="327782"/>
          </a:xfrm>
          <a:prstGeom prst="rect">
            <a:avLst/>
          </a:prstGeom>
        </p:spPr>
        <p:txBody>
          <a:bodyPr vert="horz" wrap="none" lIns="0" tIns="0" rIns="0" bIns="0" rtlCol="0">
            <a:spAutoFit/>
          </a:bodyPr>
          <a:lstStyle/>
          <a:p>
            <a:pPr marL="0">
              <a:lnSpc>
                <a:spcPct val="100000"/>
              </a:lnSpc>
            </a:pPr>
            <a:r>
              <a:rPr sz="2130" b="1" spc="10" dirty="0">
                <a:solidFill>
                  <a:srgbClr val="2E5496"/>
                </a:solidFill>
                <a:latin typeface="Arial"/>
                <a:cs typeface="Arial"/>
              </a:rPr>
              <a:t>4 quantification approaches</a:t>
            </a:r>
            <a:endParaRPr sz="2100">
              <a:latin typeface="Arial"/>
              <a:cs typeface="Aria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4"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959" y="3162143"/>
            <a:ext cx="2839139" cy="3625978"/>
          </a:xfrm>
          <a:prstGeom prst="rect">
            <a:avLst/>
          </a:prstGeom>
        </p:spPr>
      </p:pic>
      <p:graphicFrame>
        <p:nvGraphicFramePr>
          <p:cNvPr id="2" name="object 1"/>
          <p:cNvGraphicFramePr>
            <a:graphicFrameLocks noGrp="1"/>
          </p:cNvGraphicFramePr>
          <p:nvPr/>
        </p:nvGraphicFramePr>
        <p:xfrm>
          <a:off x="1016825" y="3061574"/>
          <a:ext cx="8041954" cy="3808973"/>
        </p:xfrm>
        <a:graphic>
          <a:graphicData uri="http://schemas.openxmlformats.org/drawingml/2006/table">
            <a:tbl>
              <a:tblPr firstRow="1" bandRow="1">
                <a:tableStyleId>{2D5ABB26-0587-4C30-8999-92F81FD0307C}</a:tableStyleId>
              </a:tblPr>
              <a:tblGrid>
                <a:gridCol w="1821815"/>
                <a:gridCol w="1815528"/>
                <a:gridCol w="1461008"/>
                <a:gridCol w="112735"/>
                <a:gridCol w="78158"/>
                <a:gridCol w="163563"/>
                <a:gridCol w="712723"/>
                <a:gridCol w="471551"/>
                <a:gridCol w="123825"/>
                <a:gridCol w="219010"/>
                <a:gridCol w="209614"/>
                <a:gridCol w="852424"/>
              </a:tblGrid>
              <a:tr h="31369">
                <a:tc gridSpan="3">
                  <a:txBody>
                    <a:bodyPr/>
                    <a:lstStyle/>
                    <a:p>
                      <a:endParaRPr sz="200">
                        <a:latin typeface="Times New Roman"/>
                        <a:cs typeface="Times New Roman"/>
                      </a:endParaRPr>
                    </a:p>
                  </a:txBody>
                  <a:tcPr marL="0" marR="0" marT="0" marB="0">
                    <a:lnL w="0">
                      <a:solidFill>
                        <a:srgbClr val="000000">
                          <a:alpha val="0"/>
                        </a:srgbClr>
                      </a:solidFill>
                    </a:lnL>
                    <a:lnR w="12700">
                      <a:solidFill>
                        <a:srgbClr val="FFFFFF"/>
                      </a:solidFill>
                      <a:prstDash val="solid"/>
                    </a:lnR>
                    <a:lnT w="0">
                      <a:solidFill>
                        <a:srgbClr val="000000">
                          <a:alpha val="0"/>
                        </a:srgbClr>
                      </a:solidFill>
                    </a:lnT>
                    <a:lnB w="12700">
                      <a:solidFill>
                        <a:srgbClr val="FFFFFF"/>
                      </a:solidFill>
                      <a:prstDash val="solid"/>
                    </a:lnB>
                  </a:tcPr>
                </a:tc>
                <a:tc hMerge="1">
                  <a:txBody>
                    <a:bodyPr/>
                    <a:lstStyle/>
                    <a:p>
                      <a:endParaRPr sz="200">
                        <a:latin typeface="Times New Roman"/>
                        <a:cs typeface="Times New Roman"/>
                      </a:endParaRPr>
                    </a:p>
                  </a:txBody>
                  <a:tcPr marL="0" marR="0" marT="0" marB="0"/>
                </a:tc>
                <a:tc hMerge="1">
                  <a:txBody>
                    <a:bodyPr/>
                    <a:lstStyle/>
                    <a:p>
                      <a:endParaRPr sz="200">
                        <a:latin typeface="Times New Roman"/>
                        <a:cs typeface="Times New Roman"/>
                      </a:endParaRPr>
                    </a:p>
                  </a:txBody>
                  <a:tcPr marL="0" marR="0" marT="0" marB="0"/>
                </a:tc>
                <a:tc gridSpan="3">
                  <a:txBody>
                    <a:bodyPr/>
                    <a:lstStyle/>
                    <a:p>
                      <a:endParaRPr sz="2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12700">
                      <a:solidFill>
                        <a:srgbClr val="FFFFFF"/>
                      </a:solidFill>
                      <a:prstDash val="solid"/>
                    </a:lnB>
                    <a:solidFill>
                      <a:srgbClr val="FFFFFF"/>
                    </a:solidFill>
                  </a:tcPr>
                </a:tc>
                <a:tc hMerge="1">
                  <a:txBody>
                    <a:bodyPr/>
                    <a:lstStyle/>
                    <a:p>
                      <a:endParaRPr sz="200">
                        <a:latin typeface="Times New Roman"/>
                        <a:cs typeface="Times New Roman"/>
                      </a:endParaRPr>
                    </a:p>
                  </a:txBody>
                  <a:tcPr marL="0" marR="0" marT="0" marB="0"/>
                </a:tc>
                <a:tc hMerge="1">
                  <a:txBody>
                    <a:bodyPr/>
                    <a:lstStyle/>
                    <a:p>
                      <a:endParaRPr sz="200">
                        <a:latin typeface="Times New Roman"/>
                        <a:cs typeface="Times New Roman"/>
                      </a:endParaRPr>
                    </a:p>
                  </a:txBody>
                  <a:tcPr marL="0" marR="0" marT="0" marB="0"/>
                </a:tc>
                <a:tc>
                  <a:txBody>
                    <a:bodyPr/>
                    <a:lstStyle/>
                    <a:p>
                      <a:endParaRPr sz="200">
                        <a:latin typeface="Times New Roman"/>
                        <a:cs typeface="Times New Roman"/>
                      </a:endParaRPr>
                    </a:p>
                  </a:txBody>
                  <a:tcPr marL="0" marR="0" marT="0" marB="0">
                    <a:lnL w="0">
                      <a:solidFill>
                        <a:srgbClr val="000000">
                          <a:alpha val="0"/>
                        </a:srgbClr>
                      </a:solidFill>
                    </a:lnL>
                    <a:lnR w="12700">
                      <a:solidFill>
                        <a:srgbClr val="FFFFFF"/>
                      </a:solidFill>
                      <a:prstDash val="solid"/>
                    </a:lnR>
                    <a:lnT w="12700">
                      <a:solidFill>
                        <a:srgbClr val="FFFFFF"/>
                      </a:solidFill>
                      <a:prstDash val="solid"/>
                    </a:lnT>
                    <a:lnB w="0">
                      <a:solidFill>
                        <a:srgbClr val="000000">
                          <a:alpha val="0"/>
                        </a:srgbClr>
                      </a:solidFill>
                    </a:lnB>
                    <a:solidFill>
                      <a:srgbClr val="FFFFFF"/>
                    </a:solidFill>
                  </a:tcPr>
                </a:tc>
                <a:tc>
                  <a:txBody>
                    <a:bodyPr/>
                    <a:lstStyle/>
                    <a:p>
                      <a:endParaRPr sz="2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0">
                      <a:solidFill>
                        <a:srgbClr val="000000">
                          <a:alpha val="0"/>
                        </a:srgbClr>
                      </a:solidFill>
                    </a:lnB>
                    <a:solidFill>
                      <a:srgbClr val="FFFFFF"/>
                    </a:solidFill>
                  </a:tcPr>
                </a:tc>
                <a:tc>
                  <a:txBody>
                    <a:bodyPr/>
                    <a:lstStyle/>
                    <a:p>
                      <a:endParaRPr sz="200">
                        <a:latin typeface="Times New Roman"/>
                        <a:cs typeface="Times New Roman"/>
                      </a:endParaRPr>
                    </a:p>
                  </a:txBody>
                  <a:tcPr marL="0" marR="0" marT="0" marB="0">
                    <a:lnL w="0">
                      <a:solidFill>
                        <a:srgbClr val="000000">
                          <a:alpha val="0"/>
                        </a:srgbClr>
                      </a:solidFill>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200">
                        <a:latin typeface="Times New Roman"/>
                        <a:cs typeface="Times New Roman"/>
                      </a:endParaRPr>
                    </a:p>
                  </a:txBody>
                  <a:tcPr marL="0" marR="0" marT="0" marB="0">
                    <a:lnL w="12700">
                      <a:solidFill>
                        <a:srgbClr val="FFFFFF"/>
                      </a:solidFill>
                      <a:prstDash val="solid"/>
                    </a:lnL>
                    <a:lnR w="0">
                      <a:solidFill>
                        <a:srgbClr val="000000">
                          <a:alpha val="0"/>
                        </a:srgbClr>
                      </a:solidFill>
                    </a:lnR>
                    <a:lnT w="0">
                      <a:solidFill>
                        <a:srgbClr val="000000">
                          <a:alpha val="0"/>
                        </a:srgbClr>
                      </a:solidFill>
                    </a:lnT>
                    <a:lnB w="12700">
                      <a:solidFill>
                        <a:srgbClr val="FFFFFF"/>
                      </a:solidFill>
                      <a:prstDash val="solid"/>
                    </a:lnB>
                  </a:tcPr>
                </a:tc>
                <a:tc>
                  <a:txBody>
                    <a:bodyPr/>
                    <a:lstStyle/>
                    <a:p>
                      <a:endParaRPr sz="200">
                        <a:latin typeface="Times New Roman"/>
                        <a:cs typeface="Times New Roman"/>
                      </a:endParaRPr>
                    </a:p>
                  </a:txBody>
                  <a:tcPr marL="0" marR="0" marT="0" marB="0">
                    <a:lnL w="0">
                      <a:solidFill>
                        <a:srgbClr val="000000">
                          <a:alpha val="0"/>
                        </a:srgbClr>
                      </a:solidFill>
                    </a:lnL>
                    <a:lnR w="0">
                      <a:solidFill>
                        <a:srgbClr val="000000">
                          <a:alpha val="0"/>
                        </a:srgbClr>
                      </a:solidFill>
                    </a:lnR>
                    <a:lnT w="0">
                      <a:solidFill>
                        <a:srgbClr val="000000">
                          <a:alpha val="0"/>
                        </a:srgbClr>
                      </a:solidFill>
                    </a:lnT>
                    <a:lnB w="0">
                      <a:solidFill>
                        <a:srgbClr val="000000">
                          <a:alpha val="0"/>
                        </a:srgbClr>
                      </a:solidFill>
                    </a:lnB>
                  </a:tcPr>
                </a:tc>
              </a:tr>
              <a:tr h="0">
                <a:tc rowSpan="2">
                  <a:txBody>
                    <a:bodyPr/>
                    <a:lstStyle/>
                    <a:p>
                      <a:pPr marL="98132">
                        <a:lnSpc>
                          <a:spcPct val="100000"/>
                        </a:lnSpc>
                      </a:pPr>
                      <a:r>
                        <a:rPr sz="1310" b="1" spc="10" dirty="0">
                          <a:solidFill>
                            <a:srgbClr val="FFFFFF"/>
                          </a:solidFill>
                          <a:latin typeface="Arial"/>
                          <a:cs typeface="Arial"/>
                        </a:rPr>
                        <a:t>species</a:t>
                      </a:r>
                      <a:endParaRPr sz="1300">
                        <a:latin typeface="Arial"/>
                        <a:cs typeface="Arial"/>
                      </a:endParaRPr>
                    </a:p>
                  </a:txBody>
                  <a:tcPr marL="0" marR="0" marT="851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rowSpan="2">
                  <a:txBody>
                    <a:bodyPr/>
                    <a:lstStyle/>
                    <a:p>
                      <a:pPr marL="92011">
                        <a:lnSpc>
                          <a:spcPct val="100000"/>
                        </a:lnSpc>
                      </a:pPr>
                      <a:r>
                        <a:rPr sz="1219" b="1" spc="10" dirty="0">
                          <a:solidFill>
                            <a:srgbClr val="FFFFFF"/>
                          </a:solidFill>
                          <a:latin typeface="Arial"/>
                          <a:cs typeface="Arial"/>
                        </a:rPr>
                        <a:t>PCR results</a:t>
                      </a:r>
                      <a:endParaRPr sz="1200">
                        <a:latin typeface="Arial"/>
                        <a:cs typeface="Arial"/>
                      </a:endParaRPr>
                    </a:p>
                  </a:txBody>
                  <a:tcPr marL="0" marR="0" marT="851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rowSpan="2">
                  <a:txBody>
                    <a:bodyPr/>
                    <a:lstStyle/>
                    <a:p>
                      <a:pPr marL="92202">
                        <a:lnSpc>
                          <a:spcPct val="100000"/>
                        </a:lnSpc>
                      </a:pPr>
                      <a:r>
                        <a:rPr sz="1310" b="1" spc="10" dirty="0">
                          <a:solidFill>
                            <a:srgbClr val="FFFFFF"/>
                          </a:solidFill>
                          <a:latin typeface="Arial"/>
                          <a:cs typeface="Arial"/>
                        </a:rPr>
                        <a:t>Percentage</a:t>
                      </a:r>
                      <a:endParaRPr sz="1300">
                        <a:latin typeface="Arial"/>
                        <a:cs typeface="Arial"/>
                      </a:endParaRPr>
                    </a:p>
                  </a:txBody>
                  <a:tcPr marL="0" marR="0" marT="851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endParaRPr sz="5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12700">
                      <a:solidFill>
                        <a:srgbClr val="FFFFFF"/>
                      </a:solidFill>
                      <a:prstDash val="solid"/>
                    </a:lnB>
                    <a:solidFill>
                      <a:srgbClr val="5B9BD4"/>
                    </a:solidFill>
                  </a:tcPr>
                </a:tc>
                <a:tc gridSpan="2">
                  <a:txBody>
                    <a:bodyPr/>
                    <a:lstStyle/>
                    <a:p>
                      <a:endParaRPr sz="500">
                        <a:latin typeface="Times New Roman"/>
                        <a:cs typeface="Times New Roman"/>
                      </a:endParaRPr>
                    </a:p>
                  </a:txBody>
                  <a:tcPr marL="0" marR="0" marT="0" marB="0">
                    <a:lnL w="0">
                      <a:solidFill>
                        <a:srgbClr val="000000">
                          <a:alpha val="0"/>
                        </a:srgbClr>
                      </a:solidFill>
                    </a:lnL>
                    <a:lnR w="12700">
                      <a:solidFill>
                        <a:srgbClr val="FFFFFF"/>
                      </a:solidFill>
                      <a:prstDash val="solid"/>
                    </a:lnR>
                    <a:lnT w="12700">
                      <a:solidFill>
                        <a:srgbClr val="FFFFFF"/>
                      </a:solidFill>
                      <a:prstDash val="solid"/>
                    </a:lnT>
                    <a:lnB w="0">
                      <a:solidFill>
                        <a:srgbClr val="000000">
                          <a:alpha val="0"/>
                        </a:srgbClr>
                      </a:solidFill>
                    </a:lnB>
                    <a:solidFill>
                      <a:srgbClr val="5B9BD4"/>
                    </a:solidFill>
                  </a:tcPr>
                </a:tc>
                <a:tc hMerge="1">
                  <a:txBody>
                    <a:bodyPr/>
                    <a:lstStyle/>
                    <a:p>
                      <a:endParaRPr sz="500">
                        <a:latin typeface="Times New Roman"/>
                        <a:cs typeface="Times New Roman"/>
                      </a:endParaRPr>
                    </a:p>
                  </a:txBody>
                  <a:tcPr marL="0" marR="0" marT="0" marB="0"/>
                </a:tc>
                <a:tc rowSpan="6">
                  <a:txBody>
                    <a:bodyPr/>
                    <a:lstStyle/>
                    <a:p>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0">
                      <a:solidFill>
                        <a:srgbClr val="000000">
                          <a:alpha val="0"/>
                        </a:srgbClr>
                      </a:solidFill>
                    </a:lnT>
                    <a:lnB w="0">
                      <a:solidFill>
                        <a:srgbClr val="000000">
                          <a:alpha val="0"/>
                        </a:srgbClr>
                      </a:solidFill>
                    </a:lnB>
                    <a:solidFill>
                      <a:srgbClr val="FFFFFF"/>
                    </a:solidFill>
                  </a:tcPr>
                </a:tc>
                <a:tc rowSpan="4">
                  <a:txBody>
                    <a:bodyPr/>
                    <a:lstStyle/>
                    <a:p>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0">
                      <a:solidFill>
                        <a:srgbClr val="000000">
                          <a:alpha val="0"/>
                        </a:srgbClr>
                      </a:solidFill>
                    </a:lnT>
                    <a:lnB w="0">
                      <a:solidFill>
                        <a:srgbClr val="000000">
                          <a:alpha val="0"/>
                        </a:srgbClr>
                      </a:solidFill>
                    </a:lnB>
                    <a:solidFill>
                      <a:srgbClr val="FFFFFF"/>
                    </a:solidFill>
                  </a:tcPr>
                </a:tc>
                <a:tc rowSpan="4">
                  <a:txBody>
                    <a:bodyPr/>
                    <a:lstStyle/>
                    <a:p>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rowSpan="4">
                  <a:txBody>
                    <a:bodyPr/>
                    <a:lstStyle/>
                    <a:p>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rowSpan="4">
                  <a:txBody>
                    <a:bodyPr/>
                    <a:lstStyle/>
                    <a:p>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rowSpan="4">
                  <a:txBody>
                    <a:bodyPr/>
                    <a:lstStyle/>
                    <a:p>
                      <a:endParaRPr sz="500">
                        <a:latin typeface="Times New Roman"/>
                        <a:cs typeface="Times New Roman"/>
                      </a:endParaRPr>
                    </a:p>
                  </a:txBody>
                  <a:tcPr marL="0" marR="0" marT="0" marB="0">
                    <a:lnL w="12700">
                      <a:solidFill>
                        <a:srgbClr val="FFFFFF"/>
                      </a:solidFill>
                      <a:prstDash val="solid"/>
                    </a:lnL>
                    <a:lnR w="0">
                      <a:solidFill>
                        <a:srgbClr val="000000">
                          <a:alpha val="0"/>
                        </a:srgbClr>
                      </a:solidFill>
                    </a:lnR>
                    <a:lnT w="0">
                      <a:solidFill>
                        <a:srgbClr val="000000">
                          <a:alpha val="0"/>
                        </a:srgbClr>
                      </a:solidFill>
                    </a:lnT>
                    <a:lnB w="0">
                      <a:solidFill>
                        <a:srgbClr val="000000">
                          <a:alpha val="0"/>
                        </a:srgbClr>
                      </a:solidFill>
                    </a:lnB>
                  </a:tcPr>
                </a:tc>
              </a:tr>
              <a:tr h="241753">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gridSpan="2">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0">
                      <a:solidFill>
                        <a:srgbClr val="000000">
                          <a:alpha val="0"/>
                        </a:srgbClr>
                      </a:solidFill>
                    </a:lnT>
                    <a:lnB w="38100">
                      <a:solidFill>
                        <a:srgbClr val="FFFFFF"/>
                      </a:solidFill>
                      <a:prstDash val="solid"/>
                    </a:lnB>
                    <a:solidFill>
                      <a:srgbClr val="5B9BD4"/>
                    </a:solidFill>
                  </a:tcPr>
                </a:tc>
                <a:tc h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r>
              <a:tr h="304800">
                <a:tc>
                  <a:txBody>
                    <a:bodyPr/>
                    <a:lstStyle/>
                    <a:p>
                      <a:pPr marL="98132">
                        <a:lnSpc>
                          <a:spcPct val="100000"/>
                        </a:lnSpc>
                      </a:pPr>
                      <a:r>
                        <a:rPr sz="1400" spc="10" dirty="0">
                          <a:latin typeface="Calibri"/>
                          <a:cs typeface="Calibri"/>
                        </a:rPr>
                        <a:t>Beef</a:t>
                      </a:r>
                      <a:endParaRPr sz="1400">
                        <a:latin typeface="Calibri"/>
                        <a:cs typeface="Calibri"/>
                      </a:endParaRPr>
                    </a:p>
                  </a:txBody>
                  <a:tcPr marL="0" marR="0" marT="7899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92011">
                        <a:lnSpc>
                          <a:spcPct val="100000"/>
                        </a:lnSpc>
                      </a:pPr>
                      <a:r>
                        <a:rPr sz="1400" spc="10" dirty="0">
                          <a:latin typeface="Calibri"/>
                          <a:cs typeface="Calibri"/>
                        </a:rPr>
                        <a:t>50000</a:t>
                      </a:r>
                      <a:endParaRPr sz="1400">
                        <a:latin typeface="Calibri"/>
                        <a:cs typeface="Calibri"/>
                      </a:endParaRPr>
                    </a:p>
                  </a:txBody>
                  <a:tcPr marL="0" marR="0" marT="7899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marL="92202">
                        <a:lnSpc>
                          <a:spcPct val="100000"/>
                        </a:lnSpc>
                      </a:pPr>
                      <a:r>
                        <a:rPr sz="1340" spc="10" dirty="0">
                          <a:latin typeface="Calibri"/>
                          <a:cs typeface="Calibri"/>
                        </a:rPr>
                        <a:t>25  %</a:t>
                      </a:r>
                      <a:endParaRPr sz="1300">
                        <a:latin typeface="Calibri"/>
                        <a:cs typeface="Calibri"/>
                      </a:endParaRPr>
                    </a:p>
                  </a:txBody>
                  <a:tcPr marL="0" marR="0" marT="7899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gridSpan="2">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h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r>
              <a:tr h="262382">
                <a:tc rowSpan="2">
                  <a:txBody>
                    <a:bodyPr/>
                    <a:lstStyle/>
                    <a:p>
                      <a:pPr marL="98132">
                        <a:lnSpc>
                          <a:spcPct val="100000"/>
                        </a:lnSpc>
                      </a:pPr>
                      <a:r>
                        <a:rPr sz="1400" spc="10" dirty="0">
                          <a:latin typeface="Calibri"/>
                          <a:cs typeface="Calibri"/>
                        </a:rPr>
                        <a:t>Horse</a:t>
                      </a:r>
                      <a:endParaRPr sz="1400">
                        <a:latin typeface="Calibri"/>
                        <a:cs typeface="Calibri"/>
                      </a:endParaRPr>
                    </a:p>
                  </a:txBody>
                  <a:tcPr marL="0" marR="0" marT="7899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rowSpan="2">
                  <a:txBody>
                    <a:bodyPr/>
                    <a:lstStyle/>
                    <a:p>
                      <a:pPr marL="92011">
                        <a:lnSpc>
                          <a:spcPct val="100000"/>
                        </a:lnSpc>
                      </a:pPr>
                      <a:r>
                        <a:rPr sz="1400" spc="10" dirty="0">
                          <a:latin typeface="Calibri"/>
                          <a:cs typeface="Calibri"/>
                        </a:rPr>
                        <a:t>2300</a:t>
                      </a:r>
                      <a:endParaRPr sz="1400">
                        <a:latin typeface="Calibri"/>
                        <a:cs typeface="Calibri"/>
                      </a:endParaRPr>
                    </a:p>
                  </a:txBody>
                  <a:tcPr marL="0" marR="0" marT="78994" marB="0">
                    <a:lnL w="12700">
                      <a:solidFill>
                        <a:srgbClr val="FFFFFF"/>
                      </a:solidFill>
                      <a:prstDash val="solid"/>
                    </a:lnL>
                    <a:lnR w="0">
                      <a:solidFill>
                        <a:srgbClr val="000000">
                          <a:alpha val="0"/>
                        </a:srgbClr>
                      </a:solidFill>
                    </a:lnR>
                    <a:lnT w="12700">
                      <a:solidFill>
                        <a:srgbClr val="FFFFFF"/>
                      </a:solidFill>
                      <a:prstDash val="solid"/>
                    </a:lnT>
                    <a:lnB w="12700">
                      <a:solidFill>
                        <a:srgbClr val="FFFFFF"/>
                      </a:solidFill>
                      <a:prstDash val="solid"/>
                    </a:lnB>
                    <a:solidFill>
                      <a:srgbClr val="EAEEF7"/>
                    </a:solidFill>
                  </a:tcPr>
                </a:tc>
                <a:tc rowSpan="2">
                  <a:txBody>
                    <a:bodyPr/>
                    <a:lstStyle/>
                    <a:p>
                      <a:pPr marL="92202">
                        <a:lnSpc>
                          <a:spcPct val="100000"/>
                        </a:lnSpc>
                      </a:pPr>
                      <a:r>
                        <a:rPr sz="1400" spc="10" dirty="0">
                          <a:latin typeface="Calibri"/>
                          <a:cs typeface="Calibri"/>
                        </a:rPr>
                        <a:t>1%</a:t>
                      </a:r>
                      <a:endParaRPr sz="1400">
                        <a:latin typeface="Calibri"/>
                        <a:cs typeface="Calibri"/>
                      </a:endParaRPr>
                    </a:p>
                  </a:txBody>
                  <a:tcPr marL="0" marR="0" marT="78994" marB="0">
                    <a:lnL w="0" cap="flat" cmpd="sng" algn="ctr">
                      <a:solidFill>
                        <a:srgbClr val="000000">
                          <a:alpha val="0"/>
                        </a:srgbClr>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rowSpan="2">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rowSpan="2" gridSpan="2">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rowSpan="2" h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r>
              <a:tr h="42418">
                <a:tc vMerge="1">
                  <a:txBody>
                    <a:bodyPr/>
                    <a:lstStyle/>
                    <a:p>
                      <a:endParaRPr sz="300">
                        <a:latin typeface="Times New Roman"/>
                        <a:cs typeface="Times New Roman"/>
                      </a:endParaRPr>
                    </a:p>
                  </a:txBody>
                  <a:tcPr marL="0" marR="0" marT="0" marB="0"/>
                </a:tc>
                <a:tc vMerge="1">
                  <a:txBody>
                    <a:bodyPr/>
                    <a:lstStyle/>
                    <a:p>
                      <a:endParaRPr sz="300">
                        <a:latin typeface="Times New Roman"/>
                        <a:cs typeface="Times New Roman"/>
                      </a:endParaRPr>
                    </a:p>
                  </a:txBody>
                  <a:tcPr marL="0" marR="0" marT="0" marB="0"/>
                </a:tc>
                <a:tc vMerge="1">
                  <a:txBody>
                    <a:bodyPr/>
                    <a:lstStyle/>
                    <a:p>
                      <a:endParaRPr sz="300">
                        <a:latin typeface="Times New Roman"/>
                        <a:cs typeface="Times New Roman"/>
                      </a:endParaRPr>
                    </a:p>
                  </a:txBody>
                  <a:tcPr marL="0" marR="0" marT="0" marB="0"/>
                </a:tc>
                <a:tc vMerge="1">
                  <a:txBody>
                    <a:bodyPr/>
                    <a:lstStyle/>
                    <a:p>
                      <a:endParaRPr sz="300">
                        <a:latin typeface="Times New Roman"/>
                        <a:cs typeface="Times New Roman"/>
                      </a:endParaRPr>
                    </a:p>
                  </a:txBody>
                  <a:tcPr marL="0" marR="0" marT="0" marB="0"/>
                </a:tc>
                <a:tc gridSpan="2" vMerge="1">
                  <a:txBody>
                    <a:bodyPr/>
                    <a:lstStyle/>
                    <a:p>
                      <a:endParaRPr sz="300">
                        <a:latin typeface="Times New Roman"/>
                        <a:cs typeface="Times New Roman"/>
                      </a:endParaRPr>
                    </a:p>
                  </a:txBody>
                  <a:tcPr marL="0" marR="0" marT="0" marB="0"/>
                </a:tc>
                <a:tc hMerge="1" vMerge="1">
                  <a:txBody>
                    <a:bodyPr/>
                    <a:lstStyle/>
                    <a:p>
                      <a:endParaRPr sz="300">
                        <a:latin typeface="Times New Roman"/>
                        <a:cs typeface="Times New Roman"/>
                      </a:endParaRPr>
                    </a:p>
                  </a:txBody>
                  <a:tcPr marL="0" marR="0" marT="0" marB="0"/>
                </a:tc>
                <a:tc vMerge="1">
                  <a:txBody>
                    <a:bodyPr/>
                    <a:lstStyle/>
                    <a:p>
                      <a:endParaRPr sz="300">
                        <a:latin typeface="Times New Roman"/>
                        <a:cs typeface="Times New Roman"/>
                      </a:endParaRPr>
                    </a:p>
                  </a:txBody>
                  <a:tcPr marL="0" marR="0" marT="0" marB="0"/>
                </a:tc>
                <a:tc rowSpan="2">
                  <a:txBody>
                    <a:bodyPr/>
                    <a:lstStyle/>
                    <a:p>
                      <a:endParaRPr sz="300">
                        <a:latin typeface="Times New Roman"/>
                        <a:cs typeface="Times New Roman"/>
                      </a:endParaRPr>
                    </a:p>
                  </a:txBody>
                  <a:tcPr marL="0" marR="0" marT="0" marB="0">
                    <a:lnL w="12700">
                      <a:solidFill>
                        <a:srgbClr val="FFFFFF"/>
                      </a:solidFill>
                      <a:prstDash val="solid"/>
                    </a:lnL>
                    <a:lnR w="0">
                      <a:solidFill>
                        <a:srgbClr val="000000">
                          <a:alpha val="0"/>
                        </a:srgbClr>
                      </a:solidFill>
                    </a:lnR>
                    <a:lnT w="0">
                      <a:solidFill>
                        <a:srgbClr val="000000">
                          <a:alpha val="0"/>
                        </a:srgbClr>
                      </a:solidFill>
                    </a:lnT>
                    <a:lnB w="12700">
                      <a:solidFill>
                        <a:srgbClr val="FFFFFF"/>
                      </a:solidFill>
                      <a:prstDash val="solid"/>
                    </a:lnB>
                    <a:solidFill>
                      <a:srgbClr val="FFFFFF"/>
                    </a:solidFill>
                  </a:tcPr>
                </a:tc>
                <a:tc rowSpan="2">
                  <a:txBody>
                    <a:bodyPr/>
                    <a:lstStyle/>
                    <a:p>
                      <a:endParaRPr sz="300">
                        <a:latin typeface="Times New Roman"/>
                        <a:cs typeface="Times New Roman"/>
                      </a:endParaRPr>
                    </a:p>
                  </a:txBody>
                  <a:tcPr marL="0" marR="0" marT="0" marB="0">
                    <a:lnL w="0">
                      <a:solidFill>
                        <a:srgbClr val="000000">
                          <a:alpha val="0"/>
                        </a:srgbClr>
                      </a:solidFill>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rowSpan="2">
                  <a:txBody>
                    <a:bodyPr/>
                    <a:lstStyle/>
                    <a:p>
                      <a:endParaRPr sz="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rowSpan="2">
                  <a:txBody>
                    <a:bodyPr/>
                    <a:lstStyle/>
                    <a:p>
                      <a:endParaRPr sz="3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0">
                      <a:solidFill>
                        <a:srgbClr val="000000">
                          <a:alpha val="0"/>
                        </a:srgbClr>
                      </a:solidFill>
                    </a:lnB>
                  </a:tcPr>
                </a:tc>
                <a:tc rowSpan="2">
                  <a:txBody>
                    <a:bodyPr/>
                    <a:lstStyle/>
                    <a:p>
                      <a:endParaRPr sz="300">
                        <a:latin typeface="Times New Roman"/>
                        <a:cs typeface="Times New Roman"/>
                      </a:endParaRPr>
                    </a:p>
                  </a:txBody>
                  <a:tcPr marL="0" marR="0" marT="0" marB="0">
                    <a:lnL w="0">
                      <a:solidFill>
                        <a:srgbClr val="000000">
                          <a:alpha val="0"/>
                        </a:srgbClr>
                      </a:solidFill>
                    </a:lnL>
                    <a:lnR w="0">
                      <a:solidFill>
                        <a:srgbClr val="000000">
                          <a:alpha val="0"/>
                        </a:srgbClr>
                      </a:solidFill>
                    </a:lnR>
                    <a:lnT w="0">
                      <a:solidFill>
                        <a:srgbClr val="000000">
                          <a:alpha val="0"/>
                        </a:srgbClr>
                      </a:solidFill>
                    </a:lnT>
                    <a:lnB w="0">
                      <a:solidFill>
                        <a:srgbClr val="000000">
                          <a:alpha val="0"/>
                        </a:srgbClr>
                      </a:solidFill>
                    </a:lnB>
                  </a:tcPr>
                </a:tc>
              </a:tr>
              <a:tr h="0">
                <a:tc rowSpan="2">
                  <a:txBody>
                    <a:bodyPr/>
                    <a:lstStyle/>
                    <a:p>
                      <a:pPr marL="98132">
                        <a:lnSpc>
                          <a:spcPct val="100000"/>
                        </a:lnSpc>
                      </a:pPr>
                      <a:r>
                        <a:rPr sz="1400" spc="10" dirty="0">
                          <a:latin typeface="Calibri"/>
                          <a:cs typeface="Calibri"/>
                        </a:rPr>
                        <a:t>Pig</a:t>
                      </a:r>
                      <a:endParaRPr sz="1400">
                        <a:latin typeface="Calibri"/>
                        <a:cs typeface="Calibri"/>
                      </a:endParaRPr>
                    </a:p>
                  </a:txBody>
                  <a:tcPr marL="0" marR="0" marT="7899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rowSpan="2">
                  <a:txBody>
                    <a:bodyPr/>
                    <a:lstStyle/>
                    <a:p>
                      <a:pPr marL="92011">
                        <a:lnSpc>
                          <a:spcPct val="100000"/>
                        </a:lnSpc>
                      </a:pPr>
                      <a:r>
                        <a:rPr sz="1400" spc="10" dirty="0">
                          <a:latin typeface="Calibri"/>
                          <a:cs typeface="Calibri"/>
                        </a:rPr>
                        <a:t>87000</a:t>
                      </a:r>
                      <a:endParaRPr sz="1400">
                        <a:latin typeface="Calibri"/>
                        <a:cs typeface="Calibri"/>
                      </a:endParaRPr>
                    </a:p>
                  </a:txBody>
                  <a:tcPr marL="0" marR="0" marT="78994" marB="0">
                    <a:lnL w="12700">
                      <a:solidFill>
                        <a:srgbClr val="FFFFFF"/>
                      </a:solidFill>
                      <a:prstDash val="solid"/>
                    </a:lnL>
                    <a:lnR w="0">
                      <a:solidFill>
                        <a:srgbClr val="000000">
                          <a:alpha val="0"/>
                        </a:srgbClr>
                      </a:solidFill>
                    </a:lnR>
                    <a:lnT w="12700">
                      <a:solidFill>
                        <a:srgbClr val="FFFFFF"/>
                      </a:solidFill>
                      <a:prstDash val="solid"/>
                    </a:lnT>
                    <a:lnB w="12700">
                      <a:solidFill>
                        <a:srgbClr val="FFFFFF"/>
                      </a:solidFill>
                      <a:prstDash val="solid"/>
                    </a:lnB>
                    <a:solidFill>
                      <a:srgbClr val="D2DEEE"/>
                    </a:solidFill>
                  </a:tcPr>
                </a:tc>
                <a:tc rowSpan="2">
                  <a:txBody>
                    <a:bodyPr/>
                    <a:lstStyle/>
                    <a:p>
                      <a:pPr marL="92202">
                        <a:lnSpc>
                          <a:spcPct val="100000"/>
                        </a:lnSpc>
                      </a:pPr>
                      <a:r>
                        <a:rPr sz="1400" spc="10" dirty="0">
                          <a:latin typeface="Calibri"/>
                          <a:cs typeface="Calibri"/>
                        </a:rPr>
                        <a:t>43%</a:t>
                      </a:r>
                      <a:endParaRPr sz="1400">
                        <a:latin typeface="Calibri"/>
                        <a:cs typeface="Calibri"/>
                      </a:endParaRPr>
                    </a:p>
                  </a:txBody>
                  <a:tcPr marL="0" marR="0" marT="78994" marB="0">
                    <a:lnL w="0" cap="flat" cmpd="sng" algn="ctr">
                      <a:solidFill>
                        <a:srgbClr val="000000">
                          <a:alpha val="0"/>
                        </a:srgbClr>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rowSpan="2">
                  <a:txBody>
                    <a:bodyPr/>
                    <a:lstStyle/>
                    <a:p>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rowSpan="2" gridSpan="2">
                  <a:txBody>
                    <a:bodyPr/>
                    <a:lstStyle/>
                    <a:p>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rowSpan="2" hMerge="1">
                  <a:txBody>
                    <a:bodyPr/>
                    <a:lstStyle/>
                    <a:p>
                      <a:endParaRPr sz="500">
                        <a:latin typeface="Times New Roman"/>
                        <a:cs typeface="Times New Roman"/>
                      </a:endParaRPr>
                    </a:p>
                  </a:txBody>
                  <a:tcPr marL="0" marR="0" marT="0" marB="0"/>
                </a:tc>
                <a:tc vMerge="1">
                  <a:txBody>
                    <a:bodyPr/>
                    <a:lstStyle/>
                    <a:p>
                      <a:endParaRPr sz="500">
                        <a:latin typeface="Times New Roman"/>
                        <a:cs typeface="Times New Roman"/>
                      </a:endParaRPr>
                    </a:p>
                  </a:txBody>
                  <a:tcPr marL="0" marR="0" marT="0" marB="0"/>
                </a:tc>
                <a:tc vMerge="1">
                  <a:txBody>
                    <a:bodyPr/>
                    <a:lstStyle/>
                    <a:p>
                      <a:endParaRPr sz="500">
                        <a:latin typeface="Times New Roman"/>
                        <a:cs typeface="Times New Roman"/>
                      </a:endParaRPr>
                    </a:p>
                  </a:txBody>
                  <a:tcPr marL="0" marR="0" marT="0" marB="0"/>
                </a:tc>
                <a:tc vMerge="1">
                  <a:txBody>
                    <a:bodyPr/>
                    <a:lstStyle/>
                    <a:p>
                      <a:endParaRPr sz="500">
                        <a:latin typeface="Times New Roman"/>
                        <a:cs typeface="Times New Roman"/>
                      </a:endParaRPr>
                    </a:p>
                  </a:txBody>
                  <a:tcPr marL="0" marR="0" marT="0" marB="0"/>
                </a:tc>
                <a:tc vMerge="1">
                  <a:txBody>
                    <a:bodyPr/>
                    <a:lstStyle/>
                    <a:p>
                      <a:endParaRPr sz="500">
                        <a:latin typeface="Times New Roman"/>
                        <a:cs typeface="Times New Roman"/>
                      </a:endParaRPr>
                    </a:p>
                  </a:txBody>
                  <a:tcPr marL="0" marR="0" marT="0" marB="0"/>
                </a:tc>
                <a:tc vMerge="1">
                  <a:txBody>
                    <a:bodyPr/>
                    <a:lstStyle/>
                    <a:p>
                      <a:endParaRPr sz="500">
                        <a:latin typeface="Times New Roman"/>
                        <a:cs typeface="Times New Roman"/>
                      </a:endParaRPr>
                    </a:p>
                  </a:txBody>
                  <a:tcPr marL="0" marR="0" marT="0" marB="0"/>
                </a:tc>
                <a:tc vMerge="1">
                  <a:txBody>
                    <a:bodyPr/>
                    <a:lstStyle/>
                    <a:p>
                      <a:endParaRPr sz="500">
                        <a:latin typeface="Times New Roman"/>
                        <a:cs typeface="Times New Roman"/>
                      </a:endParaRPr>
                    </a:p>
                  </a:txBody>
                  <a:tcPr marL="0" marR="0" marT="0" marB="0"/>
                </a:tc>
              </a:tr>
              <a:tr h="232918">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gridSpan="2" vMerge="1">
                  <a:txBody>
                    <a:bodyPr/>
                    <a:lstStyle/>
                    <a:p>
                      <a:endParaRPr sz="1200">
                        <a:latin typeface="Times New Roman"/>
                        <a:cs typeface="Times New Roman"/>
                      </a:endParaRPr>
                    </a:p>
                  </a:txBody>
                  <a:tcPr marL="0" marR="0" marT="0" marB="0"/>
                </a:tc>
                <a:tc hMerge="1" vMerge="1">
                  <a:txBody>
                    <a:bodyPr/>
                    <a:lstStyle/>
                    <a:p>
                      <a:endParaRPr sz="1200">
                        <a:latin typeface="Times New Roman"/>
                        <a:cs typeface="Times New Roman"/>
                      </a:endParaRPr>
                    </a:p>
                  </a:txBody>
                  <a:tcPr marL="0" marR="0" marT="0" marB="0"/>
                </a:tc>
                <a:tc rowSpan="3">
                  <a:txBody>
                    <a:bodyPr/>
                    <a:lstStyle/>
                    <a:p>
                      <a:endParaRPr sz="1200">
                        <a:latin typeface="Times New Roman"/>
                        <a:cs typeface="Times New Roman"/>
                      </a:endParaRPr>
                    </a:p>
                  </a:txBody>
                  <a:tcPr marL="0" marR="0" marT="0" marB="0">
                    <a:lnL w="12700">
                      <a:solidFill>
                        <a:srgbClr val="FFFFFF"/>
                      </a:solidFill>
                      <a:prstDash val="solid"/>
                    </a:lnL>
                    <a:lnR w="0">
                      <a:solidFill>
                        <a:srgbClr val="000000">
                          <a:alpha val="0"/>
                        </a:srgbClr>
                      </a:solidFill>
                    </a:lnR>
                    <a:lnT w="0">
                      <a:solidFill>
                        <a:srgbClr val="000000">
                          <a:alpha val="0"/>
                        </a:srgbClr>
                      </a:solidFill>
                    </a:lnT>
                    <a:lnB w="12700">
                      <a:solidFill>
                        <a:srgbClr val="FFFFFF"/>
                      </a:solidFill>
                      <a:prstDash val="solid"/>
                    </a:lnB>
                    <a:solidFill>
                      <a:srgbClr val="FFFFFF"/>
                    </a:solidFill>
                  </a:tcPr>
                </a:tc>
                <a:tc rowSpan="3" gridSpan="2">
                  <a:txBody>
                    <a:bodyPr/>
                    <a:lstStyle/>
                    <a:p>
                      <a:endParaRPr sz="1200">
                        <a:latin typeface="Times New Roman"/>
                        <a:cs typeface="Times New Roman"/>
                      </a:endParaRPr>
                    </a:p>
                  </a:txBody>
                  <a:tcPr marL="0" marR="0" marT="0" marB="0">
                    <a:lnL w="0">
                      <a:solidFill>
                        <a:srgbClr val="000000">
                          <a:alpha val="0"/>
                        </a:srgbClr>
                      </a:solidFill>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rowSpan="3" hMerge="1">
                  <a:txBody>
                    <a:bodyPr/>
                    <a:lstStyle/>
                    <a:p>
                      <a:endParaRPr sz="1200">
                        <a:latin typeface="Times New Roman"/>
                        <a:cs typeface="Times New Roman"/>
                      </a:endParaRPr>
                    </a:p>
                  </a:txBody>
                  <a:tcPr marL="0" marR="0" marT="0" marB="0"/>
                </a:tc>
                <a:tc rowSpan="3">
                  <a:txBody>
                    <a:bodyPr/>
                    <a:lstStyle/>
                    <a:p>
                      <a:endParaRPr sz="12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0">
                      <a:solidFill>
                        <a:srgbClr val="000000">
                          <a:alpha val="0"/>
                        </a:srgbClr>
                      </a:solidFill>
                    </a:lnB>
                  </a:tcPr>
                </a:tc>
                <a:tc rowSpan="3" gridSpan="2">
                  <a:txBody>
                    <a:bodyPr/>
                    <a:lstStyle/>
                    <a:p>
                      <a:endParaRPr sz="1200">
                        <a:latin typeface="Times New Roman"/>
                        <a:cs typeface="Times New Roman"/>
                      </a:endParaRPr>
                    </a:p>
                  </a:txBody>
                  <a:tcPr marL="0" marR="0" marT="0" marB="0">
                    <a:lnL w="0">
                      <a:solidFill>
                        <a:srgbClr val="000000">
                          <a:alpha val="0"/>
                        </a:srgbClr>
                      </a:solidFill>
                    </a:lnL>
                    <a:lnR w="0">
                      <a:solidFill>
                        <a:srgbClr val="000000">
                          <a:alpha val="0"/>
                        </a:srgbClr>
                      </a:solidFill>
                    </a:lnR>
                    <a:lnT w="0">
                      <a:solidFill>
                        <a:srgbClr val="000000">
                          <a:alpha val="0"/>
                        </a:srgbClr>
                      </a:solidFill>
                    </a:lnT>
                    <a:lnB w="0">
                      <a:solidFill>
                        <a:srgbClr val="000000">
                          <a:alpha val="0"/>
                        </a:srgbClr>
                      </a:solidFill>
                    </a:lnB>
                  </a:tcPr>
                </a:tc>
                <a:tc rowSpan="3" hMerge="1">
                  <a:txBody>
                    <a:bodyPr/>
                    <a:lstStyle/>
                    <a:p>
                      <a:endParaRPr sz="1200">
                        <a:latin typeface="Times New Roman"/>
                        <a:cs typeface="Times New Roman"/>
                      </a:endParaRPr>
                    </a:p>
                  </a:txBody>
                  <a:tcPr marL="0" marR="0" marT="0" marB="0"/>
                </a:tc>
              </a:tr>
              <a:tr h="304800">
                <a:tc>
                  <a:txBody>
                    <a:bodyPr/>
                    <a:lstStyle/>
                    <a:p>
                      <a:pPr marL="98132">
                        <a:lnSpc>
                          <a:spcPct val="100000"/>
                        </a:lnSpc>
                      </a:pPr>
                      <a:r>
                        <a:rPr sz="1400" spc="10" dirty="0">
                          <a:latin typeface="Calibri"/>
                          <a:cs typeface="Calibri"/>
                        </a:rPr>
                        <a:t>Goat</a:t>
                      </a:r>
                      <a:endParaRPr sz="1400">
                        <a:latin typeface="Calibri"/>
                        <a:cs typeface="Calibri"/>
                      </a:endParaRPr>
                    </a:p>
                  </a:txBody>
                  <a:tcPr marL="0" marR="0" marT="7914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92011">
                        <a:lnSpc>
                          <a:spcPct val="100000"/>
                        </a:lnSpc>
                      </a:pPr>
                      <a:r>
                        <a:rPr sz="1400" spc="10" dirty="0">
                          <a:latin typeface="Calibri"/>
                          <a:cs typeface="Calibri"/>
                        </a:rPr>
                        <a:t>56987</a:t>
                      </a:r>
                      <a:endParaRPr sz="1400">
                        <a:latin typeface="Calibri"/>
                        <a:cs typeface="Calibri"/>
                      </a:endParaRPr>
                    </a:p>
                  </a:txBody>
                  <a:tcPr marL="0" marR="0" marT="7914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92202">
                        <a:lnSpc>
                          <a:spcPct val="100000"/>
                        </a:lnSpc>
                      </a:pPr>
                      <a:r>
                        <a:rPr sz="1400" spc="10" dirty="0">
                          <a:latin typeface="Calibri"/>
                          <a:cs typeface="Calibri"/>
                        </a:rPr>
                        <a:t>28%</a:t>
                      </a:r>
                      <a:endParaRPr sz="1400">
                        <a:latin typeface="Calibri"/>
                        <a:cs typeface="Calibri"/>
                      </a:endParaRPr>
                    </a:p>
                  </a:txBody>
                  <a:tcPr marL="0" marR="0" marT="7914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gridSpan="2">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h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gridSpan="2" vMerge="1">
                  <a:txBody>
                    <a:bodyPr/>
                    <a:lstStyle/>
                    <a:p>
                      <a:endParaRPr sz="1200">
                        <a:latin typeface="Times New Roman"/>
                        <a:cs typeface="Times New Roman"/>
                      </a:endParaRPr>
                    </a:p>
                  </a:txBody>
                  <a:tcPr marL="0" marR="0" marT="0" marB="0"/>
                </a:tc>
                <a:tc hMerge="1"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gridSpan="2" vMerge="1">
                  <a:txBody>
                    <a:bodyPr/>
                    <a:lstStyle/>
                    <a:p>
                      <a:endParaRPr sz="1200">
                        <a:latin typeface="Times New Roman"/>
                        <a:cs typeface="Times New Roman"/>
                      </a:endParaRPr>
                    </a:p>
                  </a:txBody>
                  <a:tcPr marL="0" marR="0" marT="0" marB="0"/>
                </a:tc>
                <a:tc hMerge="1" vMerge="1">
                  <a:txBody>
                    <a:bodyPr/>
                    <a:lstStyle/>
                    <a:p>
                      <a:endParaRPr sz="1200">
                        <a:latin typeface="Times New Roman"/>
                        <a:cs typeface="Times New Roman"/>
                      </a:endParaRPr>
                    </a:p>
                  </a:txBody>
                  <a:tcPr marL="0" marR="0" marT="0" marB="0"/>
                </a:tc>
              </a:tr>
              <a:tr h="0">
                <a:tc rowSpan="2">
                  <a:txBody>
                    <a:bodyPr/>
                    <a:lstStyle/>
                    <a:p>
                      <a:pPr marL="98132">
                        <a:lnSpc>
                          <a:spcPct val="100000"/>
                        </a:lnSpc>
                      </a:pPr>
                      <a:r>
                        <a:rPr sz="1400" spc="10" dirty="0">
                          <a:latin typeface="Calibri"/>
                          <a:cs typeface="Calibri"/>
                        </a:rPr>
                        <a:t>Sheep</a:t>
                      </a:r>
                      <a:endParaRPr sz="1400">
                        <a:latin typeface="Calibri"/>
                        <a:cs typeface="Calibri"/>
                      </a:endParaRPr>
                    </a:p>
                  </a:txBody>
                  <a:tcPr marL="0" marR="0" marT="793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rowSpan="2">
                  <a:txBody>
                    <a:bodyPr/>
                    <a:lstStyle/>
                    <a:p>
                      <a:pPr marL="92011">
                        <a:lnSpc>
                          <a:spcPct val="100000"/>
                        </a:lnSpc>
                      </a:pPr>
                      <a:r>
                        <a:rPr sz="1400" spc="10" dirty="0">
                          <a:latin typeface="Calibri"/>
                          <a:cs typeface="Calibri"/>
                        </a:rPr>
                        <a:t>123</a:t>
                      </a:r>
                      <a:endParaRPr sz="1400">
                        <a:latin typeface="Calibri"/>
                        <a:cs typeface="Calibri"/>
                      </a:endParaRPr>
                    </a:p>
                  </a:txBody>
                  <a:tcPr marL="0" marR="0" marT="793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rowSpan="2">
                  <a:txBody>
                    <a:bodyPr/>
                    <a:lstStyle/>
                    <a:p>
                      <a:pPr marL="92202">
                        <a:lnSpc>
                          <a:spcPct val="100000"/>
                        </a:lnSpc>
                      </a:pPr>
                      <a:r>
                        <a:rPr sz="1400" spc="10" dirty="0">
                          <a:latin typeface="Calibri"/>
                          <a:cs typeface="Calibri"/>
                        </a:rPr>
                        <a:t>0,06%</a:t>
                      </a:r>
                      <a:endParaRPr sz="1400">
                        <a:latin typeface="Calibri"/>
                        <a:cs typeface="Calibri"/>
                      </a:endParaRPr>
                    </a:p>
                  </a:txBody>
                  <a:tcPr marL="0" marR="0" marT="793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gridSpan="2">
                  <a:txBody>
                    <a:bodyPr/>
                    <a:lstStyle/>
                    <a:p>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hMerge="1">
                  <a:txBody>
                    <a:bodyPr/>
                    <a:lstStyle/>
                    <a:p>
                      <a:endParaRPr sz="700">
                        <a:latin typeface="Times New Roman"/>
                        <a:cs typeface="Times New Roman"/>
                      </a:endParaRPr>
                    </a:p>
                  </a:txBody>
                  <a:tcPr marL="0" marR="0" marT="0" marB="0"/>
                </a:tc>
                <a:tc vMerge="1">
                  <a:txBody>
                    <a:bodyPr/>
                    <a:lstStyle/>
                    <a:p>
                      <a:endParaRPr sz="700">
                        <a:latin typeface="Times New Roman"/>
                        <a:cs typeface="Times New Roman"/>
                      </a:endParaRPr>
                    </a:p>
                  </a:txBody>
                  <a:tcPr marL="0" marR="0" marT="0" marB="0"/>
                </a:tc>
                <a:tc gridSpan="2" vMerge="1">
                  <a:txBody>
                    <a:bodyPr/>
                    <a:lstStyle/>
                    <a:p>
                      <a:endParaRPr sz="700">
                        <a:latin typeface="Times New Roman"/>
                        <a:cs typeface="Times New Roman"/>
                      </a:endParaRPr>
                    </a:p>
                  </a:txBody>
                  <a:tcPr marL="0" marR="0" marT="0" marB="0"/>
                </a:tc>
                <a:tc hMerge="1" vMerge="1">
                  <a:txBody>
                    <a:bodyPr/>
                    <a:lstStyle/>
                    <a:p>
                      <a:endParaRPr sz="700">
                        <a:latin typeface="Times New Roman"/>
                        <a:cs typeface="Times New Roman"/>
                      </a:endParaRPr>
                    </a:p>
                  </a:txBody>
                  <a:tcPr marL="0" marR="0" marT="0" marB="0"/>
                </a:tc>
                <a:tc vMerge="1">
                  <a:txBody>
                    <a:bodyPr/>
                    <a:lstStyle/>
                    <a:p>
                      <a:endParaRPr sz="700">
                        <a:latin typeface="Times New Roman"/>
                        <a:cs typeface="Times New Roman"/>
                      </a:endParaRPr>
                    </a:p>
                  </a:txBody>
                  <a:tcPr marL="0" marR="0" marT="0" marB="0"/>
                </a:tc>
                <a:tc gridSpan="2" vMerge="1">
                  <a:txBody>
                    <a:bodyPr/>
                    <a:lstStyle/>
                    <a:p>
                      <a:endParaRPr sz="700">
                        <a:latin typeface="Times New Roman"/>
                        <a:cs typeface="Times New Roman"/>
                      </a:endParaRPr>
                    </a:p>
                  </a:txBody>
                  <a:tcPr marL="0" marR="0" marT="0" marB="0"/>
                </a:tc>
                <a:tc hMerge="1" vMerge="1">
                  <a:txBody>
                    <a:bodyPr/>
                    <a:lstStyle/>
                    <a:p>
                      <a:endParaRPr sz="700">
                        <a:latin typeface="Times New Roman"/>
                        <a:cs typeface="Times New Roman"/>
                      </a:endParaRPr>
                    </a:p>
                  </a:txBody>
                  <a:tcPr marL="0" marR="0" marT="0" marB="0"/>
                </a:tc>
              </a:tr>
              <a:tr h="209169">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rowSpan="3" gridSpan="3">
                  <a:txBody>
                    <a:bodyPr/>
                    <a:lstStyle/>
                    <a:p>
                      <a:endParaRPr sz="12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0">
                      <a:solidFill>
                        <a:srgbClr val="000000">
                          <a:alpha val="0"/>
                        </a:srgbClr>
                      </a:solidFill>
                    </a:lnB>
                  </a:tcPr>
                </a:tc>
                <a:tc rowSpan="3" hMerge="1">
                  <a:txBody>
                    <a:bodyPr/>
                    <a:lstStyle/>
                    <a:p>
                      <a:endParaRPr sz="1200">
                        <a:latin typeface="Times New Roman"/>
                        <a:cs typeface="Times New Roman"/>
                      </a:endParaRPr>
                    </a:p>
                  </a:txBody>
                  <a:tcPr marL="0" marR="0" marT="0" marB="0"/>
                </a:tc>
                <a:tc rowSpan="3" hMerge="1">
                  <a:txBody>
                    <a:bodyPr/>
                    <a:lstStyle/>
                    <a:p>
                      <a:endParaRPr sz="1200">
                        <a:latin typeface="Times New Roman"/>
                        <a:cs typeface="Times New Roman"/>
                      </a:endParaRPr>
                    </a:p>
                  </a:txBody>
                  <a:tcPr marL="0" marR="0" marT="0" marB="0"/>
                </a:tc>
                <a:tc rowSpan="3" gridSpan="3">
                  <a:txBody>
                    <a:bodyPr/>
                    <a:lstStyle/>
                    <a:p>
                      <a:endParaRPr sz="1200">
                        <a:latin typeface="Times New Roman"/>
                        <a:cs typeface="Times New Roman"/>
                      </a:endParaRPr>
                    </a:p>
                  </a:txBody>
                  <a:tcPr marL="0" marR="0" marT="0" marB="0">
                    <a:lnL w="0">
                      <a:solidFill>
                        <a:srgbClr val="000000">
                          <a:alpha val="0"/>
                        </a:srgbClr>
                      </a:solidFill>
                    </a:lnL>
                    <a:lnR w="0">
                      <a:solidFill>
                        <a:srgbClr val="000000">
                          <a:alpha val="0"/>
                        </a:srgbClr>
                      </a:solidFill>
                    </a:lnR>
                    <a:lnT w="0">
                      <a:solidFill>
                        <a:srgbClr val="000000">
                          <a:alpha val="0"/>
                        </a:srgbClr>
                      </a:solidFill>
                    </a:lnT>
                    <a:lnB w="0">
                      <a:solidFill>
                        <a:srgbClr val="000000">
                          <a:alpha val="0"/>
                        </a:srgbClr>
                      </a:solidFill>
                    </a:lnB>
                  </a:tcPr>
                </a:tc>
                <a:tc rowSpan="3" hMerge="1">
                  <a:txBody>
                    <a:bodyPr/>
                    <a:lstStyle/>
                    <a:p>
                      <a:endParaRPr sz="1200">
                        <a:latin typeface="Times New Roman"/>
                        <a:cs typeface="Times New Roman"/>
                      </a:endParaRPr>
                    </a:p>
                  </a:txBody>
                  <a:tcPr marL="0" marR="0" marT="0" marB="0"/>
                </a:tc>
                <a:tc rowSpan="3" hMerge="1">
                  <a:txBody>
                    <a:bodyPr/>
                    <a:lstStyle/>
                    <a:p>
                      <a:endParaRPr sz="1200">
                        <a:latin typeface="Times New Roman"/>
                        <a:cs typeface="Times New Roman"/>
                      </a:endParaRPr>
                    </a:p>
                  </a:txBody>
                  <a:tcPr marL="0" marR="0" marT="0" marB="0"/>
                </a:tc>
              </a:tr>
              <a:tr h="304800">
                <a:tc>
                  <a:txBody>
                    <a:bodyPr/>
                    <a:lstStyle/>
                    <a:p>
                      <a:pPr marL="98132">
                        <a:lnSpc>
                          <a:spcPct val="100000"/>
                        </a:lnSpc>
                      </a:pPr>
                      <a:r>
                        <a:rPr sz="1400" spc="10" dirty="0">
                          <a:latin typeface="Calibri"/>
                          <a:cs typeface="Calibri"/>
                        </a:rPr>
                        <a:t>Chicken</a:t>
                      </a:r>
                      <a:endParaRPr sz="1400">
                        <a:latin typeface="Calibri"/>
                        <a:cs typeface="Calibri"/>
                      </a:endParaRPr>
                    </a:p>
                  </a:txBody>
                  <a:tcPr marL="0" marR="0" marT="793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92011">
                        <a:lnSpc>
                          <a:spcPct val="100000"/>
                        </a:lnSpc>
                      </a:pPr>
                      <a:r>
                        <a:rPr sz="1400" spc="10" dirty="0">
                          <a:latin typeface="Calibri"/>
                          <a:cs typeface="Calibri"/>
                        </a:rPr>
                        <a:t>0</a:t>
                      </a:r>
                      <a:endParaRPr sz="1400">
                        <a:latin typeface="Calibri"/>
                        <a:cs typeface="Calibri"/>
                      </a:endParaRPr>
                    </a:p>
                  </a:txBody>
                  <a:tcPr marL="0" marR="0" marT="793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92202">
                        <a:lnSpc>
                          <a:spcPct val="100000"/>
                        </a:lnSpc>
                      </a:pPr>
                      <a:r>
                        <a:rPr sz="1400" spc="10" dirty="0">
                          <a:latin typeface="Calibri"/>
                          <a:cs typeface="Calibri"/>
                        </a:rPr>
                        <a:t>0%</a:t>
                      </a:r>
                      <a:endParaRPr sz="1400">
                        <a:latin typeface="Calibri"/>
                        <a:cs typeface="Calibri"/>
                      </a:endParaRPr>
                    </a:p>
                  </a:txBody>
                  <a:tcPr marL="0" marR="0" marT="793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gridSpan="3" vMerge="1">
                  <a:txBody>
                    <a:bodyPr/>
                    <a:lstStyle/>
                    <a:p>
                      <a:endParaRPr sz="1200">
                        <a:latin typeface="Times New Roman"/>
                        <a:cs typeface="Times New Roman"/>
                      </a:endParaRPr>
                    </a:p>
                  </a:txBody>
                  <a:tcPr marL="0" marR="0" marT="0" marB="0"/>
                </a:tc>
                <a:tc hMerge="1" vMerge="1">
                  <a:txBody>
                    <a:bodyPr/>
                    <a:lstStyle/>
                    <a:p>
                      <a:endParaRPr sz="1200">
                        <a:latin typeface="Times New Roman"/>
                        <a:cs typeface="Times New Roman"/>
                      </a:endParaRPr>
                    </a:p>
                  </a:txBody>
                  <a:tcPr marL="0" marR="0" marT="0" marB="0"/>
                </a:tc>
                <a:tc hMerge="1" vMerge="1">
                  <a:txBody>
                    <a:bodyPr/>
                    <a:lstStyle/>
                    <a:p>
                      <a:endParaRPr sz="1200">
                        <a:latin typeface="Times New Roman"/>
                        <a:cs typeface="Times New Roman"/>
                      </a:endParaRPr>
                    </a:p>
                  </a:txBody>
                  <a:tcPr marL="0" marR="0" marT="0" marB="0"/>
                </a:tc>
                <a:tc gridSpan="3" vMerge="1">
                  <a:txBody>
                    <a:bodyPr/>
                    <a:lstStyle/>
                    <a:p>
                      <a:endParaRPr sz="1200">
                        <a:latin typeface="Times New Roman"/>
                        <a:cs typeface="Times New Roman"/>
                      </a:endParaRPr>
                    </a:p>
                  </a:txBody>
                  <a:tcPr marL="0" marR="0" marT="0" marB="0"/>
                </a:tc>
                <a:tc hMerge="1" vMerge="1">
                  <a:txBody>
                    <a:bodyPr/>
                    <a:lstStyle/>
                    <a:p>
                      <a:endParaRPr sz="1200">
                        <a:latin typeface="Times New Roman"/>
                        <a:cs typeface="Times New Roman"/>
                      </a:endParaRPr>
                    </a:p>
                  </a:txBody>
                  <a:tcPr marL="0" marR="0" marT="0" marB="0"/>
                </a:tc>
                <a:tc hMerge="1" vMerge="1">
                  <a:txBody>
                    <a:bodyPr/>
                    <a:lstStyle/>
                    <a:p>
                      <a:endParaRPr sz="1200">
                        <a:latin typeface="Times New Roman"/>
                        <a:cs typeface="Times New Roman"/>
                      </a:endParaRPr>
                    </a:p>
                  </a:txBody>
                  <a:tcPr marL="0" marR="0" marT="0" marB="0"/>
                </a:tc>
              </a:tr>
              <a:tr h="304800">
                <a:tc>
                  <a:txBody>
                    <a:bodyPr/>
                    <a:lstStyle/>
                    <a:p>
                      <a:pPr marL="98132">
                        <a:lnSpc>
                          <a:spcPct val="100000"/>
                        </a:lnSpc>
                      </a:pPr>
                      <a:r>
                        <a:rPr sz="1400" spc="10" dirty="0">
                          <a:latin typeface="Calibri"/>
                          <a:cs typeface="Calibri"/>
                        </a:rPr>
                        <a:t>Turkey</a:t>
                      </a:r>
                      <a:endParaRPr sz="1400">
                        <a:latin typeface="Calibri"/>
                        <a:cs typeface="Calibri"/>
                      </a:endParaRPr>
                    </a:p>
                  </a:txBody>
                  <a:tcPr marL="0" marR="0" marT="793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92011">
                        <a:lnSpc>
                          <a:spcPct val="100000"/>
                        </a:lnSpc>
                      </a:pPr>
                      <a:r>
                        <a:rPr sz="1400" spc="10" dirty="0">
                          <a:latin typeface="Calibri"/>
                          <a:cs typeface="Calibri"/>
                        </a:rPr>
                        <a:t>6897</a:t>
                      </a:r>
                      <a:endParaRPr sz="1400">
                        <a:latin typeface="Calibri"/>
                        <a:cs typeface="Calibri"/>
                      </a:endParaRPr>
                    </a:p>
                  </a:txBody>
                  <a:tcPr marL="0" marR="0" marT="793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92202">
                        <a:lnSpc>
                          <a:spcPct val="100000"/>
                        </a:lnSpc>
                      </a:pPr>
                      <a:r>
                        <a:rPr sz="1400" spc="10" dirty="0">
                          <a:latin typeface="Calibri"/>
                          <a:cs typeface="Calibri"/>
                        </a:rPr>
                        <a:t>3%</a:t>
                      </a:r>
                      <a:endParaRPr sz="1400">
                        <a:latin typeface="Calibri"/>
                        <a:cs typeface="Calibri"/>
                      </a:endParaRPr>
                    </a:p>
                  </a:txBody>
                  <a:tcPr marL="0" marR="0" marT="793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gridSpan="3" vMerge="1">
                  <a:txBody>
                    <a:bodyPr/>
                    <a:lstStyle/>
                    <a:p>
                      <a:endParaRPr sz="1200">
                        <a:latin typeface="Times New Roman"/>
                        <a:cs typeface="Times New Roman"/>
                      </a:endParaRPr>
                    </a:p>
                  </a:txBody>
                  <a:tcPr marL="0" marR="0" marT="0" marB="0"/>
                </a:tc>
                <a:tc hMerge="1" vMerge="1">
                  <a:txBody>
                    <a:bodyPr/>
                    <a:lstStyle/>
                    <a:p>
                      <a:endParaRPr sz="1200">
                        <a:latin typeface="Times New Roman"/>
                        <a:cs typeface="Times New Roman"/>
                      </a:endParaRPr>
                    </a:p>
                  </a:txBody>
                  <a:tcPr marL="0" marR="0" marT="0" marB="0"/>
                </a:tc>
                <a:tc hMerge="1" vMerge="1">
                  <a:txBody>
                    <a:bodyPr/>
                    <a:lstStyle/>
                    <a:p>
                      <a:endParaRPr sz="1200">
                        <a:latin typeface="Times New Roman"/>
                        <a:cs typeface="Times New Roman"/>
                      </a:endParaRPr>
                    </a:p>
                  </a:txBody>
                  <a:tcPr marL="0" marR="0" marT="0" marB="0"/>
                </a:tc>
                <a:tc gridSpan="3" vMerge="1">
                  <a:txBody>
                    <a:bodyPr/>
                    <a:lstStyle/>
                    <a:p>
                      <a:endParaRPr sz="1200">
                        <a:latin typeface="Times New Roman"/>
                        <a:cs typeface="Times New Roman"/>
                      </a:endParaRPr>
                    </a:p>
                  </a:txBody>
                  <a:tcPr marL="0" marR="0" marT="0" marB="0"/>
                </a:tc>
                <a:tc hMerge="1" vMerge="1">
                  <a:txBody>
                    <a:bodyPr/>
                    <a:lstStyle/>
                    <a:p>
                      <a:endParaRPr sz="1200">
                        <a:latin typeface="Times New Roman"/>
                        <a:cs typeface="Times New Roman"/>
                      </a:endParaRPr>
                    </a:p>
                  </a:txBody>
                  <a:tcPr marL="0" marR="0" marT="0" marB="0"/>
                </a:tc>
                <a:tc hMerge="1" vMerge="1">
                  <a:txBody>
                    <a:bodyPr/>
                    <a:lstStyle/>
                    <a:p>
                      <a:endParaRPr sz="1200">
                        <a:latin typeface="Times New Roman"/>
                        <a:cs typeface="Times New Roman"/>
                      </a:endParaRPr>
                    </a:p>
                  </a:txBody>
                  <a:tcPr marL="0" marR="0" marT="0" marB="0"/>
                </a:tc>
              </a:tr>
              <a:tr h="1171975">
                <a:tc rowSpan="2" gridSpan="3">
                  <a:txBody>
                    <a:bodyPr/>
                    <a:lstStyle/>
                    <a:p>
                      <a:pPr marL="170675">
                        <a:lnSpc>
                          <a:spcPct val="100000"/>
                        </a:lnSpc>
                      </a:pPr>
                      <a:r>
                        <a:rPr sz="1800" spc="10" dirty="0">
                          <a:latin typeface="Calibri"/>
                          <a:cs typeface="Calibri"/>
                        </a:rPr>
                        <a:t>No account of the different</a:t>
                      </a:r>
                      <a:endParaRPr sz="1800">
                        <a:latin typeface="Calibri"/>
                        <a:cs typeface="Calibri"/>
                      </a:endParaRPr>
                    </a:p>
                    <a:p>
                      <a:pPr marL="170675">
                        <a:lnSpc>
                          <a:spcPct val="100000"/>
                        </a:lnSpc>
                      </a:pPr>
                      <a:r>
                        <a:rPr sz="1680" spc="10" dirty="0">
                          <a:latin typeface="Calibri"/>
                          <a:cs typeface="Calibri"/>
                        </a:rPr>
                        <a:t>No  account  of  other  species</a:t>
                      </a:r>
                      <a:endParaRPr sz="1600">
                        <a:latin typeface="Calibri"/>
                        <a:cs typeface="Calibri"/>
                      </a:endParaRPr>
                    </a:p>
                  </a:txBody>
                  <a:tcPr marL="0" marR="0" marT="480542" marB="0">
                    <a:lnL w="0">
                      <a:solidFill>
                        <a:srgbClr val="000000">
                          <a:alpha val="0"/>
                        </a:srgbClr>
                      </a:solidFill>
                    </a:lnL>
                    <a:lnR w="12700">
                      <a:solidFill>
                        <a:srgbClr val="FFFFFF"/>
                      </a:solidFill>
                      <a:prstDash val="solid"/>
                    </a:lnR>
                    <a:lnT w="12700">
                      <a:solidFill>
                        <a:srgbClr val="FFFFFF"/>
                      </a:solidFill>
                      <a:prstDash val="solid"/>
                    </a:lnT>
                    <a:lnB w="0">
                      <a:solidFill>
                        <a:srgbClr val="000000">
                          <a:alpha val="0"/>
                        </a:srgbClr>
                      </a:solidFill>
                    </a:lnB>
                  </a:tcPr>
                </a:tc>
                <a:tc rowSpan="2" hMerge="1">
                  <a:txBody>
                    <a:bodyPr/>
                    <a:lstStyle/>
                    <a:p>
                      <a:endParaRPr sz="1200">
                        <a:latin typeface="Times New Roman"/>
                        <a:cs typeface="Times New Roman"/>
                      </a:endParaRPr>
                    </a:p>
                  </a:txBody>
                  <a:tcPr marL="0" marR="0" marT="0" marB="0"/>
                </a:tc>
                <a:tc rowSpan="2" hMerge="1">
                  <a:txBody>
                    <a:bodyPr/>
                    <a:lstStyle/>
                    <a:p>
                      <a:endParaRPr sz="1200">
                        <a:latin typeface="Times New Roman"/>
                        <a:cs typeface="Times New Roman"/>
                      </a:endParaRPr>
                    </a:p>
                  </a:txBody>
                  <a:tcPr marL="0" marR="0" marT="0" marB="0"/>
                </a:tc>
                <a:tc rowSpan="2">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12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12700">
                      <a:solidFill>
                        <a:srgbClr val="FFFFFF"/>
                      </a:solidFill>
                      <a:prstDash val="solid"/>
                    </a:lnB>
                  </a:tcPr>
                </a:tc>
                <a:tc gridSpan="6">
                  <a:txBody>
                    <a:bodyPr/>
                    <a:lstStyle/>
                    <a:p>
                      <a:endParaRPr sz="1200">
                        <a:latin typeface="Times New Roman"/>
                        <a:cs typeface="Times New Roman"/>
                      </a:endParaRPr>
                    </a:p>
                  </a:txBody>
                  <a:tcPr marL="0" marR="0" marT="0" marB="0">
                    <a:lnL w="0">
                      <a:solidFill>
                        <a:srgbClr val="000000">
                          <a:alpha val="0"/>
                        </a:srgbClr>
                      </a:solidFill>
                    </a:lnL>
                    <a:lnR w="0">
                      <a:solidFill>
                        <a:srgbClr val="000000">
                          <a:alpha val="0"/>
                        </a:srgbClr>
                      </a:solidFill>
                    </a:lnR>
                    <a:lnT w="0">
                      <a:solidFill>
                        <a:srgbClr val="000000">
                          <a:alpha val="0"/>
                        </a:srgbClr>
                      </a:solidFill>
                    </a:lnT>
                    <a:lnB w="12700">
                      <a:solidFill>
                        <a:srgbClr val="FFFFFF"/>
                      </a:solidFill>
                      <a:prstDash val="solid"/>
                    </a:lnB>
                  </a:tcPr>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r>
              <a:tr h="66675">
                <a:tc gridSpan="3" vMerge="1">
                  <a:txBody>
                    <a:bodyPr/>
                    <a:lstStyle/>
                    <a:p>
                      <a:endParaRPr sz="500">
                        <a:latin typeface="Times New Roman"/>
                        <a:cs typeface="Times New Roman"/>
                      </a:endParaRPr>
                    </a:p>
                  </a:txBody>
                  <a:tcPr marL="0" marR="0" marT="0" marB="0"/>
                </a:tc>
                <a:tc hMerge="1" vMerge="1">
                  <a:txBody>
                    <a:bodyPr/>
                    <a:lstStyle/>
                    <a:p>
                      <a:endParaRPr sz="500">
                        <a:latin typeface="Times New Roman"/>
                        <a:cs typeface="Times New Roman"/>
                      </a:endParaRPr>
                    </a:p>
                  </a:txBody>
                  <a:tcPr marL="0" marR="0" marT="0" marB="0"/>
                </a:tc>
                <a:tc hMerge="1" vMerge="1">
                  <a:txBody>
                    <a:bodyPr/>
                    <a:lstStyle/>
                    <a:p>
                      <a:endParaRPr sz="500">
                        <a:latin typeface="Times New Roman"/>
                        <a:cs typeface="Times New Roman"/>
                      </a:endParaRPr>
                    </a:p>
                  </a:txBody>
                  <a:tcPr marL="0" marR="0" marT="0" marB="0"/>
                </a:tc>
                <a:tc vMerge="1">
                  <a:txBody>
                    <a:bodyPr/>
                    <a:lstStyle/>
                    <a:p>
                      <a:endParaRPr sz="500">
                        <a:latin typeface="Times New Roman"/>
                        <a:cs typeface="Times New Roman"/>
                      </a:endParaRPr>
                    </a:p>
                  </a:txBody>
                  <a:tcPr marL="0" marR="0" marT="0" marB="0"/>
                </a:tc>
                <a:tc>
                  <a:txBody>
                    <a:bodyPr/>
                    <a:lstStyle/>
                    <a:p>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gridSpan="7">
                  <a:txBody>
                    <a:bodyPr/>
                    <a:lstStyle/>
                    <a:p>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hMerge="1">
                  <a:txBody>
                    <a:bodyPr/>
                    <a:lstStyle/>
                    <a:p>
                      <a:endParaRPr sz="500">
                        <a:latin typeface="Times New Roman"/>
                        <a:cs typeface="Times New Roman"/>
                      </a:endParaRPr>
                    </a:p>
                  </a:txBody>
                  <a:tcPr marL="0" marR="0" marT="0" marB="0"/>
                </a:tc>
                <a:tc hMerge="1">
                  <a:txBody>
                    <a:bodyPr/>
                    <a:lstStyle/>
                    <a:p>
                      <a:endParaRPr sz="500">
                        <a:latin typeface="Times New Roman"/>
                        <a:cs typeface="Times New Roman"/>
                      </a:endParaRPr>
                    </a:p>
                  </a:txBody>
                  <a:tcPr marL="0" marR="0" marT="0" marB="0"/>
                </a:tc>
                <a:tc hMerge="1">
                  <a:txBody>
                    <a:bodyPr/>
                    <a:lstStyle/>
                    <a:p>
                      <a:endParaRPr sz="500">
                        <a:latin typeface="Times New Roman"/>
                        <a:cs typeface="Times New Roman"/>
                      </a:endParaRPr>
                    </a:p>
                  </a:txBody>
                  <a:tcPr marL="0" marR="0" marT="0" marB="0"/>
                </a:tc>
                <a:tc hMerge="1">
                  <a:txBody>
                    <a:bodyPr/>
                    <a:lstStyle/>
                    <a:p>
                      <a:endParaRPr sz="500">
                        <a:latin typeface="Times New Roman"/>
                        <a:cs typeface="Times New Roman"/>
                      </a:endParaRPr>
                    </a:p>
                  </a:txBody>
                  <a:tcPr marL="0" marR="0" marT="0" marB="0"/>
                </a:tc>
                <a:tc hMerge="1">
                  <a:txBody>
                    <a:bodyPr/>
                    <a:lstStyle/>
                    <a:p>
                      <a:endParaRPr sz="500">
                        <a:latin typeface="Times New Roman"/>
                        <a:cs typeface="Times New Roman"/>
                      </a:endParaRPr>
                    </a:p>
                  </a:txBody>
                  <a:tcPr marL="0" marR="0" marT="0" marB="0"/>
                </a:tc>
                <a:tc hMerge="1">
                  <a:txBody>
                    <a:bodyPr/>
                    <a:lstStyle/>
                    <a:p>
                      <a:endParaRPr sz="500">
                        <a:latin typeface="Times New Roman"/>
                        <a:cs typeface="Times New Roman"/>
                      </a:endParaRPr>
                    </a:p>
                  </a:txBody>
                  <a:tcPr marL="0" marR="0" marT="0" marB="0"/>
                </a:tc>
              </a:tr>
            </a:tbl>
          </a:graphicData>
        </a:graphic>
      </p:graphicFrame>
      <p:sp>
        <p:nvSpPr>
          <p:cNvPr id="131" name="object 131"/>
          <p:cNvSpPr/>
          <p:nvPr/>
        </p:nvSpPr>
        <p:spPr>
          <a:xfrm>
            <a:off x="8120690" y="3061525"/>
            <a:ext cx="975791" cy="252412"/>
          </a:xfrm>
          <a:custGeom>
            <a:avLst/>
            <a:gdLst/>
            <a:ahLst/>
            <a:cxnLst/>
            <a:rect l="l" t="t" r="r" b="b"/>
            <a:pathLst>
              <a:path w="975791" h="252412">
                <a:moveTo>
                  <a:pt x="0" y="0"/>
                </a:moveTo>
                <a:lnTo>
                  <a:pt x="0" y="252413"/>
                </a:lnTo>
                <a:lnTo>
                  <a:pt x="975791" y="252413"/>
                </a:lnTo>
                <a:lnTo>
                  <a:pt x="975791" y="0"/>
                </a:lnTo>
                <a:lnTo>
                  <a:pt x="0" y="0"/>
                </a:lnTo>
                <a:close/>
              </a:path>
            </a:pathLst>
          </a:custGeom>
          <a:solidFill>
            <a:srgbClr val="FFFFFF"/>
          </a:solidFill>
        </p:spPr>
        <p:txBody>
          <a:bodyPr wrap="square" lIns="0" tIns="0" rIns="0" bIns="0" rtlCol="0">
            <a:noAutofit/>
          </a:bodyPr>
          <a:lstStyle/>
          <a:p>
            <a:endParaRPr/>
          </a:p>
        </p:txBody>
      </p:sp>
      <p:sp>
        <p:nvSpPr>
          <p:cNvPr id="132" name="object 132"/>
          <p:cNvSpPr/>
          <p:nvPr/>
        </p:nvSpPr>
        <p:spPr>
          <a:xfrm>
            <a:off x="8114340" y="3055175"/>
            <a:ext cx="988491" cy="265112"/>
          </a:xfrm>
          <a:custGeom>
            <a:avLst/>
            <a:gdLst/>
            <a:ahLst/>
            <a:cxnLst/>
            <a:rect l="l" t="t" r="r" b="b"/>
            <a:pathLst>
              <a:path w="988491" h="265112">
                <a:moveTo>
                  <a:pt x="6350" y="6350"/>
                </a:moveTo>
                <a:lnTo>
                  <a:pt x="6350" y="258763"/>
                </a:lnTo>
                <a:lnTo>
                  <a:pt x="982141" y="258763"/>
                </a:lnTo>
                <a:lnTo>
                  <a:pt x="982141" y="6350"/>
                </a:lnTo>
                <a:lnTo>
                  <a:pt x="6350" y="6350"/>
                </a:lnTo>
                <a:close/>
              </a:path>
            </a:pathLst>
          </a:custGeom>
          <a:ln w="12700">
            <a:solidFill>
              <a:srgbClr val="FFFFFF"/>
            </a:solidFill>
          </a:ln>
        </p:spPr>
        <p:txBody>
          <a:bodyPr wrap="square" lIns="0" tIns="0" rIns="0" bIns="0" rtlCol="0">
            <a:noAutofit/>
          </a:bodyPr>
          <a:lstStyle/>
          <a:p>
            <a:endParaRPr/>
          </a:p>
        </p:txBody>
      </p:sp>
      <p:pic>
        <p:nvPicPr>
          <p:cNvPr id="75"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9733" y="3162340"/>
            <a:ext cx="104254" cy="3626103"/>
          </a:xfrm>
          <a:prstGeom prst="rect">
            <a:avLst/>
          </a:prstGeom>
        </p:spPr>
      </p:pic>
      <p:pic>
        <p:nvPicPr>
          <p:cNvPr id="76"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3439" y="3155990"/>
            <a:ext cx="110617" cy="3638803"/>
          </a:xfrm>
          <a:prstGeom prst="rect">
            <a:avLst/>
          </a:prstGeom>
        </p:spPr>
      </p:pic>
      <p:pic>
        <p:nvPicPr>
          <p:cNvPr id="77"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455" y="54039"/>
            <a:ext cx="1627759" cy="804735"/>
          </a:xfrm>
          <a:prstGeom prst="rect">
            <a:avLst/>
          </a:prstGeom>
        </p:spPr>
      </p:pic>
      <p:pic>
        <p:nvPicPr>
          <p:cNvPr id="78"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55599"/>
            <a:ext cx="9144000" cy="6350"/>
          </a:xfrm>
          <a:prstGeom prst="rect">
            <a:avLst/>
          </a:prstGeom>
        </p:spPr>
      </p:pic>
      <p:sp>
        <p:nvSpPr>
          <p:cNvPr id="3" name="text 1"/>
          <p:cNvSpPr txBox="1"/>
          <p:nvPr/>
        </p:nvSpPr>
        <p:spPr>
          <a:xfrm>
            <a:off x="886053" y="1952270"/>
            <a:ext cx="2556469" cy="270843"/>
          </a:xfrm>
          <a:prstGeom prst="rect">
            <a:avLst/>
          </a:prstGeom>
        </p:spPr>
        <p:txBody>
          <a:bodyPr vert="horz" wrap="none" lIns="0" tIns="0" rIns="0" bIns="0" rtlCol="0">
            <a:spAutoFit/>
          </a:bodyPr>
          <a:lstStyle/>
          <a:p>
            <a:pPr marL="0">
              <a:lnSpc>
                <a:spcPct val="100000"/>
              </a:lnSpc>
            </a:pPr>
            <a:r>
              <a:rPr sz="1760" b="1" spc="10" dirty="0">
                <a:latin typeface="Arial"/>
                <a:cs typeface="Arial"/>
              </a:rPr>
              <a:t>Sum of species method</a:t>
            </a:r>
            <a:endParaRPr sz="1700">
              <a:latin typeface="Arial"/>
              <a:cs typeface="Arial"/>
            </a:endParaRPr>
          </a:p>
        </p:txBody>
      </p:sp>
      <p:sp>
        <p:nvSpPr>
          <p:cNvPr id="4" name="text 1"/>
          <p:cNvSpPr txBox="1"/>
          <p:nvPr/>
        </p:nvSpPr>
        <p:spPr>
          <a:xfrm>
            <a:off x="1097889" y="2481945"/>
            <a:ext cx="6325706"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Principle : values for 7 species are added which is equaled to 100%</a:t>
            </a:r>
            <a:endParaRPr sz="1800">
              <a:latin typeface="Calibri"/>
              <a:cs typeface="Calibri"/>
            </a:endParaRPr>
          </a:p>
        </p:txBody>
      </p:sp>
      <p:pic>
        <p:nvPicPr>
          <p:cNvPr id="79"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269" y="5950851"/>
            <a:ext cx="758698" cy="758698"/>
          </a:xfrm>
          <a:prstGeom prst="rect">
            <a:avLst/>
          </a:prstGeom>
        </p:spPr>
      </p:pic>
      <p:sp>
        <p:nvSpPr>
          <p:cNvPr id="5" name="text 1"/>
          <p:cNvSpPr txBox="1"/>
          <p:nvPr/>
        </p:nvSpPr>
        <p:spPr>
          <a:xfrm>
            <a:off x="3760683" y="6018234"/>
            <a:ext cx="2496517"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efficiency of the 7 analysis</a:t>
            </a:r>
            <a:endParaRPr sz="1800">
              <a:latin typeface="Calibri"/>
              <a:cs typeface="Calibri"/>
            </a:endParaRPr>
          </a:p>
        </p:txBody>
      </p:sp>
      <p:sp>
        <p:nvSpPr>
          <p:cNvPr id="133" name="object 133"/>
          <p:cNvSpPr/>
          <p:nvPr/>
        </p:nvSpPr>
        <p:spPr>
          <a:xfrm>
            <a:off x="2838704" y="3403981"/>
            <a:ext cx="1815465" cy="304800"/>
          </a:xfrm>
          <a:custGeom>
            <a:avLst/>
            <a:gdLst/>
            <a:ahLst/>
            <a:cxnLst/>
            <a:rect l="l" t="t" r="r" b="b"/>
            <a:pathLst>
              <a:path w="1815465" h="304800">
                <a:moveTo>
                  <a:pt x="0" y="0"/>
                </a:moveTo>
                <a:lnTo>
                  <a:pt x="0" y="304800"/>
                </a:lnTo>
                <a:lnTo>
                  <a:pt x="1815465" y="304800"/>
                </a:lnTo>
                <a:lnTo>
                  <a:pt x="1815465" y="0"/>
                </a:lnTo>
                <a:lnTo>
                  <a:pt x="0" y="0"/>
                </a:lnTo>
                <a:close/>
              </a:path>
            </a:pathLst>
          </a:custGeom>
          <a:solidFill>
            <a:srgbClr val="D2DEEE"/>
          </a:solidFill>
        </p:spPr>
        <p:txBody>
          <a:bodyPr wrap="square" lIns="0" tIns="0" rIns="0" bIns="0" rtlCol="0">
            <a:noAutofit/>
          </a:bodyPr>
          <a:lstStyle/>
          <a:p>
            <a:endParaRPr/>
          </a:p>
        </p:txBody>
      </p:sp>
      <p:sp>
        <p:nvSpPr>
          <p:cNvPr id="134" name="object 134"/>
          <p:cNvSpPr/>
          <p:nvPr/>
        </p:nvSpPr>
        <p:spPr>
          <a:xfrm>
            <a:off x="2838704" y="4318381"/>
            <a:ext cx="1815465" cy="304800"/>
          </a:xfrm>
          <a:custGeom>
            <a:avLst/>
            <a:gdLst/>
            <a:ahLst/>
            <a:cxnLst/>
            <a:rect l="l" t="t" r="r" b="b"/>
            <a:pathLst>
              <a:path w="1815465" h="304800">
                <a:moveTo>
                  <a:pt x="0" y="0"/>
                </a:moveTo>
                <a:lnTo>
                  <a:pt x="0" y="304800"/>
                </a:lnTo>
                <a:lnTo>
                  <a:pt x="1815465" y="304800"/>
                </a:lnTo>
                <a:lnTo>
                  <a:pt x="1815465" y="0"/>
                </a:lnTo>
                <a:lnTo>
                  <a:pt x="0" y="0"/>
                </a:lnTo>
                <a:close/>
              </a:path>
            </a:pathLst>
          </a:custGeom>
          <a:solidFill>
            <a:srgbClr val="EAEEF7"/>
          </a:solidFill>
        </p:spPr>
        <p:txBody>
          <a:bodyPr wrap="square" lIns="0" tIns="0" rIns="0" bIns="0" rtlCol="0">
            <a:noAutofit/>
          </a:bodyPr>
          <a:lstStyle/>
          <a:p>
            <a:endParaRPr/>
          </a:p>
        </p:txBody>
      </p:sp>
      <p:graphicFrame>
        <p:nvGraphicFramePr>
          <p:cNvPr id="6" name="object 1"/>
          <p:cNvGraphicFramePr>
            <a:graphicFrameLocks noGrp="1"/>
          </p:cNvGraphicFramePr>
          <p:nvPr/>
        </p:nvGraphicFramePr>
        <p:xfrm>
          <a:off x="1574038" y="1083843"/>
          <a:ext cx="5971346" cy="611226"/>
        </p:xfrm>
        <a:graphic>
          <a:graphicData uri="http://schemas.openxmlformats.org/drawingml/2006/table">
            <a:tbl>
              <a:tblPr firstRow="1" bandRow="1">
                <a:tableStyleId>{2D5ABB26-0587-4C30-8999-92F81FD0307C}</a:tableStyleId>
              </a:tblPr>
              <a:tblGrid>
                <a:gridCol w="805027"/>
                <a:gridCol w="937793"/>
                <a:gridCol w="760780"/>
                <a:gridCol w="938606"/>
                <a:gridCol w="716864"/>
                <a:gridCol w="912291"/>
                <a:gridCol w="899985"/>
              </a:tblGrid>
              <a:tr h="207238">
                <a:tc>
                  <a:txBody>
                    <a:bodyPr/>
                    <a:lstStyle/>
                    <a:p>
                      <a:endParaRPr sz="1200">
                        <a:latin typeface="Times New Roman"/>
                        <a:cs typeface="Times New Roman"/>
                      </a:endParaRPr>
                    </a:p>
                  </a:txBody>
                  <a:tcPr marL="0" marR="0" marT="0" marB="0">
                    <a:lnL w="12700">
                      <a:solidFill>
                        <a:srgbClr val="DEEBF7"/>
                      </a:solidFill>
                      <a:prstDash val="solid"/>
                    </a:lnL>
                    <a:lnR w="12700">
                      <a:solidFill>
                        <a:srgbClr val="DEEBF7"/>
                      </a:solidFill>
                      <a:prstDash val="solid"/>
                    </a:lnR>
                    <a:lnT w="12700">
                      <a:solidFill>
                        <a:srgbClr val="DEEBF7"/>
                      </a:solidFill>
                      <a:prstDash val="solid"/>
                    </a:lnT>
                    <a:lnB w="0">
                      <a:solidFill>
                        <a:srgbClr val="000000">
                          <a:alpha val="0"/>
                        </a:srgbClr>
                      </a:solidFill>
                    </a:lnB>
                    <a:solidFill>
                      <a:srgbClr val="DEEBF7"/>
                    </a:solidFill>
                  </a:tcPr>
                </a:tc>
                <a:tc>
                  <a:txBody>
                    <a:bodyPr/>
                    <a:lstStyle/>
                    <a:p>
                      <a:endParaRPr sz="1200">
                        <a:latin typeface="Times New Roman"/>
                        <a:cs typeface="Times New Roman"/>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0">
                      <a:solidFill>
                        <a:srgbClr val="000000">
                          <a:alpha val="0"/>
                        </a:srgbClr>
                      </a:solidFill>
                    </a:lnB>
                  </a:tcPr>
                </a:tc>
                <a:tc>
                  <a:txBody>
                    <a:bodyPr/>
                    <a:lstStyle/>
                    <a:p>
                      <a:pPr marL="279526">
                        <a:lnSpc>
                          <a:spcPct val="100000"/>
                        </a:lnSpc>
                      </a:pPr>
                      <a:r>
                        <a:rPr sz="1400" spc="10" dirty="0">
                          <a:solidFill>
                            <a:srgbClr val="A7A7A7"/>
                          </a:solidFill>
                          <a:latin typeface="Calibri"/>
                          <a:cs typeface="Calibri"/>
                        </a:rPr>
                        <a:t>EU</a:t>
                      </a:r>
                      <a:endParaRPr sz="1400">
                        <a:latin typeface="Calibri"/>
                        <a:cs typeface="Calibri"/>
                      </a:endParaRPr>
                    </a:p>
                  </a:txBody>
                  <a:tcPr marL="0" marR="0" marT="78461" marB="0">
                    <a:lnL w="12700">
                      <a:solidFill>
                        <a:srgbClr val="DEEBF7"/>
                      </a:solidFill>
                      <a:prstDash val="solid"/>
                    </a:lnL>
                    <a:lnR w="12700">
                      <a:solidFill>
                        <a:srgbClr val="DEEBF7"/>
                      </a:solidFill>
                      <a:prstDash val="solid"/>
                    </a:lnR>
                    <a:lnT w="12700">
                      <a:solidFill>
                        <a:srgbClr val="DEEBF7"/>
                      </a:solidFill>
                      <a:prstDash val="solid"/>
                    </a:lnT>
                    <a:lnB w="0">
                      <a:solidFill>
                        <a:srgbClr val="000000">
                          <a:alpha val="0"/>
                        </a:srgbClr>
                      </a:solidFill>
                    </a:lnB>
                    <a:solidFill>
                      <a:srgbClr val="DEEBF7"/>
                    </a:solidFill>
                  </a:tcPr>
                </a:tc>
                <a:tc>
                  <a:txBody>
                    <a:bodyPr/>
                    <a:lstStyle/>
                    <a:p>
                      <a:endParaRPr sz="1200">
                        <a:latin typeface="Times New Roman"/>
                        <a:cs typeface="Times New Roman"/>
                      </a:endParaRPr>
                    </a:p>
                  </a:txBody>
                  <a:tcPr marL="0" marR="0" marT="0" marB="0">
                    <a:lnL w="12700">
                      <a:solidFill>
                        <a:srgbClr val="DEEBF7"/>
                      </a:solidFill>
                      <a:prstDash val="solid"/>
                    </a:lnL>
                    <a:lnR w="12700">
                      <a:solidFill>
                        <a:srgbClr val="9DC3E6"/>
                      </a:solidFill>
                      <a:prstDash val="solid"/>
                    </a:lnR>
                    <a:lnT w="0">
                      <a:solidFill>
                        <a:srgbClr val="000000">
                          <a:alpha val="0"/>
                        </a:srgbClr>
                      </a:solidFill>
                    </a:lnT>
                    <a:lnB w="0">
                      <a:solidFill>
                        <a:srgbClr val="000000">
                          <a:alpha val="0"/>
                        </a:srgbClr>
                      </a:solidFill>
                    </a:lnB>
                  </a:tcPr>
                </a:tc>
                <a:tc>
                  <a:txBody>
                    <a:bodyPr/>
                    <a:lstStyle/>
                    <a:p>
                      <a:endParaRPr sz="1200">
                        <a:latin typeface="Times New Roman"/>
                        <a:cs typeface="Times New Roman"/>
                      </a:endParaRPr>
                    </a:p>
                  </a:txBody>
                  <a:tcPr marL="0" marR="0" marT="0" marB="0">
                    <a:lnL w="12700">
                      <a:solidFill>
                        <a:srgbClr val="9DC3E6"/>
                      </a:solidFill>
                      <a:prstDash val="solid"/>
                    </a:lnL>
                    <a:lnR w="12700">
                      <a:solidFill>
                        <a:srgbClr val="9DC3E6"/>
                      </a:solidFill>
                      <a:prstDash val="solid"/>
                    </a:lnR>
                    <a:lnT w="12700">
                      <a:solidFill>
                        <a:srgbClr val="9DC3E6"/>
                      </a:solidFill>
                      <a:prstDash val="solid"/>
                    </a:lnT>
                    <a:lnB w="0">
                      <a:solidFill>
                        <a:srgbClr val="000000">
                          <a:alpha val="0"/>
                        </a:srgbClr>
                      </a:solidFill>
                    </a:lnB>
                    <a:solidFill>
                      <a:srgbClr val="9DC3E6"/>
                    </a:solidFill>
                  </a:tcPr>
                </a:tc>
                <a:tc>
                  <a:txBody>
                    <a:bodyPr/>
                    <a:lstStyle/>
                    <a:p>
                      <a:endParaRPr sz="1200">
                        <a:latin typeface="Times New Roman"/>
                        <a:cs typeface="Times New Roman"/>
                      </a:endParaRPr>
                    </a:p>
                  </a:txBody>
                  <a:tcPr marL="0" marR="0" marT="0" marB="0">
                    <a:lnL w="12700">
                      <a:solidFill>
                        <a:srgbClr val="9DC3E6"/>
                      </a:solidFill>
                      <a:prstDash val="solid"/>
                    </a:lnL>
                    <a:lnR w="12700">
                      <a:solidFill>
                        <a:srgbClr val="DEEBF7"/>
                      </a:solidFill>
                      <a:prstDash val="solid"/>
                    </a:lnR>
                    <a:lnT w="0">
                      <a:solidFill>
                        <a:srgbClr val="000000">
                          <a:alpha val="0"/>
                        </a:srgbClr>
                      </a:solidFill>
                    </a:lnT>
                    <a:lnB w="0">
                      <a:solidFill>
                        <a:srgbClr val="000000">
                          <a:alpha val="0"/>
                        </a:srgbClr>
                      </a:solidFill>
                    </a:lnB>
                  </a:tcPr>
                </a:tc>
                <a:tc>
                  <a:txBody>
                    <a:bodyPr/>
                    <a:lstStyle/>
                    <a:p>
                      <a:pPr marL="679830">
                        <a:lnSpc>
                          <a:spcPct val="100000"/>
                        </a:lnSpc>
                      </a:pPr>
                      <a:r>
                        <a:rPr sz="1400" spc="10" dirty="0">
                          <a:solidFill>
                            <a:srgbClr val="7F7F7F"/>
                          </a:solidFill>
                          <a:latin typeface="Calibri"/>
                          <a:cs typeface="Calibri"/>
                        </a:rPr>
                        <a:t>™</a:t>
                      </a:r>
                      <a:endParaRPr sz="1400">
                        <a:latin typeface="Calibri"/>
                        <a:cs typeface="Calibri"/>
                      </a:endParaRPr>
                    </a:p>
                  </a:txBody>
                  <a:tcPr marL="0" marR="0" marT="78461" marB="0">
                    <a:lnL w="12700">
                      <a:solidFill>
                        <a:srgbClr val="DEEBF7"/>
                      </a:solidFill>
                      <a:prstDash val="solid"/>
                    </a:lnL>
                    <a:lnR w="12700">
                      <a:solidFill>
                        <a:srgbClr val="DEEBF7"/>
                      </a:solidFill>
                      <a:prstDash val="solid"/>
                    </a:lnR>
                    <a:lnT w="12700">
                      <a:solidFill>
                        <a:srgbClr val="DEEBF7"/>
                      </a:solidFill>
                      <a:prstDash val="solid"/>
                    </a:lnT>
                    <a:lnB w="0">
                      <a:solidFill>
                        <a:srgbClr val="000000">
                          <a:alpha val="0"/>
                        </a:srgbClr>
                      </a:solidFill>
                    </a:lnB>
                    <a:solidFill>
                      <a:srgbClr val="DEEBF7"/>
                    </a:solidFill>
                  </a:tcPr>
                </a:tc>
              </a:tr>
              <a:tr h="88011">
                <a:tc>
                  <a:txBody>
                    <a:bodyPr/>
                    <a:lstStyle/>
                    <a:p>
                      <a:endParaRPr sz="600">
                        <a:latin typeface="Times New Roman"/>
                        <a:cs typeface="Times New Roman"/>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0">
                      <a:solidFill>
                        <a:srgbClr val="000000">
                          <a:alpha val="0"/>
                        </a:srgbClr>
                      </a:solidFill>
                    </a:lnB>
                    <a:solidFill>
                      <a:srgbClr val="DEEBF7"/>
                    </a:solidFill>
                  </a:tcPr>
                </a:tc>
                <a:tc>
                  <a:txBody>
                    <a:bodyPr/>
                    <a:lstStyle/>
                    <a:p>
                      <a:endParaRPr sz="600">
                        <a:latin typeface="Times New Roman"/>
                        <a:cs typeface="Times New Roman"/>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0">
                      <a:solidFill>
                        <a:srgbClr val="000000">
                          <a:alpha val="0"/>
                        </a:srgbClr>
                      </a:solidFill>
                    </a:lnB>
                  </a:tcPr>
                </a:tc>
                <a:tc>
                  <a:txBody>
                    <a:bodyPr/>
                    <a:lstStyle/>
                    <a:p>
                      <a:endParaRPr sz="600">
                        <a:latin typeface="Times New Roman"/>
                        <a:cs typeface="Times New Roman"/>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0">
                      <a:solidFill>
                        <a:srgbClr val="000000">
                          <a:alpha val="0"/>
                        </a:srgbClr>
                      </a:solidFill>
                    </a:lnB>
                    <a:solidFill>
                      <a:srgbClr val="DEEBF7"/>
                    </a:solidFill>
                  </a:tcPr>
                </a:tc>
                <a:tc>
                  <a:txBody>
                    <a:bodyPr/>
                    <a:lstStyle/>
                    <a:p>
                      <a:endParaRPr sz="600">
                        <a:latin typeface="Times New Roman"/>
                        <a:cs typeface="Times New Roman"/>
                      </a:endParaRPr>
                    </a:p>
                  </a:txBody>
                  <a:tcPr marL="0" marR="0" marT="0" marB="0">
                    <a:lnL w="12700">
                      <a:solidFill>
                        <a:srgbClr val="DEEBF7"/>
                      </a:solidFill>
                      <a:prstDash val="solid"/>
                    </a:lnL>
                    <a:lnR w="12700">
                      <a:solidFill>
                        <a:srgbClr val="9DC3E6"/>
                      </a:solidFill>
                      <a:prstDash val="solid"/>
                    </a:lnR>
                    <a:lnT w="0">
                      <a:solidFill>
                        <a:srgbClr val="000000">
                          <a:alpha val="0"/>
                        </a:srgbClr>
                      </a:solidFill>
                    </a:lnT>
                    <a:lnB w="0">
                      <a:solidFill>
                        <a:srgbClr val="000000">
                          <a:alpha val="0"/>
                        </a:srgbClr>
                      </a:solidFill>
                    </a:lnB>
                  </a:tcPr>
                </a:tc>
                <a:tc>
                  <a:txBody>
                    <a:bodyPr/>
                    <a:lstStyle/>
                    <a:p>
                      <a:endParaRPr sz="600">
                        <a:latin typeface="Times New Roman"/>
                        <a:cs typeface="Times New Roman"/>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0">
                      <a:solidFill>
                        <a:srgbClr val="000000">
                          <a:alpha val="0"/>
                        </a:srgbClr>
                      </a:solidFill>
                    </a:lnB>
                    <a:solidFill>
                      <a:srgbClr val="9DC3E6"/>
                    </a:solidFill>
                  </a:tcPr>
                </a:tc>
                <a:tc>
                  <a:txBody>
                    <a:bodyPr/>
                    <a:lstStyle/>
                    <a:p>
                      <a:endParaRPr sz="600">
                        <a:latin typeface="Times New Roman"/>
                        <a:cs typeface="Times New Roman"/>
                      </a:endParaRPr>
                    </a:p>
                  </a:txBody>
                  <a:tcPr marL="0" marR="0" marT="0" marB="0">
                    <a:lnL w="12700">
                      <a:solidFill>
                        <a:srgbClr val="9DC3E6"/>
                      </a:solidFill>
                      <a:prstDash val="solid"/>
                    </a:lnL>
                    <a:lnR w="12700">
                      <a:solidFill>
                        <a:srgbClr val="DEEBF7"/>
                      </a:solidFill>
                      <a:prstDash val="solid"/>
                    </a:lnR>
                    <a:lnT w="0">
                      <a:solidFill>
                        <a:srgbClr val="000000">
                          <a:alpha val="0"/>
                        </a:srgbClr>
                      </a:solidFill>
                    </a:lnT>
                    <a:lnB w="0">
                      <a:solidFill>
                        <a:srgbClr val="000000">
                          <a:alpha val="0"/>
                        </a:srgbClr>
                      </a:solidFill>
                    </a:lnB>
                  </a:tcPr>
                </a:tc>
                <a:tc>
                  <a:txBody>
                    <a:bodyPr/>
                    <a:lstStyle/>
                    <a:p>
                      <a:endParaRPr sz="600">
                        <a:latin typeface="Times New Roman"/>
                        <a:cs typeface="Times New Roman"/>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0">
                      <a:solidFill>
                        <a:srgbClr val="000000">
                          <a:alpha val="0"/>
                        </a:srgbClr>
                      </a:solidFill>
                    </a:lnB>
                    <a:solidFill>
                      <a:srgbClr val="DEEBF7"/>
                    </a:solidFill>
                  </a:tcPr>
                </a:tc>
              </a:tr>
              <a:tr h="227965">
                <a:tc>
                  <a:txBody>
                    <a:bodyPr/>
                    <a:lstStyle/>
                    <a:p>
                      <a:pPr marL="203581">
                        <a:lnSpc>
                          <a:spcPct val="100000"/>
                        </a:lnSpc>
                      </a:pPr>
                      <a:r>
                        <a:rPr sz="1400" spc="10" dirty="0">
                          <a:solidFill>
                            <a:srgbClr val="A7A7A7"/>
                          </a:solidFill>
                          <a:latin typeface="Calibri"/>
                          <a:cs typeface="Calibri"/>
                        </a:rPr>
                        <a:t>curve</a:t>
                      </a:r>
                      <a:endParaRPr sz="1400">
                        <a:latin typeface="Calibri"/>
                        <a:cs typeface="Calibri"/>
                      </a:endParaRPr>
                    </a:p>
                  </a:txBody>
                  <a:tcPr marL="0" marR="0" marT="6121" marB="0">
                    <a:lnL w="12700">
                      <a:solidFill>
                        <a:srgbClr val="DEEBF7"/>
                      </a:solidFill>
                      <a:prstDash val="solid"/>
                    </a:lnL>
                    <a:lnR w="12700">
                      <a:solidFill>
                        <a:srgbClr val="DEEBF7"/>
                      </a:solidFill>
                      <a:prstDash val="solid"/>
                    </a:lnR>
                    <a:lnT w="0">
                      <a:solidFill>
                        <a:srgbClr val="000000">
                          <a:alpha val="0"/>
                        </a:srgbClr>
                      </a:solidFill>
                    </a:lnT>
                    <a:lnB w="12700">
                      <a:solidFill>
                        <a:srgbClr val="DEEBF7"/>
                      </a:solidFill>
                      <a:prstDash val="solid"/>
                    </a:lnB>
                    <a:solidFill>
                      <a:srgbClr val="DEEBF7"/>
                    </a:solidFill>
                  </a:tcPr>
                </a:tc>
                <a:tc>
                  <a:txBody>
                    <a:bodyPr/>
                    <a:lstStyle/>
                    <a:p>
                      <a:endParaRPr sz="1200">
                        <a:latin typeface="Times New Roman"/>
                        <a:cs typeface="Times New Roman"/>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0">
                      <a:solidFill>
                        <a:srgbClr val="000000">
                          <a:alpha val="0"/>
                        </a:srgbClr>
                      </a:solidFill>
                    </a:lnB>
                  </a:tcPr>
                </a:tc>
                <a:tc>
                  <a:txBody>
                    <a:bodyPr/>
                    <a:lstStyle/>
                    <a:p>
                      <a:pPr marL="96646">
                        <a:lnSpc>
                          <a:spcPct val="100000"/>
                        </a:lnSpc>
                      </a:pPr>
                      <a:r>
                        <a:rPr sz="1400" spc="10" dirty="0">
                          <a:solidFill>
                            <a:srgbClr val="A7A7A7"/>
                          </a:solidFill>
                          <a:latin typeface="Calibri"/>
                          <a:cs typeface="Calibri"/>
                        </a:rPr>
                        <a:t>method</a:t>
                      </a:r>
                      <a:endParaRPr sz="1400">
                        <a:latin typeface="Calibri"/>
                        <a:cs typeface="Calibri"/>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12700">
                      <a:solidFill>
                        <a:srgbClr val="DEEBF7"/>
                      </a:solidFill>
                      <a:prstDash val="solid"/>
                    </a:lnB>
                    <a:solidFill>
                      <a:srgbClr val="DEEBF7"/>
                    </a:solidFill>
                  </a:tcPr>
                </a:tc>
                <a:tc>
                  <a:txBody>
                    <a:bodyPr/>
                    <a:lstStyle/>
                    <a:p>
                      <a:endParaRPr sz="1200">
                        <a:latin typeface="Times New Roman"/>
                        <a:cs typeface="Times New Roman"/>
                      </a:endParaRPr>
                    </a:p>
                  </a:txBody>
                  <a:tcPr marL="0" marR="0" marT="0" marB="0">
                    <a:lnL w="12700">
                      <a:solidFill>
                        <a:srgbClr val="DEEBF7"/>
                      </a:solidFill>
                      <a:prstDash val="solid"/>
                    </a:lnL>
                    <a:lnR w="12700">
                      <a:solidFill>
                        <a:srgbClr val="9DC3E6"/>
                      </a:solidFill>
                      <a:prstDash val="solid"/>
                    </a:lnR>
                    <a:lnT w="0">
                      <a:solidFill>
                        <a:srgbClr val="000000">
                          <a:alpha val="0"/>
                        </a:srgbClr>
                      </a:solidFill>
                    </a:lnT>
                    <a:lnB w="0">
                      <a:solidFill>
                        <a:srgbClr val="000000">
                          <a:alpha val="0"/>
                        </a:srgbClr>
                      </a:solidFill>
                    </a:lnB>
                  </a:tcPr>
                </a:tc>
                <a:tc>
                  <a:txBody>
                    <a:bodyPr/>
                    <a:lstStyle/>
                    <a:p>
                      <a:pPr marL="95504">
                        <a:lnSpc>
                          <a:spcPct val="100000"/>
                        </a:lnSpc>
                      </a:pPr>
                      <a:r>
                        <a:rPr sz="1400" spc="10" dirty="0">
                          <a:latin typeface="Calibri"/>
                          <a:cs typeface="Calibri"/>
                        </a:rPr>
                        <a:t>species</a:t>
                      </a:r>
                      <a:endParaRPr sz="1400">
                        <a:latin typeface="Calibri"/>
                        <a:cs typeface="Calibri"/>
                      </a:endParaRPr>
                    </a:p>
                  </a:txBody>
                  <a:tcPr marL="0" marR="0" marT="6121" marB="0">
                    <a:lnL w="12700">
                      <a:solidFill>
                        <a:srgbClr val="9DC3E6"/>
                      </a:solidFill>
                      <a:prstDash val="solid"/>
                    </a:lnL>
                    <a:lnR w="12700">
                      <a:solidFill>
                        <a:srgbClr val="9DC3E6"/>
                      </a:solidFill>
                      <a:prstDash val="solid"/>
                    </a:lnR>
                    <a:lnT w="0">
                      <a:solidFill>
                        <a:srgbClr val="000000">
                          <a:alpha val="0"/>
                        </a:srgbClr>
                      </a:solidFill>
                    </a:lnT>
                    <a:lnB w="12700">
                      <a:solidFill>
                        <a:srgbClr val="9DC3E6"/>
                      </a:solidFill>
                      <a:prstDash val="solid"/>
                    </a:lnB>
                    <a:solidFill>
                      <a:srgbClr val="9DC3E6"/>
                    </a:solidFill>
                  </a:tcPr>
                </a:tc>
                <a:tc>
                  <a:txBody>
                    <a:bodyPr/>
                    <a:lstStyle/>
                    <a:p>
                      <a:endParaRPr sz="1200">
                        <a:latin typeface="Times New Roman"/>
                        <a:cs typeface="Times New Roman"/>
                      </a:endParaRPr>
                    </a:p>
                  </a:txBody>
                  <a:tcPr marL="0" marR="0" marT="0" marB="0">
                    <a:lnL w="12700">
                      <a:solidFill>
                        <a:srgbClr val="9DC3E6"/>
                      </a:solidFill>
                      <a:prstDash val="solid"/>
                    </a:lnL>
                    <a:lnR w="12700">
                      <a:solidFill>
                        <a:srgbClr val="DEEBF7"/>
                      </a:solidFill>
                      <a:prstDash val="solid"/>
                    </a:lnR>
                    <a:lnT w="0">
                      <a:solidFill>
                        <a:srgbClr val="000000">
                          <a:alpha val="0"/>
                        </a:srgbClr>
                      </a:solidFill>
                    </a:lnT>
                    <a:lnB w="0">
                      <a:solidFill>
                        <a:srgbClr val="000000">
                          <a:alpha val="0"/>
                        </a:srgbClr>
                      </a:solidFill>
                    </a:lnB>
                  </a:tcPr>
                </a:tc>
                <a:tc>
                  <a:txBody>
                    <a:bodyPr/>
                    <a:lstStyle/>
                    <a:p>
                      <a:pPr marL="314071">
                        <a:lnSpc>
                          <a:spcPct val="100000"/>
                        </a:lnSpc>
                      </a:pPr>
                      <a:r>
                        <a:rPr sz="1400" spc="10" dirty="0">
                          <a:solidFill>
                            <a:srgbClr val="7F7F7F"/>
                          </a:solidFill>
                          <a:latin typeface="Calibri"/>
                          <a:cs typeface="Calibri"/>
                        </a:rPr>
                        <a:t>test</a:t>
                      </a:r>
                      <a:endParaRPr sz="1400">
                        <a:latin typeface="Calibri"/>
                        <a:cs typeface="Calibri"/>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12700">
                      <a:solidFill>
                        <a:srgbClr val="DEEBF7"/>
                      </a:solidFill>
                      <a:prstDash val="solid"/>
                    </a:lnB>
                    <a:solidFill>
                      <a:srgbClr val="DEEBF7"/>
                    </a:solidFill>
                  </a:tcPr>
                </a:tc>
              </a:tr>
            </a:tbl>
          </a:graphicData>
        </a:graphic>
      </p:graphicFrame>
      <p:sp>
        <p:nvSpPr>
          <p:cNvPr id="135" name="object 135"/>
          <p:cNvSpPr/>
          <p:nvPr/>
        </p:nvSpPr>
        <p:spPr>
          <a:xfrm>
            <a:off x="1178006" y="1247125"/>
            <a:ext cx="6925919" cy="176149"/>
          </a:xfrm>
          <a:custGeom>
            <a:avLst/>
            <a:gdLst/>
            <a:ahLst/>
            <a:cxnLst/>
            <a:rect l="l" t="t" r="r" b="b"/>
            <a:pathLst>
              <a:path w="6925919" h="176149">
                <a:moveTo>
                  <a:pt x="0" y="44069"/>
                </a:moveTo>
                <a:lnTo>
                  <a:pt x="6837909" y="44069"/>
                </a:lnTo>
                <a:lnTo>
                  <a:pt x="6837909" y="0"/>
                </a:lnTo>
                <a:lnTo>
                  <a:pt x="6925919" y="88138"/>
                </a:lnTo>
                <a:lnTo>
                  <a:pt x="6837909" y="176149"/>
                </a:lnTo>
                <a:lnTo>
                  <a:pt x="6837909" y="132080"/>
                </a:lnTo>
                <a:lnTo>
                  <a:pt x="0" y="132080"/>
                </a:lnTo>
                <a:close/>
              </a:path>
            </a:pathLst>
          </a:custGeom>
          <a:solidFill>
            <a:srgbClr val="5B9BD4"/>
          </a:solidFill>
        </p:spPr>
        <p:txBody>
          <a:bodyPr wrap="square" lIns="0" tIns="0" rIns="0" bIns="0" rtlCol="0">
            <a:noAutofit/>
          </a:bodyPr>
          <a:lstStyle/>
          <a:p>
            <a:endParaRPr/>
          </a:p>
        </p:txBody>
      </p:sp>
      <p:sp>
        <p:nvSpPr>
          <p:cNvPr id="136" name="object 136"/>
          <p:cNvSpPr/>
          <p:nvPr/>
        </p:nvSpPr>
        <p:spPr>
          <a:xfrm>
            <a:off x="1171656" y="1284732"/>
            <a:ext cx="408787" cy="12700"/>
          </a:xfrm>
          <a:custGeom>
            <a:avLst/>
            <a:gdLst/>
            <a:ahLst/>
            <a:cxnLst/>
            <a:rect l="l" t="t" r="r" b="b"/>
            <a:pathLst>
              <a:path w="408787" h="12700">
                <a:moveTo>
                  <a:pt x="6350" y="6350"/>
                </a:moveTo>
                <a:lnTo>
                  <a:pt x="402438" y="6350"/>
                </a:lnTo>
              </a:path>
            </a:pathLst>
          </a:custGeom>
          <a:ln w="12700">
            <a:solidFill>
              <a:srgbClr val="41709C"/>
            </a:solidFill>
          </a:ln>
        </p:spPr>
        <p:txBody>
          <a:bodyPr wrap="square" lIns="0" tIns="0" rIns="0" bIns="0" rtlCol="0">
            <a:noAutofit/>
          </a:bodyPr>
          <a:lstStyle/>
          <a:p>
            <a:endParaRPr/>
          </a:p>
        </p:txBody>
      </p:sp>
      <p:sp>
        <p:nvSpPr>
          <p:cNvPr id="137" name="object 137"/>
          <p:cNvSpPr/>
          <p:nvPr/>
        </p:nvSpPr>
        <p:spPr>
          <a:xfrm>
            <a:off x="8009509" y="1240775"/>
            <a:ext cx="12700" cy="56769"/>
          </a:xfrm>
          <a:custGeom>
            <a:avLst/>
            <a:gdLst/>
            <a:ahLst/>
            <a:cxnLst/>
            <a:rect l="l" t="t" r="r" b="b"/>
            <a:pathLst>
              <a:path w="12700" h="56769">
                <a:moveTo>
                  <a:pt x="6350" y="6350"/>
                </a:moveTo>
                <a:lnTo>
                  <a:pt x="6350" y="50419"/>
                </a:lnTo>
              </a:path>
            </a:pathLst>
          </a:custGeom>
          <a:ln w="12700">
            <a:solidFill>
              <a:srgbClr val="41709C"/>
            </a:solidFill>
          </a:ln>
        </p:spPr>
        <p:txBody>
          <a:bodyPr wrap="square" lIns="0" tIns="0" rIns="0" bIns="0" rtlCol="0">
            <a:noAutofit/>
          </a:bodyPr>
          <a:lstStyle/>
          <a:p>
            <a:endParaRPr/>
          </a:p>
        </p:txBody>
      </p:sp>
      <p:sp>
        <p:nvSpPr>
          <p:cNvPr id="138" name="object 138"/>
          <p:cNvSpPr/>
          <p:nvPr/>
        </p:nvSpPr>
        <p:spPr>
          <a:xfrm>
            <a:off x="7539093" y="1284732"/>
            <a:ext cx="483171" cy="12700"/>
          </a:xfrm>
          <a:custGeom>
            <a:avLst/>
            <a:gdLst/>
            <a:ahLst/>
            <a:cxnLst/>
            <a:rect l="l" t="t" r="r" b="b"/>
            <a:pathLst>
              <a:path w="483171" h="12700">
                <a:moveTo>
                  <a:pt x="476822" y="6350"/>
                </a:moveTo>
                <a:lnTo>
                  <a:pt x="6350" y="6350"/>
                </a:lnTo>
              </a:path>
            </a:pathLst>
          </a:custGeom>
          <a:ln w="12700">
            <a:solidFill>
              <a:srgbClr val="41709C"/>
            </a:solidFill>
          </a:ln>
        </p:spPr>
        <p:txBody>
          <a:bodyPr wrap="square" lIns="0" tIns="0" rIns="0" bIns="0" rtlCol="0">
            <a:noAutofit/>
          </a:bodyPr>
          <a:lstStyle/>
          <a:p>
            <a:endParaRPr/>
          </a:p>
        </p:txBody>
      </p:sp>
      <p:sp>
        <p:nvSpPr>
          <p:cNvPr id="139" name="object 139"/>
          <p:cNvSpPr/>
          <p:nvPr/>
        </p:nvSpPr>
        <p:spPr>
          <a:xfrm>
            <a:off x="7539093" y="1284732"/>
            <a:ext cx="483171" cy="12700"/>
          </a:xfrm>
          <a:custGeom>
            <a:avLst/>
            <a:gdLst/>
            <a:ahLst/>
            <a:cxnLst/>
            <a:rect l="l" t="t" r="r" b="b"/>
            <a:pathLst>
              <a:path w="483171" h="12700">
                <a:moveTo>
                  <a:pt x="476822" y="6350"/>
                </a:moveTo>
                <a:lnTo>
                  <a:pt x="6350" y="6350"/>
                </a:lnTo>
              </a:path>
            </a:pathLst>
          </a:custGeom>
          <a:ln w="12700">
            <a:solidFill>
              <a:srgbClr val="41709C"/>
            </a:solidFill>
          </a:ln>
        </p:spPr>
        <p:txBody>
          <a:bodyPr wrap="square" lIns="0" tIns="0" rIns="0" bIns="0" rtlCol="0">
            <a:noAutofit/>
          </a:bodyPr>
          <a:lstStyle/>
          <a:p>
            <a:endParaRPr/>
          </a:p>
        </p:txBody>
      </p:sp>
      <p:sp>
        <p:nvSpPr>
          <p:cNvPr id="140" name="object 140"/>
          <p:cNvSpPr/>
          <p:nvPr/>
        </p:nvSpPr>
        <p:spPr>
          <a:xfrm>
            <a:off x="8009511" y="1240775"/>
            <a:ext cx="100710" cy="188849"/>
          </a:xfrm>
          <a:custGeom>
            <a:avLst/>
            <a:gdLst/>
            <a:ahLst/>
            <a:cxnLst/>
            <a:rect l="l" t="t" r="r" b="b"/>
            <a:pathLst>
              <a:path w="100710" h="188849">
                <a:moveTo>
                  <a:pt x="6350" y="6350"/>
                </a:moveTo>
                <a:lnTo>
                  <a:pt x="94360" y="94488"/>
                </a:lnTo>
                <a:lnTo>
                  <a:pt x="6350" y="182499"/>
                </a:lnTo>
              </a:path>
            </a:pathLst>
          </a:custGeom>
          <a:ln w="12700">
            <a:solidFill>
              <a:srgbClr val="41709C"/>
            </a:solidFill>
          </a:ln>
        </p:spPr>
        <p:txBody>
          <a:bodyPr wrap="square" lIns="0" tIns="0" rIns="0" bIns="0" rtlCol="0">
            <a:noAutofit/>
          </a:bodyPr>
          <a:lstStyle/>
          <a:p>
            <a:endParaRPr/>
          </a:p>
        </p:txBody>
      </p:sp>
      <p:sp>
        <p:nvSpPr>
          <p:cNvPr id="141" name="object 141"/>
          <p:cNvSpPr/>
          <p:nvPr/>
        </p:nvSpPr>
        <p:spPr>
          <a:xfrm>
            <a:off x="1171600" y="1284732"/>
            <a:ext cx="6850608" cy="144780"/>
          </a:xfrm>
          <a:custGeom>
            <a:avLst/>
            <a:gdLst/>
            <a:ahLst/>
            <a:cxnLst/>
            <a:rect l="l" t="t" r="r" b="b"/>
            <a:pathLst>
              <a:path w="6850608" h="144780">
                <a:moveTo>
                  <a:pt x="6844259" y="138430"/>
                </a:moveTo>
                <a:lnTo>
                  <a:pt x="6844259" y="94361"/>
                </a:lnTo>
                <a:lnTo>
                  <a:pt x="6350" y="94361"/>
                </a:lnTo>
                <a:moveTo>
                  <a:pt x="6350" y="6350"/>
                </a:moveTo>
              </a:path>
            </a:pathLst>
          </a:custGeom>
          <a:ln w="12700">
            <a:solidFill>
              <a:srgbClr val="41709C"/>
            </a:solidFill>
          </a:ln>
        </p:spPr>
        <p:txBody>
          <a:bodyPr wrap="square" lIns="0" tIns="0" rIns="0" bIns="0" rtlCol="0">
            <a:noAutofit/>
          </a:bodyPr>
          <a:lstStyle/>
          <a:p>
            <a:endParaRPr/>
          </a:p>
        </p:txBody>
      </p:sp>
      <p:sp>
        <p:nvSpPr>
          <p:cNvPr id="7" name="text 1"/>
          <p:cNvSpPr txBox="1"/>
          <p:nvPr/>
        </p:nvSpPr>
        <p:spPr>
          <a:xfrm>
            <a:off x="5326634" y="1171702"/>
            <a:ext cx="99066" cy="215444"/>
          </a:xfrm>
          <a:prstGeom prst="rect">
            <a:avLst/>
          </a:prstGeom>
        </p:spPr>
        <p:txBody>
          <a:bodyPr vert="horz" wrap="none" lIns="0" tIns="0" rIns="0" bIns="0" rtlCol="0">
            <a:spAutoFit/>
          </a:bodyPr>
          <a:lstStyle/>
          <a:p>
            <a:pPr marL="0">
              <a:lnSpc>
                <a:spcPct val="100000"/>
              </a:lnSpc>
            </a:pPr>
            <a:r>
              <a:rPr sz="1400" spc="10" dirty="0">
                <a:latin typeface="Calibri"/>
                <a:cs typeface="Calibri"/>
              </a:rPr>
              <a:t>∑</a:t>
            </a:r>
            <a:endParaRPr sz="1400">
              <a:latin typeface="Calibri"/>
              <a:cs typeface="Calibri"/>
            </a:endParaRPr>
          </a:p>
        </p:txBody>
      </p:sp>
      <p:sp>
        <p:nvSpPr>
          <p:cNvPr id="8" name="text 1"/>
          <p:cNvSpPr txBox="1"/>
          <p:nvPr/>
        </p:nvSpPr>
        <p:spPr>
          <a:xfrm>
            <a:off x="5111751" y="1385214"/>
            <a:ext cx="541174" cy="215444"/>
          </a:xfrm>
          <a:prstGeom prst="rect">
            <a:avLst/>
          </a:prstGeom>
        </p:spPr>
        <p:txBody>
          <a:bodyPr vert="horz" wrap="none" lIns="0" tIns="0" rIns="0" bIns="0" rtlCol="0">
            <a:spAutoFit/>
          </a:bodyPr>
          <a:lstStyle/>
          <a:p>
            <a:pPr marL="0">
              <a:lnSpc>
                <a:spcPct val="100000"/>
              </a:lnSpc>
            </a:pPr>
            <a:r>
              <a:rPr sz="1400" spc="10" dirty="0">
                <a:latin typeface="Calibri"/>
                <a:cs typeface="Calibri"/>
              </a:rPr>
              <a:t>species</a:t>
            </a:r>
            <a:endParaRPr sz="1400">
              <a:latin typeface="Calibri"/>
              <a:cs typeface="Calibri"/>
            </a:endParaRPr>
          </a:p>
        </p:txBody>
      </p:sp>
      <p:sp>
        <p:nvSpPr>
          <p:cNvPr id="9" name="text 1"/>
          <p:cNvSpPr txBox="1"/>
          <p:nvPr/>
        </p:nvSpPr>
        <p:spPr>
          <a:xfrm>
            <a:off x="6741601" y="1162304"/>
            <a:ext cx="598947" cy="215444"/>
          </a:xfrm>
          <a:prstGeom prst="rect">
            <a:avLst/>
          </a:prstGeom>
        </p:spPr>
        <p:txBody>
          <a:bodyPr vert="horz" wrap="none" lIns="0" tIns="0" rIns="0" bIns="0" rtlCol="0">
            <a:spAutoFit/>
          </a:bodyPr>
          <a:lstStyle/>
          <a:p>
            <a:pPr marL="0">
              <a:lnSpc>
                <a:spcPct val="100000"/>
              </a:lnSpc>
            </a:pPr>
            <a:r>
              <a:rPr sz="1400" spc="10" dirty="0">
                <a:solidFill>
                  <a:srgbClr val="7F7F7F"/>
                </a:solidFill>
                <a:latin typeface="Calibri"/>
                <a:cs typeface="Calibri"/>
              </a:rPr>
              <a:t>Easyfast</a:t>
            </a:r>
            <a:endParaRPr sz="1400">
              <a:latin typeface="Calibri"/>
              <a:cs typeface="Calibri"/>
            </a:endParaRPr>
          </a:p>
        </p:txBody>
      </p:sp>
      <p:sp>
        <p:nvSpPr>
          <p:cNvPr id="10" name="text 1"/>
          <p:cNvSpPr txBox="1"/>
          <p:nvPr/>
        </p:nvSpPr>
        <p:spPr>
          <a:xfrm>
            <a:off x="7325232" y="1162304"/>
            <a:ext cx="127920" cy="215444"/>
          </a:xfrm>
          <a:prstGeom prst="rect">
            <a:avLst/>
          </a:prstGeom>
        </p:spPr>
        <p:txBody>
          <a:bodyPr vert="horz" wrap="none" lIns="0" tIns="0" rIns="0" bIns="0" rtlCol="0">
            <a:spAutoFit/>
          </a:bodyPr>
          <a:lstStyle/>
          <a:p>
            <a:pPr marL="0">
              <a:lnSpc>
                <a:spcPct val="100000"/>
              </a:lnSpc>
            </a:pPr>
            <a:r>
              <a:rPr sz="1400" spc="10" dirty="0">
                <a:solidFill>
                  <a:srgbClr val="7F7F7F"/>
                </a:solidFill>
                <a:latin typeface="Calibri"/>
                <a:cs typeface="Calibri"/>
              </a:rPr>
              <a:t>™</a:t>
            </a:r>
            <a:endParaRPr sz="1400">
              <a:latin typeface="Calibri"/>
              <a:cs typeface="Calibri"/>
            </a:endParaRPr>
          </a:p>
        </p:txBody>
      </p:sp>
      <p:sp>
        <p:nvSpPr>
          <p:cNvPr id="11" name="text 1"/>
          <p:cNvSpPr txBox="1"/>
          <p:nvPr/>
        </p:nvSpPr>
        <p:spPr>
          <a:xfrm>
            <a:off x="6959534" y="1375664"/>
            <a:ext cx="283347" cy="215444"/>
          </a:xfrm>
          <a:prstGeom prst="rect">
            <a:avLst/>
          </a:prstGeom>
        </p:spPr>
        <p:txBody>
          <a:bodyPr vert="horz" wrap="none" lIns="0" tIns="0" rIns="0" bIns="0" rtlCol="0">
            <a:spAutoFit/>
          </a:bodyPr>
          <a:lstStyle/>
          <a:p>
            <a:pPr marL="0">
              <a:lnSpc>
                <a:spcPct val="100000"/>
              </a:lnSpc>
            </a:pPr>
            <a:r>
              <a:rPr sz="1400" spc="10" dirty="0">
                <a:solidFill>
                  <a:srgbClr val="7F7F7F"/>
                </a:solidFill>
                <a:latin typeface="Calibri"/>
                <a:cs typeface="Calibri"/>
              </a:rPr>
              <a:t>test</a:t>
            </a:r>
            <a:endParaRPr sz="1400">
              <a:latin typeface="Calibri"/>
              <a:cs typeface="Calibri"/>
            </a:endParaRPr>
          </a:p>
        </p:txBody>
      </p:sp>
      <p:sp>
        <p:nvSpPr>
          <p:cNvPr id="12" name="text 1"/>
          <p:cNvSpPr txBox="1"/>
          <p:nvPr/>
        </p:nvSpPr>
        <p:spPr>
          <a:xfrm>
            <a:off x="1669426" y="1171702"/>
            <a:ext cx="673261" cy="215444"/>
          </a:xfrm>
          <a:prstGeom prst="rect">
            <a:avLst/>
          </a:prstGeom>
        </p:spPr>
        <p:txBody>
          <a:bodyPr vert="horz" wrap="none" lIns="0" tIns="0" rIns="0" bIns="0" rtlCol="0">
            <a:spAutoFit/>
          </a:bodyPr>
          <a:lstStyle/>
          <a:p>
            <a:pPr marL="0">
              <a:lnSpc>
                <a:spcPct val="100000"/>
              </a:lnSpc>
            </a:pPr>
            <a:r>
              <a:rPr sz="1400" spc="10" dirty="0">
                <a:solidFill>
                  <a:srgbClr val="A7A7A7"/>
                </a:solidFill>
                <a:latin typeface="Calibri"/>
                <a:cs typeface="Calibri"/>
              </a:rPr>
              <a:t>Dilution  </a:t>
            </a:r>
            <a:endParaRPr sz="1400">
              <a:latin typeface="Calibri"/>
              <a:cs typeface="Calibri"/>
            </a:endParaRPr>
          </a:p>
        </p:txBody>
      </p:sp>
      <p:sp>
        <p:nvSpPr>
          <p:cNvPr id="13" name="text 1"/>
          <p:cNvSpPr txBox="1"/>
          <p:nvPr/>
        </p:nvSpPr>
        <p:spPr>
          <a:xfrm>
            <a:off x="1777681" y="1385214"/>
            <a:ext cx="410305" cy="215444"/>
          </a:xfrm>
          <a:prstGeom prst="rect">
            <a:avLst/>
          </a:prstGeom>
        </p:spPr>
        <p:txBody>
          <a:bodyPr vert="horz" wrap="none" lIns="0" tIns="0" rIns="0" bIns="0" rtlCol="0">
            <a:spAutoFit/>
          </a:bodyPr>
          <a:lstStyle/>
          <a:p>
            <a:pPr marL="0">
              <a:lnSpc>
                <a:spcPct val="100000"/>
              </a:lnSpc>
            </a:pPr>
            <a:r>
              <a:rPr sz="1400" spc="10" dirty="0">
                <a:solidFill>
                  <a:srgbClr val="A7A7A7"/>
                </a:solidFill>
                <a:latin typeface="Calibri"/>
                <a:cs typeface="Calibri"/>
              </a:rPr>
              <a:t>curve</a:t>
            </a:r>
            <a:endParaRPr sz="1400">
              <a:latin typeface="Calibri"/>
              <a:cs typeface="Calibri"/>
            </a:endParaRPr>
          </a:p>
        </p:txBody>
      </p:sp>
      <p:sp>
        <p:nvSpPr>
          <p:cNvPr id="14" name="text 1"/>
          <p:cNvSpPr txBox="1"/>
          <p:nvPr/>
        </p:nvSpPr>
        <p:spPr>
          <a:xfrm>
            <a:off x="3596387" y="1162304"/>
            <a:ext cx="206147" cy="215444"/>
          </a:xfrm>
          <a:prstGeom prst="rect">
            <a:avLst/>
          </a:prstGeom>
        </p:spPr>
        <p:txBody>
          <a:bodyPr vert="horz" wrap="none" lIns="0" tIns="0" rIns="0" bIns="0" rtlCol="0">
            <a:spAutoFit/>
          </a:bodyPr>
          <a:lstStyle/>
          <a:p>
            <a:pPr marL="0">
              <a:lnSpc>
                <a:spcPct val="100000"/>
              </a:lnSpc>
            </a:pPr>
            <a:r>
              <a:rPr sz="1400" spc="10" dirty="0">
                <a:solidFill>
                  <a:srgbClr val="A7A7A7"/>
                </a:solidFill>
                <a:latin typeface="Calibri"/>
                <a:cs typeface="Calibri"/>
              </a:rPr>
              <a:t>EU</a:t>
            </a:r>
            <a:endParaRPr sz="1400">
              <a:latin typeface="Calibri"/>
              <a:cs typeface="Calibri"/>
            </a:endParaRPr>
          </a:p>
        </p:txBody>
      </p:sp>
      <p:sp>
        <p:nvSpPr>
          <p:cNvPr id="15" name="text 1"/>
          <p:cNvSpPr txBox="1"/>
          <p:nvPr/>
        </p:nvSpPr>
        <p:spPr>
          <a:xfrm>
            <a:off x="3413507" y="1375664"/>
            <a:ext cx="583814" cy="215444"/>
          </a:xfrm>
          <a:prstGeom prst="rect">
            <a:avLst/>
          </a:prstGeom>
        </p:spPr>
        <p:txBody>
          <a:bodyPr vert="horz" wrap="none" lIns="0" tIns="0" rIns="0" bIns="0" rtlCol="0">
            <a:spAutoFit/>
          </a:bodyPr>
          <a:lstStyle/>
          <a:p>
            <a:pPr marL="0">
              <a:lnSpc>
                <a:spcPct val="100000"/>
              </a:lnSpc>
            </a:pPr>
            <a:r>
              <a:rPr sz="1400" spc="10" dirty="0">
                <a:solidFill>
                  <a:srgbClr val="A7A7A7"/>
                </a:solidFill>
                <a:latin typeface="Calibri"/>
                <a:cs typeface="Calibri"/>
              </a:rPr>
              <a:t>method</a:t>
            </a:r>
            <a:endParaRPr sz="1400">
              <a:latin typeface="Calibri"/>
              <a:cs typeface="Calibri"/>
            </a:endParaRPr>
          </a:p>
        </p:txBody>
      </p:sp>
      <p:sp>
        <p:nvSpPr>
          <p:cNvPr id="142" name="object 142"/>
          <p:cNvSpPr/>
          <p:nvPr/>
        </p:nvSpPr>
        <p:spPr>
          <a:xfrm>
            <a:off x="3447796" y="3460115"/>
            <a:ext cx="6350" cy="6350"/>
          </a:xfrm>
          <a:custGeom>
            <a:avLst/>
            <a:gdLst/>
            <a:ahLst/>
            <a:cxnLst/>
            <a:rect l="l" t="t" r="r" b="b"/>
            <a:pathLst>
              <a:path w="6350" h="6350">
                <a:moveTo>
                  <a:pt x="3175" y="3175"/>
                </a:moveTo>
              </a:path>
            </a:pathLst>
          </a:custGeom>
          <a:ln w="6350">
            <a:solidFill>
              <a:srgbClr val="000000"/>
            </a:solidFill>
          </a:ln>
        </p:spPr>
        <p:txBody>
          <a:bodyPr wrap="square" lIns="0" tIns="0" rIns="0" bIns="0" rtlCol="0">
            <a:noAutofit/>
          </a:bodyPr>
          <a:lstStyle/>
          <a:p>
            <a:endParaRPr/>
          </a:p>
        </p:txBody>
      </p:sp>
      <p:sp>
        <p:nvSpPr>
          <p:cNvPr id="143" name="object 143"/>
          <p:cNvSpPr/>
          <p:nvPr/>
        </p:nvSpPr>
        <p:spPr>
          <a:xfrm>
            <a:off x="3447801" y="3460115"/>
            <a:ext cx="183895" cy="35940"/>
          </a:xfrm>
          <a:custGeom>
            <a:avLst/>
            <a:gdLst/>
            <a:ahLst/>
            <a:cxnLst/>
            <a:rect l="l" t="t" r="r" b="b"/>
            <a:pathLst>
              <a:path w="183895" h="35940">
                <a:moveTo>
                  <a:pt x="3175" y="3175"/>
                </a:moveTo>
                <a:cubicBezTo>
                  <a:pt x="101219" y="3175"/>
                  <a:pt x="180721" y="16383"/>
                  <a:pt x="180721" y="32766"/>
                </a:cubicBezTo>
              </a:path>
            </a:pathLst>
          </a:custGeom>
          <a:ln w="6350">
            <a:solidFill>
              <a:srgbClr val="000000"/>
            </a:solidFill>
          </a:ln>
        </p:spPr>
        <p:txBody>
          <a:bodyPr wrap="square" lIns="0" tIns="0" rIns="0" bIns="0" rtlCol="0">
            <a:noAutofit/>
          </a:bodyPr>
          <a:lstStyle/>
          <a:p>
            <a:endParaRPr/>
          </a:p>
        </p:txBody>
      </p:sp>
      <p:sp>
        <p:nvSpPr>
          <p:cNvPr id="144" name="object 144"/>
          <p:cNvSpPr/>
          <p:nvPr/>
        </p:nvSpPr>
        <p:spPr>
          <a:xfrm>
            <a:off x="3625343" y="4315206"/>
            <a:ext cx="6350" cy="116078"/>
          </a:xfrm>
          <a:custGeom>
            <a:avLst/>
            <a:gdLst/>
            <a:ahLst/>
            <a:cxnLst/>
            <a:rect l="l" t="t" r="r" b="b"/>
            <a:pathLst>
              <a:path w="6350" h="116078">
                <a:moveTo>
                  <a:pt x="3175" y="112903"/>
                </a:moveTo>
                <a:lnTo>
                  <a:pt x="3175" y="3175"/>
                </a:lnTo>
              </a:path>
            </a:pathLst>
          </a:custGeom>
          <a:ln w="6350">
            <a:solidFill>
              <a:srgbClr val="000000"/>
            </a:solidFill>
          </a:ln>
        </p:spPr>
        <p:txBody>
          <a:bodyPr wrap="square" lIns="0" tIns="0" rIns="0" bIns="0" rtlCol="0">
            <a:noAutofit/>
          </a:bodyPr>
          <a:lstStyle/>
          <a:p>
            <a:endParaRPr/>
          </a:p>
        </p:txBody>
      </p:sp>
      <p:sp>
        <p:nvSpPr>
          <p:cNvPr id="145" name="object 145"/>
          <p:cNvSpPr/>
          <p:nvPr/>
        </p:nvSpPr>
        <p:spPr>
          <a:xfrm>
            <a:off x="3625343" y="3489706"/>
            <a:ext cx="6350" cy="222250"/>
          </a:xfrm>
          <a:custGeom>
            <a:avLst/>
            <a:gdLst/>
            <a:ahLst/>
            <a:cxnLst/>
            <a:rect l="l" t="t" r="r" b="b"/>
            <a:pathLst>
              <a:path w="6350" h="222250">
                <a:moveTo>
                  <a:pt x="3175" y="3175"/>
                </a:moveTo>
                <a:lnTo>
                  <a:pt x="3175" y="219075"/>
                </a:lnTo>
              </a:path>
            </a:pathLst>
          </a:custGeom>
          <a:ln w="6350">
            <a:solidFill>
              <a:srgbClr val="000000"/>
            </a:solidFill>
          </a:ln>
        </p:spPr>
        <p:txBody>
          <a:bodyPr wrap="square" lIns="0" tIns="0" rIns="0" bIns="0" rtlCol="0">
            <a:noAutofit/>
          </a:bodyPr>
          <a:lstStyle/>
          <a:p>
            <a:endParaRPr/>
          </a:p>
        </p:txBody>
      </p:sp>
      <p:sp>
        <p:nvSpPr>
          <p:cNvPr id="146" name="object 146"/>
          <p:cNvSpPr/>
          <p:nvPr/>
        </p:nvSpPr>
        <p:spPr>
          <a:xfrm>
            <a:off x="3625349" y="4424934"/>
            <a:ext cx="184023" cy="65532"/>
          </a:xfrm>
          <a:custGeom>
            <a:avLst/>
            <a:gdLst/>
            <a:ahLst/>
            <a:cxnLst/>
            <a:rect l="l" t="t" r="r" b="b"/>
            <a:pathLst>
              <a:path w="184023" h="65532">
                <a:moveTo>
                  <a:pt x="3175" y="3175"/>
                </a:moveTo>
                <a:cubicBezTo>
                  <a:pt x="3175" y="19558"/>
                  <a:pt x="82804" y="32766"/>
                  <a:pt x="180848" y="32766"/>
                </a:cubicBezTo>
                <a:cubicBezTo>
                  <a:pt x="82804" y="32766"/>
                  <a:pt x="3175" y="45974"/>
                  <a:pt x="3175" y="62357"/>
                </a:cubicBezTo>
              </a:path>
            </a:pathLst>
          </a:custGeom>
          <a:ln w="6350">
            <a:solidFill>
              <a:srgbClr val="000000"/>
            </a:solidFill>
          </a:ln>
        </p:spPr>
        <p:txBody>
          <a:bodyPr wrap="square" lIns="0" tIns="0" rIns="0" bIns="0" rtlCol="0">
            <a:noAutofit/>
          </a:bodyPr>
          <a:lstStyle/>
          <a:p>
            <a:endParaRPr/>
          </a:p>
        </p:txBody>
      </p:sp>
      <p:sp>
        <p:nvSpPr>
          <p:cNvPr id="147" name="object 147"/>
          <p:cNvSpPr/>
          <p:nvPr/>
        </p:nvSpPr>
        <p:spPr>
          <a:xfrm>
            <a:off x="3625343" y="4484116"/>
            <a:ext cx="6350" cy="941578"/>
          </a:xfrm>
          <a:custGeom>
            <a:avLst/>
            <a:gdLst/>
            <a:ahLst/>
            <a:cxnLst/>
            <a:rect l="l" t="t" r="r" b="b"/>
            <a:pathLst>
              <a:path w="6350" h="941578">
                <a:moveTo>
                  <a:pt x="3175" y="3175"/>
                </a:moveTo>
                <a:lnTo>
                  <a:pt x="3175" y="938403"/>
                </a:lnTo>
              </a:path>
            </a:pathLst>
          </a:custGeom>
          <a:ln w="6350">
            <a:solidFill>
              <a:srgbClr val="000000"/>
            </a:solidFill>
          </a:ln>
        </p:spPr>
        <p:txBody>
          <a:bodyPr wrap="square" lIns="0" tIns="0" rIns="0" bIns="0" rtlCol="0">
            <a:noAutofit/>
          </a:bodyPr>
          <a:lstStyle/>
          <a:p>
            <a:endParaRPr/>
          </a:p>
        </p:txBody>
      </p:sp>
      <p:sp>
        <p:nvSpPr>
          <p:cNvPr id="148" name="object 148"/>
          <p:cNvSpPr/>
          <p:nvPr/>
        </p:nvSpPr>
        <p:spPr>
          <a:xfrm>
            <a:off x="3447801" y="5419456"/>
            <a:ext cx="183895" cy="35941"/>
          </a:xfrm>
          <a:custGeom>
            <a:avLst/>
            <a:gdLst/>
            <a:ahLst/>
            <a:cxnLst/>
            <a:rect l="l" t="t" r="r" b="b"/>
            <a:pathLst>
              <a:path w="183895" h="35941">
                <a:moveTo>
                  <a:pt x="180721" y="3175"/>
                </a:moveTo>
                <a:cubicBezTo>
                  <a:pt x="180721" y="19558"/>
                  <a:pt x="101219" y="32766"/>
                  <a:pt x="3175" y="32766"/>
                </a:cubicBezTo>
              </a:path>
            </a:pathLst>
          </a:custGeom>
          <a:ln w="6350">
            <a:solidFill>
              <a:srgbClr val="000000"/>
            </a:solidFill>
          </a:ln>
        </p:spPr>
        <p:txBody>
          <a:bodyPr wrap="square" lIns="0" tIns="0" rIns="0" bIns="0" rtlCol="0">
            <a:noAutofit/>
          </a:bodyPr>
          <a:lstStyle/>
          <a:p>
            <a:endParaRPr/>
          </a:p>
        </p:txBody>
      </p:sp>
      <p:sp>
        <p:nvSpPr>
          <p:cNvPr id="16" name="text 1"/>
          <p:cNvSpPr txBox="1"/>
          <p:nvPr/>
        </p:nvSpPr>
        <p:spPr>
          <a:xfrm>
            <a:off x="3983543" y="4256532"/>
            <a:ext cx="251351" cy="553998"/>
          </a:xfrm>
          <a:prstGeom prst="rect">
            <a:avLst/>
          </a:prstGeom>
        </p:spPr>
        <p:txBody>
          <a:bodyPr vert="horz" wrap="none" lIns="0" tIns="0" rIns="0" bIns="0" rtlCol="0">
            <a:spAutoFit/>
          </a:bodyPr>
          <a:lstStyle/>
          <a:p>
            <a:pPr marL="0">
              <a:lnSpc>
                <a:spcPct val="100000"/>
              </a:lnSpc>
            </a:pPr>
            <a:r>
              <a:rPr sz="3600" spc="10" dirty="0">
                <a:latin typeface="Calibri"/>
                <a:cs typeface="Calibri"/>
              </a:rPr>
              <a:t>∑</a:t>
            </a:r>
            <a:endParaRPr sz="3600">
              <a:latin typeface="Calibri"/>
              <a:cs typeface="Calibri"/>
            </a:endParaRPr>
          </a:p>
        </p:txBody>
      </p:sp>
      <p:sp>
        <p:nvSpPr>
          <p:cNvPr id="17" name="text 1"/>
          <p:cNvSpPr txBox="1"/>
          <p:nvPr/>
        </p:nvSpPr>
        <p:spPr>
          <a:xfrm>
            <a:off x="3181486" y="331598"/>
            <a:ext cx="3662221" cy="327782"/>
          </a:xfrm>
          <a:prstGeom prst="rect">
            <a:avLst/>
          </a:prstGeom>
        </p:spPr>
        <p:txBody>
          <a:bodyPr vert="horz" wrap="none" lIns="0" tIns="0" rIns="0" bIns="0" rtlCol="0">
            <a:spAutoFit/>
          </a:bodyPr>
          <a:lstStyle/>
          <a:p>
            <a:pPr marL="0">
              <a:lnSpc>
                <a:spcPct val="100000"/>
              </a:lnSpc>
            </a:pPr>
            <a:r>
              <a:rPr sz="2130" b="1" spc="10" dirty="0">
                <a:solidFill>
                  <a:srgbClr val="2E5496"/>
                </a:solidFill>
                <a:latin typeface="Arial"/>
                <a:cs typeface="Arial"/>
              </a:rPr>
              <a:t>4 quantification approaches</a:t>
            </a:r>
            <a:endParaRPr sz="2100">
              <a:latin typeface="Arial"/>
              <a:cs typeface="Aria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1"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959" y="3162143"/>
            <a:ext cx="2839139" cy="3625978"/>
          </a:xfrm>
          <a:prstGeom prst="rect">
            <a:avLst/>
          </a:prstGeom>
        </p:spPr>
      </p:pic>
      <p:sp>
        <p:nvSpPr>
          <p:cNvPr id="149" name="object 149"/>
          <p:cNvSpPr/>
          <p:nvPr/>
        </p:nvSpPr>
        <p:spPr>
          <a:xfrm>
            <a:off x="6115177" y="3162340"/>
            <a:ext cx="112735" cy="3626103"/>
          </a:xfrm>
          <a:custGeom>
            <a:avLst/>
            <a:gdLst/>
            <a:ahLst/>
            <a:cxnLst/>
            <a:rect l="l" t="t" r="r" b="b"/>
            <a:pathLst>
              <a:path w="112735" h="3626103">
                <a:moveTo>
                  <a:pt x="0" y="0"/>
                </a:moveTo>
                <a:lnTo>
                  <a:pt x="0" y="3626103"/>
                </a:lnTo>
                <a:lnTo>
                  <a:pt x="112735" y="3626103"/>
                </a:lnTo>
                <a:lnTo>
                  <a:pt x="112735" y="0"/>
                </a:lnTo>
                <a:lnTo>
                  <a:pt x="0" y="0"/>
                </a:lnTo>
                <a:close/>
              </a:path>
            </a:pathLst>
          </a:custGeom>
          <a:solidFill>
            <a:srgbClr val="FFFFFF"/>
          </a:solidFill>
        </p:spPr>
        <p:txBody>
          <a:bodyPr wrap="square" lIns="0" tIns="0" rIns="0" bIns="0" rtlCol="0">
            <a:noAutofit/>
          </a:bodyPr>
          <a:lstStyle/>
          <a:p>
            <a:endParaRPr/>
          </a:p>
        </p:txBody>
      </p:sp>
      <p:sp>
        <p:nvSpPr>
          <p:cNvPr id="150" name="object 150"/>
          <p:cNvSpPr/>
          <p:nvPr/>
        </p:nvSpPr>
        <p:spPr>
          <a:xfrm>
            <a:off x="6108827" y="3155990"/>
            <a:ext cx="125435" cy="3638803"/>
          </a:xfrm>
          <a:custGeom>
            <a:avLst/>
            <a:gdLst/>
            <a:ahLst/>
            <a:cxnLst/>
            <a:rect l="l" t="t" r="r" b="b"/>
            <a:pathLst>
              <a:path w="125435" h="3638803">
                <a:moveTo>
                  <a:pt x="6350" y="6350"/>
                </a:moveTo>
                <a:lnTo>
                  <a:pt x="6350" y="3632453"/>
                </a:lnTo>
                <a:lnTo>
                  <a:pt x="119085" y="3632453"/>
                </a:lnTo>
                <a:lnTo>
                  <a:pt x="119085" y="6350"/>
                </a:lnTo>
                <a:lnTo>
                  <a:pt x="6350" y="6350"/>
                </a:lnTo>
                <a:close/>
              </a:path>
            </a:pathLst>
          </a:custGeom>
          <a:ln w="12700">
            <a:solidFill>
              <a:srgbClr val="FFFFFF"/>
            </a:solidFill>
          </a:ln>
        </p:spPr>
        <p:txBody>
          <a:bodyPr wrap="square" lIns="0" tIns="0" rIns="0" bIns="0" rtlCol="0">
            <a:noAutofit/>
          </a:bodyPr>
          <a:lstStyle/>
          <a:p>
            <a:endParaRPr/>
          </a:p>
        </p:txBody>
      </p:sp>
      <p:sp>
        <p:nvSpPr>
          <p:cNvPr id="151" name="object 151"/>
          <p:cNvSpPr/>
          <p:nvPr/>
        </p:nvSpPr>
        <p:spPr>
          <a:xfrm>
            <a:off x="6115233" y="3061462"/>
            <a:ext cx="1662557" cy="1657350"/>
          </a:xfrm>
          <a:custGeom>
            <a:avLst/>
            <a:gdLst/>
            <a:ahLst/>
            <a:cxnLst/>
            <a:rect l="l" t="t" r="r" b="b"/>
            <a:pathLst>
              <a:path w="1662557" h="1657350">
                <a:moveTo>
                  <a:pt x="0" y="0"/>
                </a:moveTo>
                <a:lnTo>
                  <a:pt x="0" y="1657350"/>
                </a:lnTo>
                <a:lnTo>
                  <a:pt x="1662557" y="1657350"/>
                </a:lnTo>
                <a:lnTo>
                  <a:pt x="1662557" y="0"/>
                </a:lnTo>
                <a:lnTo>
                  <a:pt x="0" y="0"/>
                </a:lnTo>
                <a:close/>
              </a:path>
            </a:pathLst>
          </a:custGeom>
          <a:solidFill>
            <a:srgbClr val="FFFFFF"/>
          </a:solidFill>
        </p:spPr>
        <p:txBody>
          <a:bodyPr wrap="square" lIns="0" tIns="0" rIns="0" bIns="0" rtlCol="0">
            <a:noAutofit/>
          </a:bodyPr>
          <a:lstStyle/>
          <a:p>
            <a:endParaRPr/>
          </a:p>
        </p:txBody>
      </p:sp>
      <p:sp>
        <p:nvSpPr>
          <p:cNvPr id="152" name="object 152"/>
          <p:cNvSpPr/>
          <p:nvPr/>
        </p:nvSpPr>
        <p:spPr>
          <a:xfrm>
            <a:off x="6108827" y="3055112"/>
            <a:ext cx="1675257" cy="1670050"/>
          </a:xfrm>
          <a:custGeom>
            <a:avLst/>
            <a:gdLst/>
            <a:ahLst/>
            <a:cxnLst/>
            <a:rect l="l" t="t" r="r" b="b"/>
            <a:pathLst>
              <a:path w="1675257" h="1670050">
                <a:moveTo>
                  <a:pt x="6350" y="6350"/>
                </a:moveTo>
                <a:lnTo>
                  <a:pt x="6350" y="1663700"/>
                </a:lnTo>
                <a:lnTo>
                  <a:pt x="1668907" y="1663700"/>
                </a:lnTo>
                <a:lnTo>
                  <a:pt x="1668907" y="6350"/>
                </a:lnTo>
                <a:lnTo>
                  <a:pt x="6350" y="6350"/>
                </a:lnTo>
                <a:close/>
              </a:path>
            </a:pathLst>
          </a:custGeom>
          <a:ln w="12700">
            <a:solidFill>
              <a:srgbClr val="FFFFFF"/>
            </a:solidFill>
          </a:ln>
        </p:spPr>
        <p:txBody>
          <a:bodyPr wrap="square" lIns="0" tIns="0" rIns="0" bIns="0" rtlCol="0">
            <a:noAutofit/>
          </a:bodyPr>
          <a:lstStyle/>
          <a:p>
            <a:endParaRPr/>
          </a:p>
        </p:txBody>
      </p:sp>
      <p:sp>
        <p:nvSpPr>
          <p:cNvPr id="153" name="object 153"/>
          <p:cNvSpPr/>
          <p:nvPr/>
        </p:nvSpPr>
        <p:spPr>
          <a:xfrm>
            <a:off x="7653909" y="3113913"/>
            <a:ext cx="552450" cy="857250"/>
          </a:xfrm>
          <a:custGeom>
            <a:avLst/>
            <a:gdLst/>
            <a:ahLst/>
            <a:cxnLst/>
            <a:rect l="l" t="t" r="r" b="b"/>
            <a:pathLst>
              <a:path w="552450" h="857250">
                <a:moveTo>
                  <a:pt x="0" y="0"/>
                </a:moveTo>
                <a:lnTo>
                  <a:pt x="0" y="857250"/>
                </a:lnTo>
                <a:lnTo>
                  <a:pt x="552450" y="857250"/>
                </a:lnTo>
                <a:lnTo>
                  <a:pt x="552450" y="0"/>
                </a:lnTo>
                <a:lnTo>
                  <a:pt x="0" y="0"/>
                </a:lnTo>
                <a:close/>
              </a:path>
            </a:pathLst>
          </a:custGeom>
          <a:solidFill>
            <a:srgbClr val="FFFFFF"/>
          </a:solidFill>
        </p:spPr>
        <p:txBody>
          <a:bodyPr wrap="square" lIns="0" tIns="0" rIns="0" bIns="0" rtlCol="0">
            <a:noAutofit/>
          </a:bodyPr>
          <a:lstStyle/>
          <a:p>
            <a:endParaRPr/>
          </a:p>
        </p:txBody>
      </p:sp>
      <p:sp>
        <p:nvSpPr>
          <p:cNvPr id="154" name="object 154"/>
          <p:cNvSpPr/>
          <p:nvPr/>
        </p:nvSpPr>
        <p:spPr>
          <a:xfrm>
            <a:off x="7647559" y="3107563"/>
            <a:ext cx="565150" cy="869950"/>
          </a:xfrm>
          <a:custGeom>
            <a:avLst/>
            <a:gdLst/>
            <a:ahLst/>
            <a:cxnLst/>
            <a:rect l="l" t="t" r="r" b="b"/>
            <a:pathLst>
              <a:path w="565150" h="869950">
                <a:moveTo>
                  <a:pt x="6350" y="6350"/>
                </a:moveTo>
                <a:lnTo>
                  <a:pt x="6350" y="863600"/>
                </a:lnTo>
                <a:lnTo>
                  <a:pt x="558800" y="863600"/>
                </a:lnTo>
                <a:lnTo>
                  <a:pt x="558800" y="6350"/>
                </a:lnTo>
                <a:lnTo>
                  <a:pt x="6350" y="6350"/>
                </a:lnTo>
                <a:close/>
              </a:path>
            </a:pathLst>
          </a:custGeom>
          <a:ln w="12700">
            <a:solidFill>
              <a:srgbClr val="FFFFFF"/>
            </a:solidFill>
          </a:ln>
        </p:spPr>
        <p:txBody>
          <a:bodyPr wrap="square" lIns="0" tIns="0" rIns="0" bIns="0" rtlCol="0">
            <a:noAutofit/>
          </a:bodyPr>
          <a:lstStyle/>
          <a:p>
            <a:endParaRPr/>
          </a:p>
        </p:txBody>
      </p:sp>
      <p:sp>
        <p:nvSpPr>
          <p:cNvPr id="155" name="object 155"/>
          <p:cNvSpPr/>
          <p:nvPr/>
        </p:nvSpPr>
        <p:spPr>
          <a:xfrm>
            <a:off x="7182413" y="3061526"/>
            <a:ext cx="814387" cy="1023937"/>
          </a:xfrm>
          <a:custGeom>
            <a:avLst/>
            <a:gdLst/>
            <a:ahLst/>
            <a:cxnLst/>
            <a:rect l="l" t="t" r="r" b="b"/>
            <a:pathLst>
              <a:path w="814387" h="1023937">
                <a:moveTo>
                  <a:pt x="0" y="0"/>
                </a:moveTo>
                <a:lnTo>
                  <a:pt x="0" y="1023938"/>
                </a:lnTo>
                <a:lnTo>
                  <a:pt x="814388" y="1023938"/>
                </a:lnTo>
                <a:lnTo>
                  <a:pt x="814388" y="0"/>
                </a:lnTo>
                <a:lnTo>
                  <a:pt x="0" y="0"/>
                </a:lnTo>
                <a:close/>
              </a:path>
            </a:pathLst>
          </a:custGeom>
          <a:solidFill>
            <a:srgbClr val="FFFFFF"/>
          </a:solidFill>
        </p:spPr>
        <p:txBody>
          <a:bodyPr wrap="square" lIns="0" tIns="0" rIns="0" bIns="0" rtlCol="0">
            <a:noAutofit/>
          </a:bodyPr>
          <a:lstStyle/>
          <a:p>
            <a:endParaRPr/>
          </a:p>
        </p:txBody>
      </p:sp>
      <p:sp>
        <p:nvSpPr>
          <p:cNvPr id="156" name="object 156"/>
          <p:cNvSpPr/>
          <p:nvPr/>
        </p:nvSpPr>
        <p:spPr>
          <a:xfrm>
            <a:off x="7176063" y="3055176"/>
            <a:ext cx="827087" cy="1036637"/>
          </a:xfrm>
          <a:custGeom>
            <a:avLst/>
            <a:gdLst/>
            <a:ahLst/>
            <a:cxnLst/>
            <a:rect l="l" t="t" r="r" b="b"/>
            <a:pathLst>
              <a:path w="827087" h="1036637">
                <a:moveTo>
                  <a:pt x="6350" y="6350"/>
                </a:moveTo>
                <a:lnTo>
                  <a:pt x="6350" y="1030288"/>
                </a:lnTo>
                <a:lnTo>
                  <a:pt x="820738" y="1030288"/>
                </a:lnTo>
                <a:lnTo>
                  <a:pt x="820738" y="6350"/>
                </a:lnTo>
                <a:lnTo>
                  <a:pt x="6350" y="6350"/>
                </a:lnTo>
                <a:close/>
              </a:path>
            </a:pathLst>
          </a:custGeom>
          <a:ln w="12700">
            <a:solidFill>
              <a:srgbClr val="FFFFFF"/>
            </a:solidFill>
          </a:ln>
        </p:spPr>
        <p:txBody>
          <a:bodyPr wrap="square" lIns="0" tIns="0" rIns="0" bIns="0" rtlCol="0">
            <a:noAutofit/>
          </a:bodyPr>
          <a:lstStyle/>
          <a:p>
            <a:endParaRPr/>
          </a:p>
        </p:txBody>
      </p:sp>
      <p:sp>
        <p:nvSpPr>
          <p:cNvPr id="157" name="object 157"/>
          <p:cNvSpPr/>
          <p:nvPr/>
        </p:nvSpPr>
        <p:spPr>
          <a:xfrm>
            <a:off x="8120690" y="3061525"/>
            <a:ext cx="975791" cy="252412"/>
          </a:xfrm>
          <a:custGeom>
            <a:avLst/>
            <a:gdLst/>
            <a:ahLst/>
            <a:cxnLst/>
            <a:rect l="l" t="t" r="r" b="b"/>
            <a:pathLst>
              <a:path w="975791" h="252412">
                <a:moveTo>
                  <a:pt x="0" y="0"/>
                </a:moveTo>
                <a:lnTo>
                  <a:pt x="0" y="252413"/>
                </a:lnTo>
                <a:lnTo>
                  <a:pt x="975791" y="252413"/>
                </a:lnTo>
                <a:lnTo>
                  <a:pt x="975791" y="0"/>
                </a:lnTo>
                <a:lnTo>
                  <a:pt x="0" y="0"/>
                </a:lnTo>
                <a:close/>
              </a:path>
            </a:pathLst>
          </a:custGeom>
          <a:solidFill>
            <a:srgbClr val="FFFFFF"/>
          </a:solidFill>
        </p:spPr>
        <p:txBody>
          <a:bodyPr wrap="square" lIns="0" tIns="0" rIns="0" bIns="0" rtlCol="0">
            <a:noAutofit/>
          </a:bodyPr>
          <a:lstStyle/>
          <a:p>
            <a:endParaRPr/>
          </a:p>
        </p:txBody>
      </p:sp>
      <p:sp>
        <p:nvSpPr>
          <p:cNvPr id="158" name="object 158"/>
          <p:cNvSpPr/>
          <p:nvPr/>
        </p:nvSpPr>
        <p:spPr>
          <a:xfrm>
            <a:off x="8114340" y="3055175"/>
            <a:ext cx="988491" cy="265112"/>
          </a:xfrm>
          <a:custGeom>
            <a:avLst/>
            <a:gdLst/>
            <a:ahLst/>
            <a:cxnLst/>
            <a:rect l="l" t="t" r="r" b="b"/>
            <a:pathLst>
              <a:path w="988491" h="265112">
                <a:moveTo>
                  <a:pt x="6350" y="6350"/>
                </a:moveTo>
                <a:lnTo>
                  <a:pt x="6350" y="258763"/>
                </a:lnTo>
                <a:lnTo>
                  <a:pt x="982141" y="258763"/>
                </a:lnTo>
                <a:lnTo>
                  <a:pt x="982141" y="6350"/>
                </a:lnTo>
                <a:lnTo>
                  <a:pt x="6350" y="6350"/>
                </a:lnTo>
                <a:close/>
              </a:path>
            </a:pathLst>
          </a:custGeom>
          <a:ln w="12700">
            <a:solidFill>
              <a:srgbClr val="FFFFFF"/>
            </a:solidFill>
          </a:ln>
        </p:spPr>
        <p:txBody>
          <a:bodyPr wrap="square" lIns="0" tIns="0" rIns="0" bIns="0" rtlCol="0">
            <a:noAutofit/>
          </a:bodyPr>
          <a:lstStyle/>
          <a:p>
            <a:endParaRPr/>
          </a:p>
        </p:txBody>
      </p:sp>
      <p:sp>
        <p:nvSpPr>
          <p:cNvPr id="159" name="object 159"/>
          <p:cNvSpPr/>
          <p:nvPr/>
        </p:nvSpPr>
        <p:spPr>
          <a:xfrm>
            <a:off x="6115177" y="4718978"/>
            <a:ext cx="190894" cy="2069465"/>
          </a:xfrm>
          <a:custGeom>
            <a:avLst/>
            <a:gdLst/>
            <a:ahLst/>
            <a:cxnLst/>
            <a:rect l="l" t="t" r="r" b="b"/>
            <a:pathLst>
              <a:path w="190894" h="2069465">
                <a:moveTo>
                  <a:pt x="0" y="0"/>
                </a:moveTo>
                <a:lnTo>
                  <a:pt x="0" y="2069465"/>
                </a:lnTo>
                <a:lnTo>
                  <a:pt x="190894" y="2069465"/>
                </a:lnTo>
                <a:lnTo>
                  <a:pt x="190894" y="0"/>
                </a:lnTo>
                <a:lnTo>
                  <a:pt x="0" y="0"/>
                </a:lnTo>
                <a:close/>
              </a:path>
            </a:pathLst>
          </a:custGeom>
          <a:solidFill>
            <a:srgbClr val="FFFFFF"/>
          </a:solidFill>
        </p:spPr>
        <p:txBody>
          <a:bodyPr wrap="square" lIns="0" tIns="0" rIns="0" bIns="0" rtlCol="0">
            <a:noAutofit/>
          </a:bodyPr>
          <a:lstStyle/>
          <a:p>
            <a:endParaRPr/>
          </a:p>
        </p:txBody>
      </p:sp>
      <p:sp>
        <p:nvSpPr>
          <p:cNvPr id="160" name="object 160"/>
          <p:cNvSpPr/>
          <p:nvPr/>
        </p:nvSpPr>
        <p:spPr>
          <a:xfrm>
            <a:off x="6108827" y="4712628"/>
            <a:ext cx="203594" cy="2082165"/>
          </a:xfrm>
          <a:custGeom>
            <a:avLst/>
            <a:gdLst/>
            <a:ahLst/>
            <a:cxnLst/>
            <a:rect l="l" t="t" r="r" b="b"/>
            <a:pathLst>
              <a:path w="203594" h="2082165">
                <a:moveTo>
                  <a:pt x="6350" y="6350"/>
                </a:moveTo>
                <a:lnTo>
                  <a:pt x="6350" y="2075815"/>
                </a:lnTo>
                <a:lnTo>
                  <a:pt x="197244" y="2075815"/>
                </a:lnTo>
                <a:lnTo>
                  <a:pt x="197244" y="6350"/>
                </a:lnTo>
                <a:lnTo>
                  <a:pt x="6350" y="6350"/>
                </a:lnTo>
                <a:close/>
              </a:path>
            </a:pathLst>
          </a:custGeom>
          <a:ln w="12700">
            <a:solidFill>
              <a:srgbClr val="FFFFFF"/>
            </a:solidFill>
          </a:ln>
        </p:spPr>
        <p:txBody>
          <a:bodyPr wrap="square" lIns="0" tIns="0" rIns="0" bIns="0" rtlCol="0">
            <a:noAutofit/>
          </a:bodyPr>
          <a:lstStyle/>
          <a:p>
            <a:endParaRPr/>
          </a:p>
        </p:txBody>
      </p:sp>
      <p:pic>
        <p:nvPicPr>
          <p:cNvPr id="82"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9733" y="3162340"/>
            <a:ext cx="104254" cy="3626103"/>
          </a:xfrm>
          <a:prstGeom prst="rect">
            <a:avLst/>
          </a:prstGeom>
        </p:spPr>
      </p:pic>
      <p:pic>
        <p:nvPicPr>
          <p:cNvPr id="83"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3439" y="3155990"/>
            <a:ext cx="110617" cy="3638803"/>
          </a:xfrm>
          <a:prstGeom prst="rect">
            <a:avLst/>
          </a:prstGeom>
        </p:spPr>
      </p:pic>
      <p:sp>
        <p:nvSpPr>
          <p:cNvPr id="161" name="object 161"/>
          <p:cNvSpPr/>
          <p:nvPr/>
        </p:nvSpPr>
        <p:spPr>
          <a:xfrm>
            <a:off x="6227955" y="6709668"/>
            <a:ext cx="2830830" cy="66675"/>
          </a:xfrm>
          <a:custGeom>
            <a:avLst/>
            <a:gdLst/>
            <a:ahLst/>
            <a:cxnLst/>
            <a:rect l="l" t="t" r="r" b="b"/>
            <a:pathLst>
              <a:path w="2830830" h="66675">
                <a:moveTo>
                  <a:pt x="0" y="0"/>
                </a:moveTo>
                <a:lnTo>
                  <a:pt x="0" y="66675"/>
                </a:lnTo>
                <a:lnTo>
                  <a:pt x="2830830" y="66675"/>
                </a:lnTo>
                <a:lnTo>
                  <a:pt x="2830830" y="0"/>
                </a:lnTo>
                <a:lnTo>
                  <a:pt x="0" y="0"/>
                </a:lnTo>
                <a:close/>
              </a:path>
            </a:pathLst>
          </a:custGeom>
          <a:solidFill>
            <a:srgbClr val="FFFFFF"/>
          </a:solidFill>
        </p:spPr>
        <p:txBody>
          <a:bodyPr wrap="square" lIns="0" tIns="0" rIns="0" bIns="0" rtlCol="0">
            <a:noAutofit/>
          </a:bodyPr>
          <a:lstStyle/>
          <a:p>
            <a:endParaRPr/>
          </a:p>
        </p:txBody>
      </p:sp>
      <p:sp>
        <p:nvSpPr>
          <p:cNvPr id="162" name="object 162"/>
          <p:cNvSpPr/>
          <p:nvPr/>
        </p:nvSpPr>
        <p:spPr>
          <a:xfrm>
            <a:off x="6221605" y="6703318"/>
            <a:ext cx="2843530" cy="79375"/>
          </a:xfrm>
          <a:custGeom>
            <a:avLst/>
            <a:gdLst/>
            <a:ahLst/>
            <a:cxnLst/>
            <a:rect l="l" t="t" r="r" b="b"/>
            <a:pathLst>
              <a:path w="2843530" h="79375">
                <a:moveTo>
                  <a:pt x="6350" y="6350"/>
                </a:moveTo>
                <a:lnTo>
                  <a:pt x="6350" y="73025"/>
                </a:lnTo>
                <a:lnTo>
                  <a:pt x="2837180" y="73025"/>
                </a:lnTo>
                <a:lnTo>
                  <a:pt x="2837180" y="6350"/>
                </a:lnTo>
                <a:lnTo>
                  <a:pt x="6350" y="6350"/>
                </a:lnTo>
                <a:close/>
              </a:path>
            </a:pathLst>
          </a:custGeom>
          <a:ln w="12700">
            <a:solidFill>
              <a:srgbClr val="FFFFFF"/>
            </a:solidFill>
          </a:ln>
        </p:spPr>
        <p:txBody>
          <a:bodyPr wrap="square" lIns="0" tIns="0" rIns="0" bIns="0" rtlCol="0">
            <a:noAutofit/>
          </a:bodyPr>
          <a:lstStyle/>
          <a:p>
            <a:endParaRPr/>
          </a:p>
        </p:txBody>
      </p:sp>
      <p:pic>
        <p:nvPicPr>
          <p:cNvPr id="84"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455" y="54039"/>
            <a:ext cx="1627759" cy="804735"/>
          </a:xfrm>
          <a:prstGeom prst="rect">
            <a:avLst/>
          </a:prstGeom>
        </p:spPr>
      </p:pic>
      <p:pic>
        <p:nvPicPr>
          <p:cNvPr id="85"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55599"/>
            <a:ext cx="9144000" cy="6350"/>
          </a:xfrm>
          <a:prstGeom prst="rect">
            <a:avLst/>
          </a:prstGeom>
        </p:spPr>
      </p:pic>
      <p:sp>
        <p:nvSpPr>
          <p:cNvPr id="2" name="text 1"/>
          <p:cNvSpPr txBox="1"/>
          <p:nvPr/>
        </p:nvSpPr>
        <p:spPr>
          <a:xfrm>
            <a:off x="947988" y="1952273"/>
            <a:ext cx="3066545" cy="256993"/>
          </a:xfrm>
          <a:prstGeom prst="rect">
            <a:avLst/>
          </a:prstGeom>
        </p:spPr>
        <p:txBody>
          <a:bodyPr vert="horz" wrap="none" lIns="0" tIns="0" rIns="0" bIns="0" rtlCol="0">
            <a:spAutoFit/>
          </a:bodyPr>
          <a:lstStyle/>
          <a:p>
            <a:pPr marL="0">
              <a:lnSpc>
                <a:spcPct val="100000"/>
              </a:lnSpc>
            </a:pPr>
            <a:r>
              <a:rPr sz="1670" b="1" spc="10" dirty="0">
                <a:latin typeface="Arial"/>
                <a:cs typeface="Arial"/>
              </a:rPr>
              <a:t>Progenus EasyFast™ method</a:t>
            </a:r>
            <a:endParaRPr sz="1600">
              <a:latin typeface="Arial"/>
              <a:cs typeface="Arial"/>
            </a:endParaRPr>
          </a:p>
        </p:txBody>
      </p:sp>
      <p:sp>
        <p:nvSpPr>
          <p:cNvPr id="3" name="text 1"/>
          <p:cNvSpPr txBox="1"/>
          <p:nvPr/>
        </p:nvSpPr>
        <p:spPr>
          <a:xfrm>
            <a:off x="1097892" y="2702443"/>
            <a:ext cx="6621043" cy="521681"/>
          </a:xfrm>
          <a:prstGeom prst="rect">
            <a:avLst/>
          </a:prstGeom>
        </p:spPr>
        <p:txBody>
          <a:bodyPr vert="horz" wrap="none" lIns="0" tIns="0" rIns="0" bIns="0" rtlCol="0">
            <a:spAutoFit/>
          </a:bodyPr>
          <a:lstStyle/>
          <a:p>
            <a:pPr marL="0">
              <a:lnSpc>
                <a:spcPct val="100000"/>
              </a:lnSpc>
            </a:pPr>
            <a:r>
              <a:rPr sz="1590" b="1" i="1" spc="10" dirty="0">
                <a:latin typeface="Arial"/>
                <a:cs typeface="Arial"/>
              </a:rPr>
              <a:t>Principle</a:t>
            </a:r>
            <a:r>
              <a:rPr sz="1590" spc="10" dirty="0">
                <a:latin typeface="Calibri"/>
                <a:cs typeface="Calibri"/>
              </a:rPr>
              <a:t>  :  the  quantity  of  DNA  of  the  species  is  quantified  in  %  of  the</a:t>
            </a:r>
            <a:endParaRPr sz="1500">
              <a:latin typeface="Calibri"/>
              <a:cs typeface="Calibri"/>
            </a:endParaRPr>
          </a:p>
          <a:p>
            <a:pPr marL="0">
              <a:lnSpc>
                <a:spcPct val="100000"/>
              </a:lnSpc>
            </a:pPr>
            <a:r>
              <a:rPr sz="1800" spc="10" dirty="0">
                <a:latin typeface="Calibri"/>
                <a:cs typeface="Calibri"/>
              </a:rPr>
              <a:t>quantity of vertebrate DNA</a:t>
            </a:r>
            <a:endParaRPr sz="1800">
              <a:latin typeface="Calibri"/>
              <a:cs typeface="Calibri"/>
            </a:endParaRPr>
          </a:p>
        </p:txBody>
      </p:sp>
      <p:graphicFrame>
        <p:nvGraphicFramePr>
          <p:cNvPr id="4" name="object 1"/>
          <p:cNvGraphicFramePr>
            <a:graphicFrameLocks noGrp="1"/>
          </p:cNvGraphicFramePr>
          <p:nvPr/>
        </p:nvGraphicFramePr>
        <p:xfrm>
          <a:off x="1574038" y="1083843"/>
          <a:ext cx="5971346" cy="611226"/>
        </p:xfrm>
        <a:graphic>
          <a:graphicData uri="http://schemas.openxmlformats.org/drawingml/2006/table">
            <a:tbl>
              <a:tblPr firstRow="1" bandRow="1">
                <a:tableStyleId>{2D5ABB26-0587-4C30-8999-92F81FD0307C}</a:tableStyleId>
              </a:tblPr>
              <a:tblGrid>
                <a:gridCol w="805027"/>
                <a:gridCol w="937793"/>
                <a:gridCol w="760780"/>
                <a:gridCol w="938606"/>
                <a:gridCol w="716864"/>
                <a:gridCol w="912291"/>
                <a:gridCol w="899985"/>
              </a:tblGrid>
              <a:tr h="207238">
                <a:tc>
                  <a:txBody>
                    <a:bodyPr/>
                    <a:lstStyle/>
                    <a:p>
                      <a:endParaRPr sz="1200">
                        <a:latin typeface="Times New Roman"/>
                        <a:cs typeface="Times New Roman"/>
                      </a:endParaRPr>
                    </a:p>
                  </a:txBody>
                  <a:tcPr marL="0" marR="0" marT="0" marB="0">
                    <a:lnL w="12700">
                      <a:solidFill>
                        <a:srgbClr val="DEEBF7"/>
                      </a:solidFill>
                      <a:prstDash val="solid"/>
                    </a:lnL>
                    <a:lnR w="12700">
                      <a:solidFill>
                        <a:srgbClr val="DEEBF7"/>
                      </a:solidFill>
                      <a:prstDash val="solid"/>
                    </a:lnR>
                    <a:lnT w="12700">
                      <a:solidFill>
                        <a:srgbClr val="DEEBF7"/>
                      </a:solidFill>
                      <a:prstDash val="solid"/>
                    </a:lnT>
                    <a:lnB w="0">
                      <a:solidFill>
                        <a:srgbClr val="000000">
                          <a:alpha val="0"/>
                        </a:srgbClr>
                      </a:solidFill>
                    </a:lnB>
                    <a:solidFill>
                      <a:srgbClr val="DEEBF7"/>
                    </a:solidFill>
                  </a:tcPr>
                </a:tc>
                <a:tc>
                  <a:txBody>
                    <a:bodyPr/>
                    <a:lstStyle/>
                    <a:p>
                      <a:endParaRPr sz="1200">
                        <a:latin typeface="Times New Roman"/>
                        <a:cs typeface="Times New Roman"/>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0">
                      <a:solidFill>
                        <a:srgbClr val="000000">
                          <a:alpha val="0"/>
                        </a:srgbClr>
                      </a:solidFill>
                    </a:lnB>
                  </a:tcPr>
                </a:tc>
                <a:tc>
                  <a:txBody>
                    <a:bodyPr/>
                    <a:lstStyle/>
                    <a:p>
                      <a:pPr marL="279526">
                        <a:lnSpc>
                          <a:spcPct val="100000"/>
                        </a:lnSpc>
                      </a:pPr>
                      <a:r>
                        <a:rPr sz="1400" spc="10" dirty="0">
                          <a:solidFill>
                            <a:srgbClr val="A7A7A7"/>
                          </a:solidFill>
                          <a:latin typeface="Calibri"/>
                          <a:cs typeface="Calibri"/>
                        </a:rPr>
                        <a:t>EU</a:t>
                      </a:r>
                      <a:endParaRPr sz="1400">
                        <a:latin typeface="Calibri"/>
                        <a:cs typeface="Calibri"/>
                      </a:endParaRPr>
                    </a:p>
                  </a:txBody>
                  <a:tcPr marL="0" marR="0" marT="78461" marB="0">
                    <a:lnL w="12700">
                      <a:solidFill>
                        <a:srgbClr val="DEEBF7"/>
                      </a:solidFill>
                      <a:prstDash val="solid"/>
                    </a:lnL>
                    <a:lnR w="12700">
                      <a:solidFill>
                        <a:srgbClr val="DEEBF7"/>
                      </a:solidFill>
                      <a:prstDash val="solid"/>
                    </a:lnR>
                    <a:lnT w="12700">
                      <a:solidFill>
                        <a:srgbClr val="DEEBF7"/>
                      </a:solidFill>
                      <a:prstDash val="solid"/>
                    </a:lnT>
                    <a:lnB w="0">
                      <a:solidFill>
                        <a:srgbClr val="000000">
                          <a:alpha val="0"/>
                        </a:srgbClr>
                      </a:solidFill>
                    </a:lnB>
                    <a:solidFill>
                      <a:srgbClr val="DEEBF7"/>
                    </a:solidFill>
                  </a:tcPr>
                </a:tc>
                <a:tc>
                  <a:txBody>
                    <a:bodyPr/>
                    <a:lstStyle/>
                    <a:p>
                      <a:endParaRPr sz="1200">
                        <a:latin typeface="Times New Roman"/>
                        <a:cs typeface="Times New Roman"/>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0">
                      <a:solidFill>
                        <a:srgbClr val="000000">
                          <a:alpha val="0"/>
                        </a:srgbClr>
                      </a:solidFill>
                    </a:lnB>
                  </a:tcPr>
                </a:tc>
                <a:tc>
                  <a:txBody>
                    <a:bodyPr/>
                    <a:lstStyle/>
                    <a:p>
                      <a:endParaRPr sz="1200">
                        <a:latin typeface="Times New Roman"/>
                        <a:cs typeface="Times New Roman"/>
                      </a:endParaRPr>
                    </a:p>
                  </a:txBody>
                  <a:tcPr marL="0" marR="0" marT="0" marB="0">
                    <a:lnL w="12700">
                      <a:solidFill>
                        <a:srgbClr val="DEEBF7"/>
                      </a:solidFill>
                      <a:prstDash val="solid"/>
                    </a:lnL>
                    <a:lnR w="12700">
                      <a:solidFill>
                        <a:srgbClr val="DEEBF7"/>
                      </a:solidFill>
                      <a:prstDash val="solid"/>
                    </a:lnR>
                    <a:lnT w="12700">
                      <a:solidFill>
                        <a:srgbClr val="DEEBF7"/>
                      </a:solidFill>
                      <a:prstDash val="solid"/>
                    </a:lnT>
                    <a:lnB w="0">
                      <a:solidFill>
                        <a:srgbClr val="000000">
                          <a:alpha val="0"/>
                        </a:srgbClr>
                      </a:solidFill>
                    </a:lnB>
                    <a:solidFill>
                      <a:srgbClr val="DEEBF7"/>
                    </a:solidFill>
                  </a:tcPr>
                </a:tc>
                <a:tc>
                  <a:txBody>
                    <a:bodyPr/>
                    <a:lstStyle/>
                    <a:p>
                      <a:endParaRPr sz="1200">
                        <a:latin typeface="Times New Roman"/>
                        <a:cs typeface="Times New Roman"/>
                      </a:endParaRPr>
                    </a:p>
                  </a:txBody>
                  <a:tcPr marL="0" marR="0" marT="0" marB="0">
                    <a:lnL w="12700">
                      <a:solidFill>
                        <a:srgbClr val="DEEBF7"/>
                      </a:solidFill>
                      <a:prstDash val="solid"/>
                    </a:lnL>
                    <a:lnR w="12700">
                      <a:solidFill>
                        <a:srgbClr val="9DC3E6"/>
                      </a:solidFill>
                      <a:prstDash val="solid"/>
                    </a:lnR>
                    <a:lnT w="0">
                      <a:solidFill>
                        <a:srgbClr val="000000">
                          <a:alpha val="0"/>
                        </a:srgbClr>
                      </a:solidFill>
                    </a:lnT>
                    <a:lnB w="0">
                      <a:solidFill>
                        <a:srgbClr val="000000">
                          <a:alpha val="0"/>
                        </a:srgbClr>
                      </a:solidFill>
                    </a:lnB>
                  </a:tcPr>
                </a:tc>
                <a:tc>
                  <a:txBody>
                    <a:bodyPr/>
                    <a:lstStyle/>
                    <a:p>
                      <a:pPr marL="679830">
                        <a:lnSpc>
                          <a:spcPct val="100000"/>
                        </a:lnSpc>
                      </a:pPr>
                      <a:r>
                        <a:rPr sz="1400" spc="10" dirty="0">
                          <a:latin typeface="Calibri"/>
                          <a:cs typeface="Calibri"/>
                        </a:rPr>
                        <a:t>™</a:t>
                      </a:r>
                      <a:endParaRPr sz="1400">
                        <a:latin typeface="Calibri"/>
                        <a:cs typeface="Calibri"/>
                      </a:endParaRPr>
                    </a:p>
                  </a:txBody>
                  <a:tcPr marL="0" marR="0" marT="78461" marB="0">
                    <a:lnL w="12700">
                      <a:solidFill>
                        <a:srgbClr val="9DC3E6"/>
                      </a:solidFill>
                      <a:prstDash val="solid"/>
                    </a:lnL>
                    <a:lnR w="12700">
                      <a:solidFill>
                        <a:srgbClr val="9DC3E6"/>
                      </a:solidFill>
                      <a:prstDash val="solid"/>
                    </a:lnR>
                    <a:lnT w="12700">
                      <a:solidFill>
                        <a:srgbClr val="9DC3E6"/>
                      </a:solidFill>
                      <a:prstDash val="solid"/>
                    </a:lnT>
                    <a:lnB w="0">
                      <a:solidFill>
                        <a:srgbClr val="000000">
                          <a:alpha val="0"/>
                        </a:srgbClr>
                      </a:solidFill>
                    </a:lnB>
                    <a:solidFill>
                      <a:srgbClr val="9DC3E6"/>
                    </a:solidFill>
                  </a:tcPr>
                </a:tc>
              </a:tr>
              <a:tr h="88011">
                <a:tc>
                  <a:txBody>
                    <a:bodyPr/>
                    <a:lstStyle/>
                    <a:p>
                      <a:endParaRPr sz="600">
                        <a:latin typeface="Times New Roman"/>
                        <a:cs typeface="Times New Roman"/>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0">
                      <a:solidFill>
                        <a:srgbClr val="000000">
                          <a:alpha val="0"/>
                        </a:srgbClr>
                      </a:solidFill>
                    </a:lnB>
                    <a:solidFill>
                      <a:srgbClr val="DEEBF7"/>
                    </a:solidFill>
                  </a:tcPr>
                </a:tc>
                <a:tc>
                  <a:txBody>
                    <a:bodyPr/>
                    <a:lstStyle/>
                    <a:p>
                      <a:endParaRPr sz="600">
                        <a:latin typeface="Times New Roman"/>
                        <a:cs typeface="Times New Roman"/>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0">
                      <a:solidFill>
                        <a:srgbClr val="000000">
                          <a:alpha val="0"/>
                        </a:srgbClr>
                      </a:solidFill>
                    </a:lnB>
                  </a:tcPr>
                </a:tc>
                <a:tc>
                  <a:txBody>
                    <a:bodyPr/>
                    <a:lstStyle/>
                    <a:p>
                      <a:endParaRPr sz="600">
                        <a:latin typeface="Times New Roman"/>
                        <a:cs typeface="Times New Roman"/>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0">
                      <a:solidFill>
                        <a:srgbClr val="000000">
                          <a:alpha val="0"/>
                        </a:srgbClr>
                      </a:solidFill>
                    </a:lnB>
                    <a:solidFill>
                      <a:srgbClr val="DEEBF7"/>
                    </a:solidFill>
                  </a:tcPr>
                </a:tc>
                <a:tc>
                  <a:txBody>
                    <a:bodyPr/>
                    <a:lstStyle/>
                    <a:p>
                      <a:endParaRPr sz="600">
                        <a:latin typeface="Times New Roman"/>
                        <a:cs typeface="Times New Roman"/>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0">
                      <a:solidFill>
                        <a:srgbClr val="000000">
                          <a:alpha val="0"/>
                        </a:srgbClr>
                      </a:solidFill>
                    </a:lnB>
                  </a:tcPr>
                </a:tc>
                <a:tc>
                  <a:txBody>
                    <a:bodyPr/>
                    <a:lstStyle/>
                    <a:p>
                      <a:endParaRPr sz="600">
                        <a:latin typeface="Times New Roman"/>
                        <a:cs typeface="Times New Roman"/>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0">
                      <a:solidFill>
                        <a:srgbClr val="000000">
                          <a:alpha val="0"/>
                        </a:srgbClr>
                      </a:solidFill>
                    </a:lnB>
                    <a:solidFill>
                      <a:srgbClr val="DEEBF7"/>
                    </a:solidFill>
                  </a:tcPr>
                </a:tc>
                <a:tc>
                  <a:txBody>
                    <a:bodyPr/>
                    <a:lstStyle/>
                    <a:p>
                      <a:endParaRPr sz="600">
                        <a:latin typeface="Times New Roman"/>
                        <a:cs typeface="Times New Roman"/>
                      </a:endParaRPr>
                    </a:p>
                  </a:txBody>
                  <a:tcPr marL="0" marR="0" marT="0" marB="0">
                    <a:lnL w="12700">
                      <a:solidFill>
                        <a:srgbClr val="DEEBF7"/>
                      </a:solidFill>
                      <a:prstDash val="solid"/>
                    </a:lnL>
                    <a:lnR w="12700">
                      <a:solidFill>
                        <a:srgbClr val="9DC3E6"/>
                      </a:solidFill>
                      <a:prstDash val="solid"/>
                    </a:lnR>
                    <a:lnT w="0">
                      <a:solidFill>
                        <a:srgbClr val="000000">
                          <a:alpha val="0"/>
                        </a:srgbClr>
                      </a:solidFill>
                    </a:lnT>
                    <a:lnB w="0">
                      <a:solidFill>
                        <a:srgbClr val="000000">
                          <a:alpha val="0"/>
                        </a:srgbClr>
                      </a:solidFill>
                    </a:lnB>
                  </a:tcPr>
                </a:tc>
                <a:tc>
                  <a:txBody>
                    <a:bodyPr/>
                    <a:lstStyle/>
                    <a:p>
                      <a:endParaRPr sz="600">
                        <a:latin typeface="Times New Roman"/>
                        <a:cs typeface="Times New Roman"/>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0">
                      <a:solidFill>
                        <a:srgbClr val="000000">
                          <a:alpha val="0"/>
                        </a:srgbClr>
                      </a:solidFill>
                    </a:lnB>
                    <a:solidFill>
                      <a:srgbClr val="9DC3E6"/>
                    </a:solidFill>
                  </a:tcPr>
                </a:tc>
              </a:tr>
              <a:tr h="227965">
                <a:tc>
                  <a:txBody>
                    <a:bodyPr/>
                    <a:lstStyle/>
                    <a:p>
                      <a:pPr marL="203581">
                        <a:lnSpc>
                          <a:spcPct val="100000"/>
                        </a:lnSpc>
                      </a:pPr>
                      <a:r>
                        <a:rPr sz="1400" spc="10" dirty="0">
                          <a:solidFill>
                            <a:srgbClr val="A7A7A7"/>
                          </a:solidFill>
                          <a:latin typeface="Calibri"/>
                          <a:cs typeface="Calibri"/>
                        </a:rPr>
                        <a:t>curve</a:t>
                      </a:r>
                      <a:endParaRPr sz="1400">
                        <a:latin typeface="Calibri"/>
                        <a:cs typeface="Calibri"/>
                      </a:endParaRPr>
                    </a:p>
                  </a:txBody>
                  <a:tcPr marL="0" marR="0" marT="6121" marB="0">
                    <a:lnL w="12700">
                      <a:solidFill>
                        <a:srgbClr val="DEEBF7"/>
                      </a:solidFill>
                      <a:prstDash val="solid"/>
                    </a:lnL>
                    <a:lnR w="12700">
                      <a:solidFill>
                        <a:srgbClr val="DEEBF7"/>
                      </a:solidFill>
                      <a:prstDash val="solid"/>
                    </a:lnR>
                    <a:lnT w="0">
                      <a:solidFill>
                        <a:srgbClr val="000000">
                          <a:alpha val="0"/>
                        </a:srgbClr>
                      </a:solidFill>
                    </a:lnT>
                    <a:lnB w="12700">
                      <a:solidFill>
                        <a:srgbClr val="DEEBF7"/>
                      </a:solidFill>
                      <a:prstDash val="solid"/>
                    </a:lnB>
                    <a:solidFill>
                      <a:srgbClr val="DEEBF7"/>
                    </a:solidFill>
                  </a:tcPr>
                </a:tc>
                <a:tc>
                  <a:txBody>
                    <a:bodyPr/>
                    <a:lstStyle/>
                    <a:p>
                      <a:endParaRPr sz="1200">
                        <a:latin typeface="Times New Roman"/>
                        <a:cs typeface="Times New Roman"/>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0">
                      <a:solidFill>
                        <a:srgbClr val="000000">
                          <a:alpha val="0"/>
                        </a:srgbClr>
                      </a:solidFill>
                    </a:lnB>
                  </a:tcPr>
                </a:tc>
                <a:tc>
                  <a:txBody>
                    <a:bodyPr/>
                    <a:lstStyle/>
                    <a:p>
                      <a:pPr marL="96646">
                        <a:lnSpc>
                          <a:spcPct val="100000"/>
                        </a:lnSpc>
                      </a:pPr>
                      <a:r>
                        <a:rPr sz="1400" spc="10" dirty="0">
                          <a:solidFill>
                            <a:srgbClr val="A7A7A7"/>
                          </a:solidFill>
                          <a:latin typeface="Calibri"/>
                          <a:cs typeface="Calibri"/>
                        </a:rPr>
                        <a:t>method</a:t>
                      </a:r>
                      <a:endParaRPr sz="1400">
                        <a:latin typeface="Calibri"/>
                        <a:cs typeface="Calibri"/>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12700">
                      <a:solidFill>
                        <a:srgbClr val="DEEBF7"/>
                      </a:solidFill>
                      <a:prstDash val="solid"/>
                    </a:lnB>
                    <a:solidFill>
                      <a:srgbClr val="DEEBF7"/>
                    </a:solidFill>
                  </a:tcPr>
                </a:tc>
                <a:tc>
                  <a:txBody>
                    <a:bodyPr/>
                    <a:lstStyle/>
                    <a:p>
                      <a:endParaRPr sz="1200">
                        <a:latin typeface="Times New Roman"/>
                        <a:cs typeface="Times New Roman"/>
                      </a:endParaRPr>
                    </a:p>
                  </a:txBody>
                  <a:tcPr marL="0" marR="0" marT="0" marB="0">
                    <a:lnL w="12700">
                      <a:solidFill>
                        <a:srgbClr val="DEEBF7"/>
                      </a:solidFill>
                      <a:prstDash val="solid"/>
                    </a:lnL>
                    <a:lnR w="12700">
                      <a:solidFill>
                        <a:srgbClr val="DEEBF7"/>
                      </a:solidFill>
                      <a:prstDash val="solid"/>
                    </a:lnR>
                    <a:lnT w="0">
                      <a:solidFill>
                        <a:srgbClr val="000000">
                          <a:alpha val="0"/>
                        </a:srgbClr>
                      </a:solidFill>
                    </a:lnT>
                    <a:lnB w="0">
                      <a:solidFill>
                        <a:srgbClr val="000000">
                          <a:alpha val="0"/>
                        </a:srgbClr>
                      </a:solidFill>
                    </a:lnB>
                  </a:tcPr>
                </a:tc>
                <a:tc>
                  <a:txBody>
                    <a:bodyPr/>
                    <a:lstStyle/>
                    <a:p>
                      <a:pPr marL="95504">
                        <a:lnSpc>
                          <a:spcPct val="100000"/>
                        </a:lnSpc>
                      </a:pPr>
                      <a:r>
                        <a:rPr sz="1400" spc="10" dirty="0">
                          <a:solidFill>
                            <a:srgbClr val="A7A7A7"/>
                          </a:solidFill>
                          <a:latin typeface="Calibri"/>
                          <a:cs typeface="Calibri"/>
                        </a:rPr>
                        <a:t>species</a:t>
                      </a:r>
                      <a:endParaRPr sz="1400">
                        <a:latin typeface="Calibri"/>
                        <a:cs typeface="Calibri"/>
                      </a:endParaRPr>
                    </a:p>
                  </a:txBody>
                  <a:tcPr marL="0" marR="0" marT="6121" marB="0">
                    <a:lnL w="12700">
                      <a:solidFill>
                        <a:srgbClr val="DEEBF7"/>
                      </a:solidFill>
                      <a:prstDash val="solid"/>
                    </a:lnL>
                    <a:lnR w="12700">
                      <a:solidFill>
                        <a:srgbClr val="DEEBF7"/>
                      </a:solidFill>
                      <a:prstDash val="solid"/>
                    </a:lnR>
                    <a:lnT w="0">
                      <a:solidFill>
                        <a:srgbClr val="000000">
                          <a:alpha val="0"/>
                        </a:srgbClr>
                      </a:solidFill>
                    </a:lnT>
                    <a:lnB w="12700">
                      <a:solidFill>
                        <a:srgbClr val="DEEBF7"/>
                      </a:solidFill>
                      <a:prstDash val="solid"/>
                    </a:lnB>
                    <a:solidFill>
                      <a:srgbClr val="DEEBF7"/>
                    </a:solidFill>
                  </a:tcPr>
                </a:tc>
                <a:tc>
                  <a:txBody>
                    <a:bodyPr/>
                    <a:lstStyle/>
                    <a:p>
                      <a:endParaRPr sz="1200">
                        <a:latin typeface="Times New Roman"/>
                        <a:cs typeface="Times New Roman"/>
                      </a:endParaRPr>
                    </a:p>
                  </a:txBody>
                  <a:tcPr marL="0" marR="0" marT="0" marB="0">
                    <a:lnL w="12700">
                      <a:solidFill>
                        <a:srgbClr val="DEEBF7"/>
                      </a:solidFill>
                      <a:prstDash val="solid"/>
                    </a:lnL>
                    <a:lnR w="12700">
                      <a:solidFill>
                        <a:srgbClr val="9DC3E6"/>
                      </a:solidFill>
                      <a:prstDash val="solid"/>
                    </a:lnR>
                    <a:lnT w="0">
                      <a:solidFill>
                        <a:srgbClr val="000000">
                          <a:alpha val="0"/>
                        </a:srgbClr>
                      </a:solidFill>
                    </a:lnT>
                    <a:lnB w="0">
                      <a:solidFill>
                        <a:srgbClr val="000000">
                          <a:alpha val="0"/>
                        </a:srgbClr>
                      </a:solidFill>
                    </a:lnB>
                  </a:tcPr>
                </a:tc>
                <a:tc>
                  <a:txBody>
                    <a:bodyPr/>
                    <a:lstStyle/>
                    <a:p>
                      <a:pPr marL="314071">
                        <a:lnSpc>
                          <a:spcPct val="100000"/>
                        </a:lnSpc>
                      </a:pPr>
                      <a:r>
                        <a:rPr sz="1400" spc="10" dirty="0">
                          <a:latin typeface="Calibri"/>
                          <a:cs typeface="Calibri"/>
                        </a:rPr>
                        <a:t>test</a:t>
                      </a:r>
                      <a:endParaRPr sz="1400">
                        <a:latin typeface="Calibri"/>
                        <a:cs typeface="Calibri"/>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12700">
                      <a:solidFill>
                        <a:srgbClr val="9DC3E6"/>
                      </a:solidFill>
                      <a:prstDash val="solid"/>
                    </a:lnB>
                    <a:solidFill>
                      <a:srgbClr val="9DC3E6"/>
                    </a:solidFill>
                  </a:tcPr>
                </a:tc>
              </a:tr>
            </a:tbl>
          </a:graphicData>
        </a:graphic>
      </p:graphicFrame>
      <p:sp>
        <p:nvSpPr>
          <p:cNvPr id="5" name="text 1"/>
          <p:cNvSpPr txBox="1"/>
          <p:nvPr/>
        </p:nvSpPr>
        <p:spPr>
          <a:xfrm>
            <a:off x="1158550" y="6016600"/>
            <a:ext cx="5113451" cy="509370"/>
          </a:xfrm>
          <a:prstGeom prst="rect">
            <a:avLst/>
          </a:prstGeom>
        </p:spPr>
        <p:txBody>
          <a:bodyPr vert="horz" wrap="none" lIns="0" tIns="0" rIns="0" bIns="0" rtlCol="0">
            <a:spAutoFit/>
          </a:bodyPr>
          <a:lstStyle/>
          <a:p>
            <a:pPr marL="0">
              <a:lnSpc>
                <a:spcPct val="100000"/>
              </a:lnSpc>
            </a:pPr>
            <a:r>
              <a:rPr sz="1700" spc="10" dirty="0">
                <a:latin typeface="Calibri"/>
                <a:cs typeface="Calibri"/>
              </a:rPr>
              <a:t>Real  quantification</a:t>
            </a:r>
            <a:endParaRPr sz="1700">
              <a:latin typeface="Calibri"/>
              <a:cs typeface="Calibri"/>
            </a:endParaRPr>
          </a:p>
          <a:p>
            <a:pPr marL="0">
              <a:lnSpc>
                <a:spcPct val="100000"/>
              </a:lnSpc>
            </a:pPr>
            <a:r>
              <a:rPr sz="1610" spc="10" dirty="0">
                <a:latin typeface="Calibri"/>
                <a:cs typeface="Calibri"/>
              </a:rPr>
              <a:t>Accounts  for  technological  processes  &amp;  unknown  species</a:t>
            </a:r>
            <a:endParaRPr sz="1600">
              <a:latin typeface="Calibri"/>
              <a:cs typeface="Calibri"/>
            </a:endParaRPr>
          </a:p>
        </p:txBody>
      </p:sp>
      <p:pic>
        <p:nvPicPr>
          <p:cNvPr id="86"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825" y="5820344"/>
            <a:ext cx="824064" cy="824065"/>
          </a:xfrm>
          <a:prstGeom prst="rect">
            <a:avLst/>
          </a:prstGeom>
        </p:spPr>
      </p:pic>
      <p:pic>
        <p:nvPicPr>
          <p:cNvPr id="87"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5157" y="3746373"/>
            <a:ext cx="2733675" cy="1766062"/>
          </a:xfrm>
          <a:prstGeom prst="rect">
            <a:avLst/>
          </a:prstGeom>
        </p:spPr>
      </p:pic>
      <p:sp>
        <p:nvSpPr>
          <p:cNvPr id="6" name="text 1"/>
          <p:cNvSpPr txBox="1"/>
          <p:nvPr/>
        </p:nvSpPr>
        <p:spPr>
          <a:xfrm>
            <a:off x="682449" y="4169013"/>
            <a:ext cx="1106906"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100% horse</a:t>
            </a:r>
            <a:endParaRPr sz="1800">
              <a:latin typeface="Calibri"/>
              <a:cs typeface="Calibri"/>
            </a:endParaRPr>
          </a:p>
        </p:txBody>
      </p:sp>
      <p:pic>
        <p:nvPicPr>
          <p:cNvPr id="88" name="Imag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02233" y="3746373"/>
            <a:ext cx="2789554" cy="1766062"/>
          </a:xfrm>
          <a:prstGeom prst="rect">
            <a:avLst/>
          </a:prstGeom>
        </p:spPr>
      </p:pic>
      <p:sp>
        <p:nvSpPr>
          <p:cNvPr id="7" name="text 1"/>
          <p:cNvSpPr txBox="1"/>
          <p:nvPr/>
        </p:nvSpPr>
        <p:spPr>
          <a:xfrm>
            <a:off x="3873119" y="4041931"/>
            <a:ext cx="1101776"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0.3%  horse</a:t>
            </a:r>
            <a:endParaRPr sz="1800">
              <a:latin typeface="Calibri"/>
              <a:cs typeface="Calibri"/>
            </a:endParaRPr>
          </a:p>
        </p:txBody>
      </p:sp>
      <p:sp>
        <p:nvSpPr>
          <p:cNvPr id="163" name="object 163"/>
          <p:cNvSpPr/>
          <p:nvPr/>
        </p:nvSpPr>
        <p:spPr>
          <a:xfrm>
            <a:off x="1178006" y="1247125"/>
            <a:ext cx="6925919" cy="176149"/>
          </a:xfrm>
          <a:custGeom>
            <a:avLst/>
            <a:gdLst/>
            <a:ahLst/>
            <a:cxnLst/>
            <a:rect l="l" t="t" r="r" b="b"/>
            <a:pathLst>
              <a:path w="6925919" h="176149">
                <a:moveTo>
                  <a:pt x="0" y="44069"/>
                </a:moveTo>
                <a:lnTo>
                  <a:pt x="6837909" y="44069"/>
                </a:lnTo>
                <a:lnTo>
                  <a:pt x="6837909" y="0"/>
                </a:lnTo>
                <a:lnTo>
                  <a:pt x="6925919" y="88138"/>
                </a:lnTo>
                <a:lnTo>
                  <a:pt x="6837909" y="176149"/>
                </a:lnTo>
                <a:lnTo>
                  <a:pt x="6837909" y="132080"/>
                </a:lnTo>
                <a:lnTo>
                  <a:pt x="0" y="132080"/>
                </a:lnTo>
                <a:close/>
              </a:path>
            </a:pathLst>
          </a:custGeom>
          <a:solidFill>
            <a:srgbClr val="5B9BD4"/>
          </a:solidFill>
        </p:spPr>
        <p:txBody>
          <a:bodyPr wrap="square" lIns="0" tIns="0" rIns="0" bIns="0" rtlCol="0">
            <a:noAutofit/>
          </a:bodyPr>
          <a:lstStyle/>
          <a:p>
            <a:endParaRPr/>
          </a:p>
        </p:txBody>
      </p:sp>
      <p:sp>
        <p:nvSpPr>
          <p:cNvPr id="164" name="object 164"/>
          <p:cNvSpPr/>
          <p:nvPr/>
        </p:nvSpPr>
        <p:spPr>
          <a:xfrm>
            <a:off x="1171656" y="1284732"/>
            <a:ext cx="408787" cy="12700"/>
          </a:xfrm>
          <a:custGeom>
            <a:avLst/>
            <a:gdLst/>
            <a:ahLst/>
            <a:cxnLst/>
            <a:rect l="l" t="t" r="r" b="b"/>
            <a:pathLst>
              <a:path w="408787" h="12700">
                <a:moveTo>
                  <a:pt x="6350" y="6350"/>
                </a:moveTo>
                <a:lnTo>
                  <a:pt x="402438" y="6350"/>
                </a:lnTo>
              </a:path>
            </a:pathLst>
          </a:custGeom>
          <a:ln w="12700">
            <a:solidFill>
              <a:srgbClr val="41709C"/>
            </a:solidFill>
          </a:ln>
        </p:spPr>
        <p:txBody>
          <a:bodyPr wrap="square" lIns="0" tIns="0" rIns="0" bIns="0" rtlCol="0">
            <a:noAutofit/>
          </a:bodyPr>
          <a:lstStyle/>
          <a:p>
            <a:endParaRPr/>
          </a:p>
        </p:txBody>
      </p:sp>
      <p:sp>
        <p:nvSpPr>
          <p:cNvPr id="165" name="object 165"/>
          <p:cNvSpPr/>
          <p:nvPr/>
        </p:nvSpPr>
        <p:spPr>
          <a:xfrm>
            <a:off x="8009509" y="1240775"/>
            <a:ext cx="12700" cy="56769"/>
          </a:xfrm>
          <a:custGeom>
            <a:avLst/>
            <a:gdLst/>
            <a:ahLst/>
            <a:cxnLst/>
            <a:rect l="l" t="t" r="r" b="b"/>
            <a:pathLst>
              <a:path w="12700" h="56769">
                <a:moveTo>
                  <a:pt x="6350" y="6350"/>
                </a:moveTo>
                <a:lnTo>
                  <a:pt x="6350" y="50419"/>
                </a:lnTo>
              </a:path>
            </a:pathLst>
          </a:custGeom>
          <a:ln w="12700">
            <a:solidFill>
              <a:srgbClr val="41709C"/>
            </a:solidFill>
          </a:ln>
        </p:spPr>
        <p:txBody>
          <a:bodyPr wrap="square" lIns="0" tIns="0" rIns="0" bIns="0" rtlCol="0">
            <a:noAutofit/>
          </a:bodyPr>
          <a:lstStyle/>
          <a:p>
            <a:endParaRPr/>
          </a:p>
        </p:txBody>
      </p:sp>
      <p:sp>
        <p:nvSpPr>
          <p:cNvPr id="166" name="object 166"/>
          <p:cNvSpPr/>
          <p:nvPr/>
        </p:nvSpPr>
        <p:spPr>
          <a:xfrm>
            <a:off x="7539093" y="1284732"/>
            <a:ext cx="483171" cy="12700"/>
          </a:xfrm>
          <a:custGeom>
            <a:avLst/>
            <a:gdLst/>
            <a:ahLst/>
            <a:cxnLst/>
            <a:rect l="l" t="t" r="r" b="b"/>
            <a:pathLst>
              <a:path w="483171" h="12700">
                <a:moveTo>
                  <a:pt x="476822" y="6350"/>
                </a:moveTo>
                <a:lnTo>
                  <a:pt x="6350" y="6350"/>
                </a:lnTo>
              </a:path>
            </a:pathLst>
          </a:custGeom>
          <a:ln w="12700">
            <a:solidFill>
              <a:srgbClr val="41709C"/>
            </a:solidFill>
          </a:ln>
        </p:spPr>
        <p:txBody>
          <a:bodyPr wrap="square" lIns="0" tIns="0" rIns="0" bIns="0" rtlCol="0">
            <a:noAutofit/>
          </a:bodyPr>
          <a:lstStyle/>
          <a:p>
            <a:endParaRPr/>
          </a:p>
        </p:txBody>
      </p:sp>
      <p:sp>
        <p:nvSpPr>
          <p:cNvPr id="167" name="object 167"/>
          <p:cNvSpPr/>
          <p:nvPr/>
        </p:nvSpPr>
        <p:spPr>
          <a:xfrm>
            <a:off x="7539093" y="1284732"/>
            <a:ext cx="483171" cy="12700"/>
          </a:xfrm>
          <a:custGeom>
            <a:avLst/>
            <a:gdLst/>
            <a:ahLst/>
            <a:cxnLst/>
            <a:rect l="l" t="t" r="r" b="b"/>
            <a:pathLst>
              <a:path w="483171" h="12700">
                <a:moveTo>
                  <a:pt x="476822" y="6350"/>
                </a:moveTo>
                <a:lnTo>
                  <a:pt x="6350" y="6350"/>
                </a:lnTo>
              </a:path>
            </a:pathLst>
          </a:custGeom>
          <a:ln w="12700">
            <a:solidFill>
              <a:srgbClr val="41709C"/>
            </a:solidFill>
          </a:ln>
        </p:spPr>
        <p:txBody>
          <a:bodyPr wrap="square" lIns="0" tIns="0" rIns="0" bIns="0" rtlCol="0">
            <a:noAutofit/>
          </a:bodyPr>
          <a:lstStyle/>
          <a:p>
            <a:endParaRPr/>
          </a:p>
        </p:txBody>
      </p:sp>
      <p:sp>
        <p:nvSpPr>
          <p:cNvPr id="168" name="object 168"/>
          <p:cNvSpPr/>
          <p:nvPr/>
        </p:nvSpPr>
        <p:spPr>
          <a:xfrm>
            <a:off x="8009511" y="1240775"/>
            <a:ext cx="100710" cy="188849"/>
          </a:xfrm>
          <a:custGeom>
            <a:avLst/>
            <a:gdLst/>
            <a:ahLst/>
            <a:cxnLst/>
            <a:rect l="l" t="t" r="r" b="b"/>
            <a:pathLst>
              <a:path w="100710" h="188849">
                <a:moveTo>
                  <a:pt x="6350" y="6350"/>
                </a:moveTo>
                <a:lnTo>
                  <a:pt x="94360" y="94488"/>
                </a:lnTo>
                <a:lnTo>
                  <a:pt x="6350" y="182499"/>
                </a:lnTo>
              </a:path>
            </a:pathLst>
          </a:custGeom>
          <a:ln w="12700">
            <a:solidFill>
              <a:srgbClr val="41709C"/>
            </a:solidFill>
          </a:ln>
        </p:spPr>
        <p:txBody>
          <a:bodyPr wrap="square" lIns="0" tIns="0" rIns="0" bIns="0" rtlCol="0">
            <a:noAutofit/>
          </a:bodyPr>
          <a:lstStyle/>
          <a:p>
            <a:endParaRPr/>
          </a:p>
        </p:txBody>
      </p:sp>
      <p:sp>
        <p:nvSpPr>
          <p:cNvPr id="169" name="object 169"/>
          <p:cNvSpPr/>
          <p:nvPr/>
        </p:nvSpPr>
        <p:spPr>
          <a:xfrm>
            <a:off x="1171600" y="1284732"/>
            <a:ext cx="6850608" cy="144780"/>
          </a:xfrm>
          <a:custGeom>
            <a:avLst/>
            <a:gdLst/>
            <a:ahLst/>
            <a:cxnLst/>
            <a:rect l="l" t="t" r="r" b="b"/>
            <a:pathLst>
              <a:path w="6850608" h="144780">
                <a:moveTo>
                  <a:pt x="6844259" y="138430"/>
                </a:moveTo>
                <a:lnTo>
                  <a:pt x="6844259" y="94361"/>
                </a:lnTo>
                <a:lnTo>
                  <a:pt x="6350" y="94361"/>
                </a:lnTo>
                <a:moveTo>
                  <a:pt x="6350" y="6350"/>
                </a:moveTo>
              </a:path>
            </a:pathLst>
          </a:custGeom>
          <a:ln w="12700">
            <a:solidFill>
              <a:srgbClr val="41709C"/>
            </a:solidFill>
          </a:ln>
        </p:spPr>
        <p:txBody>
          <a:bodyPr wrap="square" lIns="0" tIns="0" rIns="0" bIns="0" rtlCol="0">
            <a:noAutofit/>
          </a:bodyPr>
          <a:lstStyle/>
          <a:p>
            <a:endParaRPr/>
          </a:p>
        </p:txBody>
      </p:sp>
      <p:sp>
        <p:nvSpPr>
          <p:cNvPr id="8" name="text 1"/>
          <p:cNvSpPr txBox="1"/>
          <p:nvPr/>
        </p:nvSpPr>
        <p:spPr>
          <a:xfrm>
            <a:off x="5326634" y="1171702"/>
            <a:ext cx="99066" cy="215444"/>
          </a:xfrm>
          <a:prstGeom prst="rect">
            <a:avLst/>
          </a:prstGeom>
        </p:spPr>
        <p:txBody>
          <a:bodyPr vert="horz" wrap="none" lIns="0" tIns="0" rIns="0" bIns="0" rtlCol="0">
            <a:spAutoFit/>
          </a:bodyPr>
          <a:lstStyle/>
          <a:p>
            <a:pPr marL="0">
              <a:lnSpc>
                <a:spcPct val="100000"/>
              </a:lnSpc>
            </a:pPr>
            <a:r>
              <a:rPr sz="1400" spc="10" dirty="0">
                <a:solidFill>
                  <a:srgbClr val="A7A7A7"/>
                </a:solidFill>
                <a:latin typeface="Calibri"/>
                <a:cs typeface="Calibri"/>
              </a:rPr>
              <a:t>∑</a:t>
            </a:r>
            <a:endParaRPr sz="1400">
              <a:latin typeface="Calibri"/>
              <a:cs typeface="Calibri"/>
            </a:endParaRPr>
          </a:p>
        </p:txBody>
      </p:sp>
      <p:sp>
        <p:nvSpPr>
          <p:cNvPr id="9" name="text 1"/>
          <p:cNvSpPr txBox="1"/>
          <p:nvPr/>
        </p:nvSpPr>
        <p:spPr>
          <a:xfrm>
            <a:off x="6741601" y="1162304"/>
            <a:ext cx="598947" cy="215444"/>
          </a:xfrm>
          <a:prstGeom prst="rect">
            <a:avLst/>
          </a:prstGeom>
        </p:spPr>
        <p:txBody>
          <a:bodyPr vert="horz" wrap="none" lIns="0" tIns="0" rIns="0" bIns="0" rtlCol="0">
            <a:spAutoFit/>
          </a:bodyPr>
          <a:lstStyle/>
          <a:p>
            <a:pPr marL="0">
              <a:lnSpc>
                <a:spcPct val="100000"/>
              </a:lnSpc>
            </a:pPr>
            <a:r>
              <a:rPr sz="1400" spc="10" dirty="0">
                <a:latin typeface="Calibri"/>
                <a:cs typeface="Calibri"/>
              </a:rPr>
              <a:t>Easyfast</a:t>
            </a:r>
            <a:endParaRPr sz="1400">
              <a:latin typeface="Calibri"/>
              <a:cs typeface="Calibri"/>
            </a:endParaRPr>
          </a:p>
        </p:txBody>
      </p:sp>
      <p:sp>
        <p:nvSpPr>
          <p:cNvPr id="10" name="text 1"/>
          <p:cNvSpPr txBox="1"/>
          <p:nvPr/>
        </p:nvSpPr>
        <p:spPr>
          <a:xfrm>
            <a:off x="1669426" y="1171702"/>
            <a:ext cx="673261" cy="215444"/>
          </a:xfrm>
          <a:prstGeom prst="rect">
            <a:avLst/>
          </a:prstGeom>
        </p:spPr>
        <p:txBody>
          <a:bodyPr vert="horz" wrap="none" lIns="0" tIns="0" rIns="0" bIns="0" rtlCol="0">
            <a:spAutoFit/>
          </a:bodyPr>
          <a:lstStyle/>
          <a:p>
            <a:pPr marL="0">
              <a:lnSpc>
                <a:spcPct val="100000"/>
              </a:lnSpc>
            </a:pPr>
            <a:r>
              <a:rPr sz="1400" spc="10" dirty="0">
                <a:solidFill>
                  <a:srgbClr val="A7A7A7"/>
                </a:solidFill>
                <a:latin typeface="Calibri"/>
                <a:cs typeface="Calibri"/>
              </a:rPr>
              <a:t>Dilution  </a:t>
            </a:r>
            <a:endParaRPr sz="1400">
              <a:latin typeface="Calibri"/>
              <a:cs typeface="Calibri"/>
            </a:endParaRPr>
          </a:p>
        </p:txBody>
      </p:sp>
      <p:sp>
        <p:nvSpPr>
          <p:cNvPr id="11" name="text 1"/>
          <p:cNvSpPr txBox="1"/>
          <p:nvPr/>
        </p:nvSpPr>
        <p:spPr>
          <a:xfrm>
            <a:off x="3181486" y="331598"/>
            <a:ext cx="3662221" cy="327782"/>
          </a:xfrm>
          <a:prstGeom prst="rect">
            <a:avLst/>
          </a:prstGeom>
        </p:spPr>
        <p:txBody>
          <a:bodyPr vert="horz" wrap="none" lIns="0" tIns="0" rIns="0" bIns="0" rtlCol="0">
            <a:spAutoFit/>
          </a:bodyPr>
          <a:lstStyle/>
          <a:p>
            <a:pPr marL="0">
              <a:lnSpc>
                <a:spcPct val="100000"/>
              </a:lnSpc>
            </a:pPr>
            <a:r>
              <a:rPr sz="2130" b="1" spc="10" dirty="0">
                <a:solidFill>
                  <a:srgbClr val="2E5496"/>
                </a:solidFill>
                <a:latin typeface="Arial"/>
                <a:cs typeface="Arial"/>
              </a:rPr>
              <a:t>4 quantification approaches</a:t>
            </a:r>
            <a:endParaRPr sz="2100">
              <a:latin typeface="Arial"/>
              <a:cs typeface="Aria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0"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959" y="3162143"/>
            <a:ext cx="2839139" cy="3625978"/>
          </a:xfrm>
          <a:prstGeom prst="rect">
            <a:avLst/>
          </a:prstGeom>
        </p:spPr>
      </p:pic>
      <p:sp>
        <p:nvSpPr>
          <p:cNvPr id="170" name="object 170"/>
          <p:cNvSpPr/>
          <p:nvPr/>
        </p:nvSpPr>
        <p:spPr>
          <a:xfrm>
            <a:off x="6115177" y="3162340"/>
            <a:ext cx="112735" cy="3626103"/>
          </a:xfrm>
          <a:custGeom>
            <a:avLst/>
            <a:gdLst/>
            <a:ahLst/>
            <a:cxnLst/>
            <a:rect l="l" t="t" r="r" b="b"/>
            <a:pathLst>
              <a:path w="112735" h="3626103">
                <a:moveTo>
                  <a:pt x="0" y="0"/>
                </a:moveTo>
                <a:lnTo>
                  <a:pt x="0" y="3626103"/>
                </a:lnTo>
                <a:lnTo>
                  <a:pt x="112735" y="3626103"/>
                </a:lnTo>
                <a:lnTo>
                  <a:pt x="112735" y="0"/>
                </a:lnTo>
                <a:lnTo>
                  <a:pt x="0" y="0"/>
                </a:lnTo>
                <a:close/>
              </a:path>
            </a:pathLst>
          </a:custGeom>
          <a:solidFill>
            <a:srgbClr val="FFFFFF"/>
          </a:solidFill>
        </p:spPr>
        <p:txBody>
          <a:bodyPr wrap="square" lIns="0" tIns="0" rIns="0" bIns="0" rtlCol="0">
            <a:noAutofit/>
          </a:bodyPr>
          <a:lstStyle/>
          <a:p>
            <a:endParaRPr/>
          </a:p>
        </p:txBody>
      </p:sp>
      <p:sp>
        <p:nvSpPr>
          <p:cNvPr id="171" name="object 171"/>
          <p:cNvSpPr/>
          <p:nvPr/>
        </p:nvSpPr>
        <p:spPr>
          <a:xfrm>
            <a:off x="6108827" y="3155990"/>
            <a:ext cx="125435" cy="3638803"/>
          </a:xfrm>
          <a:custGeom>
            <a:avLst/>
            <a:gdLst/>
            <a:ahLst/>
            <a:cxnLst/>
            <a:rect l="l" t="t" r="r" b="b"/>
            <a:pathLst>
              <a:path w="125435" h="3638803">
                <a:moveTo>
                  <a:pt x="6350" y="6350"/>
                </a:moveTo>
                <a:lnTo>
                  <a:pt x="6350" y="3632453"/>
                </a:lnTo>
                <a:lnTo>
                  <a:pt x="119085" y="3632453"/>
                </a:lnTo>
                <a:lnTo>
                  <a:pt x="119085" y="6350"/>
                </a:lnTo>
                <a:lnTo>
                  <a:pt x="6350" y="6350"/>
                </a:lnTo>
                <a:close/>
              </a:path>
            </a:pathLst>
          </a:custGeom>
          <a:ln w="12700">
            <a:solidFill>
              <a:srgbClr val="FFFFFF"/>
            </a:solidFill>
          </a:ln>
        </p:spPr>
        <p:txBody>
          <a:bodyPr wrap="square" lIns="0" tIns="0" rIns="0" bIns="0" rtlCol="0">
            <a:noAutofit/>
          </a:bodyPr>
          <a:lstStyle/>
          <a:p>
            <a:endParaRPr/>
          </a:p>
        </p:txBody>
      </p:sp>
      <p:sp>
        <p:nvSpPr>
          <p:cNvPr id="172" name="object 172"/>
          <p:cNvSpPr/>
          <p:nvPr/>
        </p:nvSpPr>
        <p:spPr>
          <a:xfrm>
            <a:off x="6115233" y="3061462"/>
            <a:ext cx="1662557" cy="1657350"/>
          </a:xfrm>
          <a:custGeom>
            <a:avLst/>
            <a:gdLst/>
            <a:ahLst/>
            <a:cxnLst/>
            <a:rect l="l" t="t" r="r" b="b"/>
            <a:pathLst>
              <a:path w="1662557" h="1657350">
                <a:moveTo>
                  <a:pt x="0" y="0"/>
                </a:moveTo>
                <a:lnTo>
                  <a:pt x="0" y="1657350"/>
                </a:lnTo>
                <a:lnTo>
                  <a:pt x="1662557" y="1657350"/>
                </a:lnTo>
                <a:lnTo>
                  <a:pt x="1662557" y="0"/>
                </a:lnTo>
                <a:lnTo>
                  <a:pt x="0" y="0"/>
                </a:lnTo>
                <a:close/>
              </a:path>
            </a:pathLst>
          </a:custGeom>
          <a:solidFill>
            <a:srgbClr val="FFFFFF"/>
          </a:solidFill>
        </p:spPr>
        <p:txBody>
          <a:bodyPr wrap="square" lIns="0" tIns="0" rIns="0" bIns="0" rtlCol="0">
            <a:noAutofit/>
          </a:bodyPr>
          <a:lstStyle/>
          <a:p>
            <a:endParaRPr/>
          </a:p>
        </p:txBody>
      </p:sp>
      <p:sp>
        <p:nvSpPr>
          <p:cNvPr id="173" name="object 173"/>
          <p:cNvSpPr/>
          <p:nvPr/>
        </p:nvSpPr>
        <p:spPr>
          <a:xfrm>
            <a:off x="6108827" y="3055112"/>
            <a:ext cx="1675257" cy="1670050"/>
          </a:xfrm>
          <a:custGeom>
            <a:avLst/>
            <a:gdLst/>
            <a:ahLst/>
            <a:cxnLst/>
            <a:rect l="l" t="t" r="r" b="b"/>
            <a:pathLst>
              <a:path w="1675257" h="1670050">
                <a:moveTo>
                  <a:pt x="6350" y="6350"/>
                </a:moveTo>
                <a:lnTo>
                  <a:pt x="6350" y="1663700"/>
                </a:lnTo>
                <a:lnTo>
                  <a:pt x="1668907" y="1663700"/>
                </a:lnTo>
                <a:lnTo>
                  <a:pt x="1668907" y="6350"/>
                </a:lnTo>
                <a:lnTo>
                  <a:pt x="6350" y="6350"/>
                </a:lnTo>
                <a:close/>
              </a:path>
            </a:pathLst>
          </a:custGeom>
          <a:ln w="12700">
            <a:solidFill>
              <a:srgbClr val="FFFFFF"/>
            </a:solidFill>
          </a:ln>
        </p:spPr>
        <p:txBody>
          <a:bodyPr wrap="square" lIns="0" tIns="0" rIns="0" bIns="0" rtlCol="0">
            <a:noAutofit/>
          </a:bodyPr>
          <a:lstStyle/>
          <a:p>
            <a:endParaRPr/>
          </a:p>
        </p:txBody>
      </p:sp>
      <p:sp>
        <p:nvSpPr>
          <p:cNvPr id="174" name="object 174"/>
          <p:cNvSpPr/>
          <p:nvPr/>
        </p:nvSpPr>
        <p:spPr>
          <a:xfrm>
            <a:off x="7653909" y="3113913"/>
            <a:ext cx="552450" cy="857250"/>
          </a:xfrm>
          <a:custGeom>
            <a:avLst/>
            <a:gdLst/>
            <a:ahLst/>
            <a:cxnLst/>
            <a:rect l="l" t="t" r="r" b="b"/>
            <a:pathLst>
              <a:path w="552450" h="857250">
                <a:moveTo>
                  <a:pt x="0" y="0"/>
                </a:moveTo>
                <a:lnTo>
                  <a:pt x="0" y="857250"/>
                </a:lnTo>
                <a:lnTo>
                  <a:pt x="552450" y="857250"/>
                </a:lnTo>
                <a:lnTo>
                  <a:pt x="552450" y="0"/>
                </a:lnTo>
                <a:lnTo>
                  <a:pt x="0" y="0"/>
                </a:lnTo>
                <a:close/>
              </a:path>
            </a:pathLst>
          </a:custGeom>
          <a:solidFill>
            <a:srgbClr val="FFFFFF"/>
          </a:solidFill>
        </p:spPr>
        <p:txBody>
          <a:bodyPr wrap="square" lIns="0" tIns="0" rIns="0" bIns="0" rtlCol="0">
            <a:noAutofit/>
          </a:bodyPr>
          <a:lstStyle/>
          <a:p>
            <a:endParaRPr/>
          </a:p>
        </p:txBody>
      </p:sp>
      <p:sp>
        <p:nvSpPr>
          <p:cNvPr id="175" name="object 175"/>
          <p:cNvSpPr/>
          <p:nvPr/>
        </p:nvSpPr>
        <p:spPr>
          <a:xfrm>
            <a:off x="7647559" y="3107563"/>
            <a:ext cx="565150" cy="869950"/>
          </a:xfrm>
          <a:custGeom>
            <a:avLst/>
            <a:gdLst/>
            <a:ahLst/>
            <a:cxnLst/>
            <a:rect l="l" t="t" r="r" b="b"/>
            <a:pathLst>
              <a:path w="565150" h="869950">
                <a:moveTo>
                  <a:pt x="6350" y="6350"/>
                </a:moveTo>
                <a:lnTo>
                  <a:pt x="6350" y="863600"/>
                </a:lnTo>
                <a:lnTo>
                  <a:pt x="558800" y="863600"/>
                </a:lnTo>
                <a:lnTo>
                  <a:pt x="558800" y="6350"/>
                </a:lnTo>
                <a:lnTo>
                  <a:pt x="6350" y="6350"/>
                </a:lnTo>
                <a:close/>
              </a:path>
            </a:pathLst>
          </a:custGeom>
          <a:ln w="12700">
            <a:solidFill>
              <a:srgbClr val="FFFFFF"/>
            </a:solidFill>
          </a:ln>
        </p:spPr>
        <p:txBody>
          <a:bodyPr wrap="square" lIns="0" tIns="0" rIns="0" bIns="0" rtlCol="0">
            <a:noAutofit/>
          </a:bodyPr>
          <a:lstStyle/>
          <a:p>
            <a:endParaRPr/>
          </a:p>
        </p:txBody>
      </p:sp>
      <p:sp>
        <p:nvSpPr>
          <p:cNvPr id="176" name="object 176"/>
          <p:cNvSpPr/>
          <p:nvPr/>
        </p:nvSpPr>
        <p:spPr>
          <a:xfrm>
            <a:off x="7182413" y="3061526"/>
            <a:ext cx="814387" cy="1023937"/>
          </a:xfrm>
          <a:custGeom>
            <a:avLst/>
            <a:gdLst/>
            <a:ahLst/>
            <a:cxnLst/>
            <a:rect l="l" t="t" r="r" b="b"/>
            <a:pathLst>
              <a:path w="814387" h="1023937">
                <a:moveTo>
                  <a:pt x="0" y="0"/>
                </a:moveTo>
                <a:lnTo>
                  <a:pt x="0" y="1023938"/>
                </a:lnTo>
                <a:lnTo>
                  <a:pt x="814388" y="1023938"/>
                </a:lnTo>
                <a:lnTo>
                  <a:pt x="814388" y="0"/>
                </a:lnTo>
                <a:lnTo>
                  <a:pt x="0" y="0"/>
                </a:lnTo>
                <a:close/>
              </a:path>
            </a:pathLst>
          </a:custGeom>
          <a:solidFill>
            <a:srgbClr val="FFFFFF"/>
          </a:solidFill>
        </p:spPr>
        <p:txBody>
          <a:bodyPr wrap="square" lIns="0" tIns="0" rIns="0" bIns="0" rtlCol="0">
            <a:noAutofit/>
          </a:bodyPr>
          <a:lstStyle/>
          <a:p>
            <a:endParaRPr/>
          </a:p>
        </p:txBody>
      </p:sp>
      <p:sp>
        <p:nvSpPr>
          <p:cNvPr id="177" name="object 177"/>
          <p:cNvSpPr/>
          <p:nvPr/>
        </p:nvSpPr>
        <p:spPr>
          <a:xfrm>
            <a:off x="7176063" y="3055176"/>
            <a:ext cx="827087" cy="1036637"/>
          </a:xfrm>
          <a:custGeom>
            <a:avLst/>
            <a:gdLst/>
            <a:ahLst/>
            <a:cxnLst/>
            <a:rect l="l" t="t" r="r" b="b"/>
            <a:pathLst>
              <a:path w="827087" h="1036637">
                <a:moveTo>
                  <a:pt x="6350" y="6350"/>
                </a:moveTo>
                <a:lnTo>
                  <a:pt x="6350" y="1030288"/>
                </a:lnTo>
                <a:lnTo>
                  <a:pt x="820738" y="1030288"/>
                </a:lnTo>
                <a:lnTo>
                  <a:pt x="820738" y="6350"/>
                </a:lnTo>
                <a:lnTo>
                  <a:pt x="6350" y="6350"/>
                </a:lnTo>
                <a:close/>
              </a:path>
            </a:pathLst>
          </a:custGeom>
          <a:ln w="12700">
            <a:solidFill>
              <a:srgbClr val="FFFFFF"/>
            </a:solidFill>
          </a:ln>
        </p:spPr>
        <p:txBody>
          <a:bodyPr wrap="square" lIns="0" tIns="0" rIns="0" bIns="0" rtlCol="0">
            <a:noAutofit/>
          </a:bodyPr>
          <a:lstStyle/>
          <a:p>
            <a:endParaRPr/>
          </a:p>
        </p:txBody>
      </p:sp>
      <p:sp>
        <p:nvSpPr>
          <p:cNvPr id="178" name="object 178"/>
          <p:cNvSpPr/>
          <p:nvPr/>
        </p:nvSpPr>
        <p:spPr>
          <a:xfrm>
            <a:off x="8120690" y="3061525"/>
            <a:ext cx="975791" cy="252412"/>
          </a:xfrm>
          <a:custGeom>
            <a:avLst/>
            <a:gdLst/>
            <a:ahLst/>
            <a:cxnLst/>
            <a:rect l="l" t="t" r="r" b="b"/>
            <a:pathLst>
              <a:path w="975791" h="252412">
                <a:moveTo>
                  <a:pt x="0" y="0"/>
                </a:moveTo>
                <a:lnTo>
                  <a:pt x="0" y="252413"/>
                </a:lnTo>
                <a:lnTo>
                  <a:pt x="975791" y="252413"/>
                </a:lnTo>
                <a:lnTo>
                  <a:pt x="975791" y="0"/>
                </a:lnTo>
                <a:lnTo>
                  <a:pt x="0" y="0"/>
                </a:lnTo>
                <a:close/>
              </a:path>
            </a:pathLst>
          </a:custGeom>
          <a:solidFill>
            <a:srgbClr val="FFFFFF"/>
          </a:solidFill>
        </p:spPr>
        <p:txBody>
          <a:bodyPr wrap="square" lIns="0" tIns="0" rIns="0" bIns="0" rtlCol="0">
            <a:noAutofit/>
          </a:bodyPr>
          <a:lstStyle/>
          <a:p>
            <a:endParaRPr/>
          </a:p>
        </p:txBody>
      </p:sp>
      <p:sp>
        <p:nvSpPr>
          <p:cNvPr id="179" name="object 179"/>
          <p:cNvSpPr/>
          <p:nvPr/>
        </p:nvSpPr>
        <p:spPr>
          <a:xfrm>
            <a:off x="8114340" y="3055175"/>
            <a:ext cx="988491" cy="265112"/>
          </a:xfrm>
          <a:custGeom>
            <a:avLst/>
            <a:gdLst/>
            <a:ahLst/>
            <a:cxnLst/>
            <a:rect l="l" t="t" r="r" b="b"/>
            <a:pathLst>
              <a:path w="988491" h="265112">
                <a:moveTo>
                  <a:pt x="6350" y="6350"/>
                </a:moveTo>
                <a:lnTo>
                  <a:pt x="6350" y="258763"/>
                </a:lnTo>
                <a:lnTo>
                  <a:pt x="982141" y="258763"/>
                </a:lnTo>
                <a:lnTo>
                  <a:pt x="982141" y="6350"/>
                </a:lnTo>
                <a:lnTo>
                  <a:pt x="6350" y="6350"/>
                </a:lnTo>
                <a:close/>
              </a:path>
            </a:pathLst>
          </a:custGeom>
          <a:ln w="12700">
            <a:solidFill>
              <a:srgbClr val="FFFFFF"/>
            </a:solidFill>
          </a:ln>
        </p:spPr>
        <p:txBody>
          <a:bodyPr wrap="square" lIns="0" tIns="0" rIns="0" bIns="0" rtlCol="0">
            <a:noAutofit/>
          </a:bodyPr>
          <a:lstStyle/>
          <a:p>
            <a:endParaRPr/>
          </a:p>
        </p:txBody>
      </p:sp>
      <p:sp>
        <p:nvSpPr>
          <p:cNvPr id="180" name="object 180"/>
          <p:cNvSpPr/>
          <p:nvPr/>
        </p:nvSpPr>
        <p:spPr>
          <a:xfrm>
            <a:off x="6115177" y="4718978"/>
            <a:ext cx="190894" cy="2069465"/>
          </a:xfrm>
          <a:custGeom>
            <a:avLst/>
            <a:gdLst/>
            <a:ahLst/>
            <a:cxnLst/>
            <a:rect l="l" t="t" r="r" b="b"/>
            <a:pathLst>
              <a:path w="190894" h="2069465">
                <a:moveTo>
                  <a:pt x="0" y="0"/>
                </a:moveTo>
                <a:lnTo>
                  <a:pt x="0" y="2069465"/>
                </a:lnTo>
                <a:lnTo>
                  <a:pt x="190894" y="2069465"/>
                </a:lnTo>
                <a:lnTo>
                  <a:pt x="190894" y="0"/>
                </a:lnTo>
                <a:lnTo>
                  <a:pt x="0" y="0"/>
                </a:lnTo>
                <a:close/>
              </a:path>
            </a:pathLst>
          </a:custGeom>
          <a:solidFill>
            <a:srgbClr val="FFFFFF"/>
          </a:solidFill>
        </p:spPr>
        <p:txBody>
          <a:bodyPr wrap="square" lIns="0" tIns="0" rIns="0" bIns="0" rtlCol="0">
            <a:noAutofit/>
          </a:bodyPr>
          <a:lstStyle/>
          <a:p>
            <a:endParaRPr/>
          </a:p>
        </p:txBody>
      </p:sp>
      <p:sp>
        <p:nvSpPr>
          <p:cNvPr id="181" name="object 181"/>
          <p:cNvSpPr/>
          <p:nvPr/>
        </p:nvSpPr>
        <p:spPr>
          <a:xfrm>
            <a:off x="6108827" y="4712628"/>
            <a:ext cx="203594" cy="2082165"/>
          </a:xfrm>
          <a:custGeom>
            <a:avLst/>
            <a:gdLst/>
            <a:ahLst/>
            <a:cxnLst/>
            <a:rect l="l" t="t" r="r" b="b"/>
            <a:pathLst>
              <a:path w="203594" h="2082165">
                <a:moveTo>
                  <a:pt x="6350" y="6350"/>
                </a:moveTo>
                <a:lnTo>
                  <a:pt x="6350" y="2075815"/>
                </a:lnTo>
                <a:lnTo>
                  <a:pt x="197244" y="2075815"/>
                </a:lnTo>
                <a:lnTo>
                  <a:pt x="197244" y="6350"/>
                </a:lnTo>
                <a:lnTo>
                  <a:pt x="6350" y="6350"/>
                </a:lnTo>
                <a:close/>
              </a:path>
            </a:pathLst>
          </a:custGeom>
          <a:ln w="12700">
            <a:solidFill>
              <a:srgbClr val="FFFFFF"/>
            </a:solidFill>
          </a:ln>
        </p:spPr>
        <p:txBody>
          <a:bodyPr wrap="square" lIns="0" tIns="0" rIns="0" bIns="0" rtlCol="0">
            <a:noAutofit/>
          </a:bodyPr>
          <a:lstStyle/>
          <a:p>
            <a:endParaRPr/>
          </a:p>
        </p:txBody>
      </p:sp>
      <p:pic>
        <p:nvPicPr>
          <p:cNvPr id="91"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9733" y="3162340"/>
            <a:ext cx="104254" cy="3626103"/>
          </a:xfrm>
          <a:prstGeom prst="rect">
            <a:avLst/>
          </a:prstGeom>
        </p:spPr>
      </p:pic>
      <p:pic>
        <p:nvPicPr>
          <p:cNvPr id="92"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3439" y="3155990"/>
            <a:ext cx="110617" cy="3638803"/>
          </a:xfrm>
          <a:prstGeom prst="rect">
            <a:avLst/>
          </a:prstGeom>
        </p:spPr>
      </p:pic>
      <p:sp>
        <p:nvSpPr>
          <p:cNvPr id="182" name="object 182"/>
          <p:cNvSpPr/>
          <p:nvPr/>
        </p:nvSpPr>
        <p:spPr>
          <a:xfrm>
            <a:off x="6227955" y="6709668"/>
            <a:ext cx="2830830" cy="66675"/>
          </a:xfrm>
          <a:custGeom>
            <a:avLst/>
            <a:gdLst/>
            <a:ahLst/>
            <a:cxnLst/>
            <a:rect l="l" t="t" r="r" b="b"/>
            <a:pathLst>
              <a:path w="2830830" h="66675">
                <a:moveTo>
                  <a:pt x="0" y="0"/>
                </a:moveTo>
                <a:lnTo>
                  <a:pt x="0" y="66675"/>
                </a:lnTo>
                <a:lnTo>
                  <a:pt x="2830830" y="66675"/>
                </a:lnTo>
                <a:lnTo>
                  <a:pt x="2830830" y="0"/>
                </a:lnTo>
                <a:lnTo>
                  <a:pt x="0" y="0"/>
                </a:lnTo>
                <a:close/>
              </a:path>
            </a:pathLst>
          </a:custGeom>
          <a:solidFill>
            <a:srgbClr val="FFFFFF"/>
          </a:solidFill>
        </p:spPr>
        <p:txBody>
          <a:bodyPr wrap="square" lIns="0" tIns="0" rIns="0" bIns="0" rtlCol="0">
            <a:noAutofit/>
          </a:bodyPr>
          <a:lstStyle/>
          <a:p>
            <a:endParaRPr/>
          </a:p>
        </p:txBody>
      </p:sp>
      <p:sp>
        <p:nvSpPr>
          <p:cNvPr id="183" name="object 183"/>
          <p:cNvSpPr/>
          <p:nvPr/>
        </p:nvSpPr>
        <p:spPr>
          <a:xfrm>
            <a:off x="6221605" y="6703318"/>
            <a:ext cx="2843530" cy="79375"/>
          </a:xfrm>
          <a:custGeom>
            <a:avLst/>
            <a:gdLst/>
            <a:ahLst/>
            <a:cxnLst/>
            <a:rect l="l" t="t" r="r" b="b"/>
            <a:pathLst>
              <a:path w="2843530" h="79375">
                <a:moveTo>
                  <a:pt x="6350" y="6350"/>
                </a:moveTo>
                <a:lnTo>
                  <a:pt x="6350" y="73025"/>
                </a:lnTo>
                <a:lnTo>
                  <a:pt x="2837180" y="73025"/>
                </a:lnTo>
                <a:lnTo>
                  <a:pt x="2837180" y="6350"/>
                </a:lnTo>
                <a:lnTo>
                  <a:pt x="6350" y="6350"/>
                </a:lnTo>
                <a:close/>
              </a:path>
            </a:pathLst>
          </a:custGeom>
          <a:ln w="12700">
            <a:solidFill>
              <a:srgbClr val="FFFFFF"/>
            </a:solidFill>
          </a:ln>
        </p:spPr>
        <p:txBody>
          <a:bodyPr wrap="square" lIns="0" tIns="0" rIns="0" bIns="0" rtlCol="0">
            <a:noAutofit/>
          </a:bodyPr>
          <a:lstStyle/>
          <a:p>
            <a:endParaRPr/>
          </a:p>
        </p:txBody>
      </p:sp>
      <p:pic>
        <p:nvPicPr>
          <p:cNvPr id="93"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455" y="54039"/>
            <a:ext cx="1627759" cy="804735"/>
          </a:xfrm>
          <a:prstGeom prst="rect">
            <a:avLst/>
          </a:prstGeom>
        </p:spPr>
      </p:pic>
      <p:pic>
        <p:nvPicPr>
          <p:cNvPr id="94"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55599"/>
            <a:ext cx="9144000" cy="6350"/>
          </a:xfrm>
          <a:prstGeom prst="rect">
            <a:avLst/>
          </a:prstGeom>
        </p:spPr>
      </p:pic>
      <p:sp>
        <p:nvSpPr>
          <p:cNvPr id="2" name="text 1"/>
          <p:cNvSpPr txBox="1"/>
          <p:nvPr/>
        </p:nvSpPr>
        <p:spPr>
          <a:xfrm>
            <a:off x="2178497" y="331598"/>
            <a:ext cx="5510163" cy="313932"/>
          </a:xfrm>
          <a:prstGeom prst="rect">
            <a:avLst/>
          </a:prstGeom>
        </p:spPr>
        <p:txBody>
          <a:bodyPr vert="horz" wrap="none" lIns="0" tIns="0" rIns="0" bIns="0" rtlCol="0">
            <a:spAutoFit/>
          </a:bodyPr>
          <a:lstStyle/>
          <a:p>
            <a:pPr marL="0">
              <a:lnSpc>
                <a:spcPct val="100000"/>
              </a:lnSpc>
            </a:pPr>
            <a:r>
              <a:rPr sz="2040" b="1" spc="10" dirty="0">
                <a:solidFill>
                  <a:srgbClr val="2E5496"/>
                </a:solidFill>
                <a:latin typeface="Arial"/>
                <a:cs typeface="Arial"/>
              </a:rPr>
              <a:t>Species that can be detected and quantified</a:t>
            </a:r>
            <a:endParaRPr sz="2000">
              <a:latin typeface="Arial"/>
              <a:cs typeface="Arial"/>
            </a:endParaRPr>
          </a:p>
        </p:txBody>
      </p:sp>
      <p:pic>
        <p:nvPicPr>
          <p:cNvPr id="95"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49013" y="1174627"/>
            <a:ext cx="1691640" cy="1688465"/>
          </a:xfrm>
          <a:prstGeom prst="rect">
            <a:avLst/>
          </a:prstGeom>
        </p:spPr>
      </p:pic>
      <p:sp>
        <p:nvSpPr>
          <p:cNvPr id="3" name="text 1"/>
          <p:cNvSpPr txBox="1"/>
          <p:nvPr/>
        </p:nvSpPr>
        <p:spPr>
          <a:xfrm>
            <a:off x="720242" y="1803074"/>
            <a:ext cx="1538626" cy="2462213"/>
          </a:xfrm>
          <a:prstGeom prst="rect">
            <a:avLst/>
          </a:prstGeom>
        </p:spPr>
        <p:txBody>
          <a:bodyPr vert="horz" wrap="none" lIns="0" tIns="0" rIns="0" bIns="0" rtlCol="0">
            <a:spAutoFit/>
          </a:bodyPr>
          <a:lstStyle/>
          <a:p>
            <a:pPr marL="0">
              <a:lnSpc>
                <a:spcPct val="100000"/>
              </a:lnSpc>
            </a:pPr>
            <a:r>
              <a:rPr sz="2000" spc="10" dirty="0">
                <a:latin typeface="Wingdings"/>
                <a:cs typeface="Wingdings"/>
              </a:rPr>
              <a:t>  </a:t>
            </a:r>
            <a:r>
              <a:rPr sz="2000" spc="10" dirty="0">
                <a:latin typeface="Calibri"/>
                <a:cs typeface="Calibri"/>
              </a:rPr>
              <a:t>Horse</a:t>
            </a:r>
            <a:endParaRPr sz="2000">
              <a:latin typeface="Calibri"/>
              <a:cs typeface="Calibri"/>
            </a:endParaRPr>
          </a:p>
          <a:p>
            <a:pPr marL="0">
              <a:lnSpc>
                <a:spcPct val="100000"/>
              </a:lnSpc>
            </a:pPr>
            <a:r>
              <a:rPr sz="2000" spc="10" dirty="0">
                <a:latin typeface="Wingdings"/>
                <a:cs typeface="Wingdings"/>
              </a:rPr>
              <a:t>  </a:t>
            </a:r>
            <a:r>
              <a:rPr sz="2000" spc="10" dirty="0">
                <a:latin typeface="Calibri"/>
                <a:cs typeface="Calibri"/>
              </a:rPr>
              <a:t>Pig</a:t>
            </a:r>
            <a:endParaRPr sz="2000">
              <a:latin typeface="Calibri"/>
              <a:cs typeface="Calibri"/>
            </a:endParaRPr>
          </a:p>
          <a:p>
            <a:pPr marL="0">
              <a:lnSpc>
                <a:spcPct val="100000"/>
              </a:lnSpc>
            </a:pPr>
            <a:r>
              <a:rPr sz="2000" spc="10" dirty="0">
                <a:latin typeface="Wingdings"/>
                <a:cs typeface="Wingdings"/>
              </a:rPr>
              <a:t>  </a:t>
            </a:r>
            <a:r>
              <a:rPr sz="2000" spc="10" dirty="0">
                <a:latin typeface="Calibri"/>
                <a:cs typeface="Calibri"/>
              </a:rPr>
              <a:t>Beef</a:t>
            </a:r>
            <a:endParaRPr sz="2000">
              <a:latin typeface="Calibri"/>
              <a:cs typeface="Calibri"/>
            </a:endParaRPr>
          </a:p>
          <a:p>
            <a:pPr marL="0">
              <a:lnSpc>
                <a:spcPct val="100000"/>
              </a:lnSpc>
            </a:pPr>
            <a:r>
              <a:rPr sz="2000" spc="10" dirty="0">
                <a:latin typeface="Wingdings"/>
                <a:cs typeface="Wingdings"/>
              </a:rPr>
              <a:t>  </a:t>
            </a:r>
            <a:r>
              <a:rPr sz="2000" spc="10" dirty="0">
                <a:latin typeface="Calibri"/>
                <a:cs typeface="Calibri"/>
              </a:rPr>
              <a:t>Chicken</a:t>
            </a:r>
            <a:endParaRPr sz="2000">
              <a:latin typeface="Calibri"/>
              <a:cs typeface="Calibri"/>
            </a:endParaRPr>
          </a:p>
          <a:p>
            <a:pPr marL="0">
              <a:lnSpc>
                <a:spcPct val="100000"/>
              </a:lnSpc>
            </a:pPr>
            <a:r>
              <a:rPr sz="2000" spc="10" dirty="0">
                <a:latin typeface="Wingdings"/>
                <a:cs typeface="Wingdings"/>
              </a:rPr>
              <a:t>  </a:t>
            </a:r>
            <a:r>
              <a:rPr sz="2000" spc="10" dirty="0">
                <a:latin typeface="Calibri"/>
                <a:cs typeface="Calibri"/>
              </a:rPr>
              <a:t>Turkey  </a:t>
            </a:r>
            <a:endParaRPr sz="2000">
              <a:latin typeface="Calibri"/>
              <a:cs typeface="Calibri"/>
            </a:endParaRPr>
          </a:p>
          <a:p>
            <a:pPr marL="0">
              <a:lnSpc>
                <a:spcPct val="100000"/>
              </a:lnSpc>
            </a:pPr>
            <a:r>
              <a:rPr sz="2000" spc="10" dirty="0">
                <a:latin typeface="Wingdings"/>
                <a:cs typeface="Wingdings"/>
              </a:rPr>
              <a:t>  </a:t>
            </a:r>
            <a:r>
              <a:rPr sz="2000" spc="10" dirty="0">
                <a:latin typeface="Calibri"/>
                <a:cs typeface="Calibri"/>
              </a:rPr>
              <a:t>Sheep</a:t>
            </a:r>
            <a:endParaRPr sz="2000">
              <a:latin typeface="Calibri"/>
              <a:cs typeface="Calibri"/>
            </a:endParaRPr>
          </a:p>
          <a:p>
            <a:pPr marL="0">
              <a:lnSpc>
                <a:spcPct val="100000"/>
              </a:lnSpc>
            </a:pPr>
            <a:r>
              <a:rPr sz="2000" spc="10" dirty="0">
                <a:latin typeface="Wingdings"/>
                <a:cs typeface="Wingdings"/>
              </a:rPr>
              <a:t>  </a:t>
            </a:r>
            <a:r>
              <a:rPr sz="2000" spc="10" dirty="0">
                <a:latin typeface="Calibri"/>
                <a:cs typeface="Calibri"/>
              </a:rPr>
              <a:t>Goat</a:t>
            </a:r>
            <a:endParaRPr sz="2000">
              <a:latin typeface="Calibri"/>
              <a:cs typeface="Calibri"/>
            </a:endParaRPr>
          </a:p>
          <a:p>
            <a:pPr marL="0">
              <a:lnSpc>
                <a:spcPct val="100000"/>
              </a:lnSpc>
            </a:pPr>
            <a:r>
              <a:rPr sz="2000" spc="10" dirty="0">
                <a:latin typeface="Wingdings"/>
                <a:cs typeface="Wingdings"/>
              </a:rPr>
              <a:t>  </a:t>
            </a:r>
            <a:r>
              <a:rPr sz="2000" spc="10" dirty="0">
                <a:latin typeface="Calibri"/>
                <a:cs typeface="Calibri"/>
              </a:rPr>
              <a:t>Duck</a:t>
            </a:r>
            <a:endParaRPr sz="2000">
              <a:latin typeface="Calibri"/>
              <a:cs typeface="Calibri"/>
            </a:endParaRPr>
          </a:p>
        </p:txBody>
      </p:sp>
      <p:sp>
        <p:nvSpPr>
          <p:cNvPr id="4" name="text 1"/>
          <p:cNvSpPr txBox="1"/>
          <p:nvPr/>
        </p:nvSpPr>
        <p:spPr>
          <a:xfrm>
            <a:off x="720298" y="4527096"/>
            <a:ext cx="203261" cy="307777"/>
          </a:xfrm>
          <a:prstGeom prst="rect">
            <a:avLst/>
          </a:prstGeom>
        </p:spPr>
        <p:txBody>
          <a:bodyPr vert="horz" wrap="none" lIns="0" tIns="0" rIns="0" bIns="0" rtlCol="0">
            <a:spAutoFit/>
          </a:bodyPr>
          <a:lstStyle/>
          <a:p>
            <a:pPr marL="0">
              <a:lnSpc>
                <a:spcPct val="100000"/>
              </a:lnSpc>
            </a:pPr>
            <a:r>
              <a:rPr sz="2000" spc="10" dirty="0">
                <a:latin typeface="Wingdings"/>
                <a:cs typeface="Wingdings"/>
              </a:rPr>
              <a:t></a:t>
            </a:r>
            <a:endParaRPr sz="2000">
              <a:latin typeface="Wingdings"/>
              <a:cs typeface="Wingdings"/>
            </a:endParaRPr>
          </a:p>
        </p:txBody>
      </p:sp>
      <p:sp>
        <p:nvSpPr>
          <p:cNvPr id="5" name="text 1"/>
          <p:cNvSpPr txBox="1"/>
          <p:nvPr/>
        </p:nvSpPr>
        <p:spPr>
          <a:xfrm>
            <a:off x="1063143" y="4564999"/>
            <a:ext cx="533800" cy="307777"/>
          </a:xfrm>
          <a:prstGeom prst="rect">
            <a:avLst/>
          </a:prstGeom>
        </p:spPr>
        <p:txBody>
          <a:bodyPr vert="horz" wrap="none" lIns="0" tIns="0" rIns="0" bIns="0" rtlCol="0">
            <a:spAutoFit/>
          </a:bodyPr>
          <a:lstStyle/>
          <a:p>
            <a:pPr marL="0">
              <a:lnSpc>
                <a:spcPct val="100000"/>
              </a:lnSpc>
            </a:pPr>
            <a:r>
              <a:rPr sz="2000" spc="10" dirty="0">
                <a:latin typeface="Calibri"/>
                <a:cs typeface="Calibri"/>
              </a:rPr>
              <a:t>Dog  </a:t>
            </a:r>
            <a:endParaRPr sz="2000">
              <a:latin typeface="Calibri"/>
              <a:cs typeface="Calibri"/>
            </a:endParaRPr>
          </a:p>
        </p:txBody>
      </p:sp>
      <p:sp>
        <p:nvSpPr>
          <p:cNvPr id="6" name="text 1"/>
          <p:cNvSpPr txBox="1"/>
          <p:nvPr/>
        </p:nvSpPr>
        <p:spPr>
          <a:xfrm>
            <a:off x="720243" y="4866944"/>
            <a:ext cx="1069716" cy="923330"/>
          </a:xfrm>
          <a:prstGeom prst="rect">
            <a:avLst/>
          </a:prstGeom>
        </p:spPr>
        <p:txBody>
          <a:bodyPr vert="horz" wrap="none" lIns="0" tIns="0" rIns="0" bIns="0" rtlCol="0">
            <a:spAutoFit/>
          </a:bodyPr>
          <a:lstStyle/>
          <a:p>
            <a:pPr marL="0">
              <a:lnSpc>
                <a:spcPct val="100000"/>
              </a:lnSpc>
            </a:pPr>
            <a:r>
              <a:rPr sz="2000" spc="10" dirty="0">
                <a:latin typeface="Wingdings"/>
                <a:cs typeface="Wingdings"/>
              </a:rPr>
              <a:t>  </a:t>
            </a:r>
            <a:r>
              <a:rPr sz="2000" spc="10" dirty="0">
                <a:latin typeface="Calibri"/>
                <a:cs typeface="Calibri"/>
              </a:rPr>
              <a:t>Cat</a:t>
            </a:r>
            <a:endParaRPr sz="2000">
              <a:latin typeface="Calibri"/>
              <a:cs typeface="Calibri"/>
            </a:endParaRPr>
          </a:p>
          <a:p>
            <a:pPr marL="0">
              <a:lnSpc>
                <a:spcPct val="100000"/>
              </a:lnSpc>
            </a:pPr>
            <a:r>
              <a:rPr sz="2000" spc="10" dirty="0">
                <a:latin typeface="Wingdings"/>
                <a:cs typeface="Wingdings"/>
              </a:rPr>
              <a:t>  </a:t>
            </a:r>
            <a:r>
              <a:rPr sz="2000" spc="10" dirty="0">
                <a:latin typeface="Calibri"/>
                <a:cs typeface="Calibri"/>
              </a:rPr>
              <a:t>Rat</a:t>
            </a:r>
            <a:endParaRPr sz="2000">
              <a:latin typeface="Calibri"/>
              <a:cs typeface="Calibri"/>
            </a:endParaRPr>
          </a:p>
          <a:p>
            <a:pPr marL="0">
              <a:lnSpc>
                <a:spcPct val="100000"/>
              </a:lnSpc>
            </a:pPr>
            <a:r>
              <a:rPr sz="2000" spc="10" dirty="0">
                <a:latin typeface="Wingdings"/>
                <a:cs typeface="Wingdings"/>
              </a:rPr>
              <a:t>  </a:t>
            </a:r>
            <a:r>
              <a:rPr sz="2000" spc="10" dirty="0">
                <a:latin typeface="Calibri"/>
                <a:cs typeface="Calibri"/>
              </a:rPr>
              <a:t>…</a:t>
            </a:r>
            <a:endParaRPr sz="2000">
              <a:latin typeface="Calibri"/>
              <a:cs typeface="Calibri"/>
            </a:endParaRPr>
          </a:p>
        </p:txBody>
      </p:sp>
      <p:pic>
        <p:nvPicPr>
          <p:cNvPr id="96"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0290" y="1168654"/>
            <a:ext cx="1691640" cy="1694434"/>
          </a:xfrm>
          <a:prstGeom prst="rect">
            <a:avLst/>
          </a:prstGeom>
        </p:spPr>
      </p:pic>
      <p:pic>
        <p:nvPicPr>
          <p:cNvPr id="97" name="Imag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77736" y="1171578"/>
            <a:ext cx="1691513" cy="1691513"/>
          </a:xfrm>
          <a:prstGeom prst="rect">
            <a:avLst/>
          </a:prstGeom>
        </p:spPr>
      </p:pic>
      <p:pic>
        <p:nvPicPr>
          <p:cNvPr id="98" name="Imag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9014" y="2967608"/>
            <a:ext cx="1337437" cy="1700276"/>
          </a:xfrm>
          <a:prstGeom prst="rect">
            <a:avLst/>
          </a:prstGeom>
        </p:spPr>
      </p:pic>
      <p:pic>
        <p:nvPicPr>
          <p:cNvPr id="99" name="Image"/>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20163" y="2994158"/>
            <a:ext cx="1691640" cy="1647063"/>
          </a:xfrm>
          <a:prstGeom prst="rect">
            <a:avLst/>
          </a:prstGeom>
        </p:spPr>
      </p:pic>
      <p:pic>
        <p:nvPicPr>
          <p:cNvPr id="100" name="Imag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20163" y="4767707"/>
            <a:ext cx="1691640" cy="169164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959" y="3162143"/>
            <a:ext cx="2839139" cy="3625978"/>
          </a:xfrm>
          <a:prstGeom prst="rect">
            <a:avLst/>
          </a:prstGeom>
        </p:spPr>
      </p:pic>
      <p:graphicFrame>
        <p:nvGraphicFramePr>
          <p:cNvPr id="2" name="object 1"/>
          <p:cNvGraphicFramePr>
            <a:graphicFrameLocks noGrp="1"/>
          </p:cNvGraphicFramePr>
          <p:nvPr/>
        </p:nvGraphicFramePr>
        <p:xfrm>
          <a:off x="2409317" y="3061574"/>
          <a:ext cx="6649462" cy="5053095"/>
        </p:xfrm>
        <a:graphic>
          <a:graphicData uri="http://schemas.openxmlformats.org/drawingml/2006/table">
            <a:tbl>
              <a:tblPr firstRow="1" bandRow="1">
                <a:tableStyleId>{2D5ABB26-0587-4C30-8999-92F81FD0307C}</a:tableStyleId>
              </a:tblPr>
              <a:tblGrid>
                <a:gridCol w="2326030"/>
                <a:gridCol w="1379829"/>
                <a:gridCol w="112735"/>
                <a:gridCol w="78158"/>
                <a:gridCol w="254368"/>
                <a:gridCol w="621918"/>
                <a:gridCol w="471551"/>
                <a:gridCol w="123825"/>
                <a:gridCol w="219010"/>
                <a:gridCol w="209614"/>
                <a:gridCol w="852424"/>
              </a:tblGrid>
              <a:tr h="0">
                <a:tc rowSpan="6" gridSpan="2">
                  <a:txBody>
                    <a:bodyPr/>
                    <a:lstStyle/>
                    <a:p>
                      <a:pPr marL="1432052">
                        <a:lnSpc>
                          <a:spcPct val="100000"/>
                        </a:lnSpc>
                      </a:pPr>
                      <a:r>
                        <a:rPr sz="1740" spc="10" dirty="0">
                          <a:latin typeface="Calibri"/>
                          <a:cs typeface="Calibri"/>
                        </a:rPr>
                        <a:t>results between a  low</a:t>
                      </a:r>
                      <a:endParaRPr sz="1700">
                        <a:latin typeface="Calibri"/>
                        <a:cs typeface="Calibri"/>
                      </a:endParaRPr>
                    </a:p>
                    <a:p>
                      <a:pPr marL="350012">
                        <a:lnSpc>
                          <a:spcPct val="100000"/>
                        </a:lnSpc>
                      </a:pPr>
                      <a:r>
                        <a:rPr sz="1680" spc="10" dirty="0">
                          <a:latin typeface="Calibri"/>
                          <a:cs typeface="Calibri"/>
                        </a:rPr>
                        <a:t>product  is reported  to  be  around  10</a:t>
                      </a:r>
                      <a:endParaRPr sz="1600">
                        <a:latin typeface="Calibri"/>
                        <a:cs typeface="Calibri"/>
                      </a:endParaRPr>
                    </a:p>
                  </a:txBody>
                  <a:tcPr marL="0" marR="0" marT="1332992" marB="0">
                    <a:lnL w="0">
                      <a:solidFill>
                        <a:srgbClr val="000000">
                          <a:alpha val="0"/>
                        </a:srgbClr>
                      </a:solidFill>
                    </a:lnL>
                    <a:lnR w="12700">
                      <a:solidFill>
                        <a:srgbClr val="FFFFFF"/>
                      </a:solidFill>
                      <a:prstDash val="solid"/>
                    </a:lnR>
                    <a:lnT w="0">
                      <a:solidFill>
                        <a:srgbClr val="000000">
                          <a:alpha val="0"/>
                        </a:srgbClr>
                      </a:solidFill>
                    </a:lnT>
                    <a:lnB w="12700">
                      <a:solidFill>
                        <a:srgbClr val="FFFFFF"/>
                      </a:solidFill>
                      <a:prstDash val="solid"/>
                    </a:lnB>
                  </a:tcPr>
                </a:tc>
                <a:tc rowSpan="6" hMerge="1">
                  <a:txBody>
                    <a:bodyPr/>
                    <a:lstStyle/>
                    <a:p>
                      <a:endParaRPr sz="400">
                        <a:latin typeface="Times New Roman"/>
                        <a:cs typeface="Times New Roman"/>
                      </a:endParaRPr>
                    </a:p>
                  </a:txBody>
                  <a:tcPr marL="0" marR="0" marT="0" marB="0"/>
                </a:tc>
                <a:tc rowSpan="2">
                  <a:txBody>
                    <a:bodyPr/>
                    <a:lstStyle/>
                    <a:p>
                      <a:endParaRPr sz="4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12700">
                      <a:solidFill>
                        <a:srgbClr val="FFFFFF"/>
                      </a:solidFill>
                      <a:prstDash val="solid"/>
                    </a:lnB>
                    <a:solidFill>
                      <a:srgbClr val="FFFFFF"/>
                    </a:solidFill>
                  </a:tcPr>
                </a:tc>
                <a:tc rowSpan="2" gridSpan="3">
                  <a:txBody>
                    <a:bodyPr/>
                    <a:lstStyle/>
                    <a:p>
                      <a:endParaRPr sz="400">
                        <a:latin typeface="Times New Roman"/>
                        <a:cs typeface="Times New Roman"/>
                      </a:endParaRPr>
                    </a:p>
                  </a:txBody>
                  <a:tcPr marL="0" marR="0" marT="0" marB="0">
                    <a:lnL w="0">
                      <a:solidFill>
                        <a:srgbClr val="000000">
                          <a:alpha val="0"/>
                        </a:srgbClr>
                      </a:solidFill>
                    </a:lnL>
                    <a:lnR w="12700">
                      <a:solidFill>
                        <a:srgbClr val="FFFFFF"/>
                      </a:solidFill>
                      <a:prstDash val="solid"/>
                    </a:lnR>
                    <a:lnT w="12700">
                      <a:solidFill>
                        <a:srgbClr val="FFFFFF"/>
                      </a:solidFill>
                      <a:prstDash val="solid"/>
                    </a:lnT>
                    <a:lnB w="0">
                      <a:solidFill>
                        <a:srgbClr val="000000">
                          <a:alpha val="0"/>
                        </a:srgbClr>
                      </a:solidFill>
                    </a:lnB>
                    <a:solidFill>
                      <a:srgbClr val="FFFFFF"/>
                    </a:solidFill>
                  </a:tcPr>
                </a:tc>
                <a:tc rowSpan="2" hMerge="1">
                  <a:txBody>
                    <a:bodyPr/>
                    <a:lstStyle/>
                    <a:p>
                      <a:endParaRPr sz="400">
                        <a:latin typeface="Times New Roman"/>
                        <a:cs typeface="Times New Roman"/>
                      </a:endParaRPr>
                    </a:p>
                  </a:txBody>
                  <a:tcPr marL="0" marR="0" marT="0" marB="0"/>
                </a:tc>
                <a:tc rowSpan="2" hMerge="1">
                  <a:txBody>
                    <a:bodyPr/>
                    <a:lstStyle/>
                    <a:p>
                      <a:endParaRPr sz="400">
                        <a:latin typeface="Times New Roman"/>
                        <a:cs typeface="Times New Roman"/>
                      </a:endParaRPr>
                    </a:p>
                  </a:txBody>
                  <a:tcPr marL="0" marR="0" marT="0" marB="0"/>
                </a:tc>
                <a:tc>
                  <a:txBody>
                    <a:bodyPr/>
                    <a:lstStyle/>
                    <a:p>
                      <a:endParaRPr sz="4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0">
                      <a:solidFill>
                        <a:srgbClr val="000000">
                          <a:alpha val="0"/>
                        </a:srgbClr>
                      </a:solidFill>
                    </a:lnB>
                    <a:solidFill>
                      <a:srgbClr val="FFFFFF"/>
                    </a:solidFill>
                  </a:tcPr>
                </a:tc>
                <a:tc>
                  <a:txBody>
                    <a:bodyPr/>
                    <a:lstStyle/>
                    <a:p>
                      <a:endParaRPr sz="400">
                        <a:latin typeface="Times New Roman"/>
                        <a:cs typeface="Times New Roman"/>
                      </a:endParaRPr>
                    </a:p>
                  </a:txBody>
                  <a:tcPr marL="0" marR="0" marT="0" marB="0">
                    <a:lnL w="0">
                      <a:solidFill>
                        <a:srgbClr val="000000">
                          <a:alpha val="0"/>
                        </a:srgbClr>
                      </a:solidFill>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400">
                        <a:latin typeface="Times New Roman"/>
                        <a:cs typeface="Times New Roman"/>
                      </a:endParaRPr>
                    </a:p>
                  </a:txBody>
                  <a:tcPr marL="0" marR="0" marT="0" marB="0">
                    <a:lnL w="12700">
                      <a:solidFill>
                        <a:srgbClr val="FFFFFF"/>
                      </a:solidFill>
                      <a:prstDash val="solid"/>
                    </a:lnL>
                    <a:lnR w="0">
                      <a:solidFill>
                        <a:srgbClr val="000000">
                          <a:alpha val="0"/>
                        </a:srgbClr>
                      </a:solidFill>
                    </a:lnR>
                    <a:lnT w="0">
                      <a:solidFill>
                        <a:srgbClr val="000000">
                          <a:alpha val="0"/>
                        </a:srgbClr>
                      </a:solidFill>
                    </a:lnT>
                    <a:lnB w="12700">
                      <a:solidFill>
                        <a:srgbClr val="FFFFFF"/>
                      </a:solidFill>
                      <a:prstDash val="solid"/>
                    </a:lnB>
                  </a:tcPr>
                </a:tc>
                <a:tc>
                  <a:txBody>
                    <a:bodyPr/>
                    <a:lstStyle/>
                    <a:p>
                      <a:endParaRPr sz="400">
                        <a:latin typeface="Times New Roman"/>
                        <a:cs typeface="Times New Roman"/>
                      </a:endParaRPr>
                    </a:p>
                  </a:txBody>
                  <a:tcPr marL="0" marR="0" marT="0" marB="0">
                    <a:lnL w="0">
                      <a:solidFill>
                        <a:srgbClr val="000000">
                          <a:alpha val="0"/>
                        </a:srgbClr>
                      </a:solidFill>
                    </a:lnL>
                    <a:lnR w="0">
                      <a:solidFill>
                        <a:srgbClr val="000000">
                          <a:alpha val="0"/>
                        </a:srgbClr>
                      </a:solidFill>
                    </a:lnR>
                    <a:lnT w="0">
                      <a:solidFill>
                        <a:srgbClr val="000000">
                          <a:alpha val="0"/>
                        </a:srgbClr>
                      </a:solidFill>
                    </a:lnT>
                    <a:lnB w="0">
                      <a:solidFill>
                        <a:srgbClr val="000000">
                          <a:alpha val="0"/>
                        </a:srgbClr>
                      </a:solidFill>
                    </a:lnB>
                  </a:tcPr>
                </a:tc>
              </a:tr>
              <a:tr h="48315">
                <a:tc gridSpan="2" vMerge="1">
                  <a:txBody>
                    <a:bodyPr/>
                    <a:lstStyle/>
                    <a:p>
                      <a:endParaRPr sz="300">
                        <a:latin typeface="Times New Roman"/>
                        <a:cs typeface="Times New Roman"/>
                      </a:endParaRPr>
                    </a:p>
                  </a:txBody>
                  <a:tcPr marL="0" marR="0" marT="0" marB="0"/>
                </a:tc>
                <a:tc hMerge="1" vMerge="1">
                  <a:txBody>
                    <a:bodyPr/>
                    <a:lstStyle/>
                    <a:p>
                      <a:endParaRPr sz="300">
                        <a:latin typeface="Times New Roman"/>
                        <a:cs typeface="Times New Roman"/>
                      </a:endParaRPr>
                    </a:p>
                  </a:txBody>
                  <a:tcPr marL="0" marR="0" marT="0" marB="0"/>
                </a:tc>
                <a:tc vMerge="1">
                  <a:txBody>
                    <a:bodyPr/>
                    <a:lstStyle/>
                    <a:p>
                      <a:endParaRPr sz="300">
                        <a:latin typeface="Times New Roman"/>
                        <a:cs typeface="Times New Roman"/>
                      </a:endParaRPr>
                    </a:p>
                  </a:txBody>
                  <a:tcPr marL="0" marR="0" marT="0" marB="0"/>
                </a:tc>
                <a:tc gridSpan="3" vMerge="1">
                  <a:txBody>
                    <a:bodyPr/>
                    <a:lstStyle/>
                    <a:p>
                      <a:endParaRPr sz="300">
                        <a:latin typeface="Times New Roman"/>
                        <a:cs typeface="Times New Roman"/>
                      </a:endParaRPr>
                    </a:p>
                  </a:txBody>
                  <a:tcPr marL="0" marR="0" marT="0" marB="0"/>
                </a:tc>
                <a:tc hMerge="1" vMerge="1">
                  <a:txBody>
                    <a:bodyPr/>
                    <a:lstStyle/>
                    <a:p>
                      <a:endParaRPr sz="300">
                        <a:latin typeface="Times New Roman"/>
                        <a:cs typeface="Times New Roman"/>
                      </a:endParaRPr>
                    </a:p>
                  </a:txBody>
                  <a:tcPr marL="0" marR="0" marT="0" marB="0"/>
                </a:tc>
                <a:tc hMerge="1" vMerge="1">
                  <a:txBody>
                    <a:bodyPr/>
                    <a:lstStyle/>
                    <a:p>
                      <a:endParaRPr sz="300">
                        <a:latin typeface="Times New Roman"/>
                        <a:cs typeface="Times New Roman"/>
                      </a:endParaRPr>
                    </a:p>
                  </a:txBody>
                  <a:tcPr marL="0" marR="0" marT="0" marB="0"/>
                </a:tc>
                <a:tc rowSpan="2">
                  <a:txBody>
                    <a:bodyPr/>
                    <a:lstStyle/>
                    <a:p>
                      <a:endParaRPr sz="300">
                        <a:latin typeface="Times New Roman"/>
                        <a:cs typeface="Times New Roman"/>
                      </a:endParaRPr>
                    </a:p>
                  </a:txBody>
                  <a:tcPr marL="0" marR="0" marT="0" marB="0">
                    <a:lnL w="12700">
                      <a:solidFill>
                        <a:srgbClr val="FFFFFF"/>
                      </a:solidFill>
                      <a:prstDash val="solid"/>
                    </a:lnL>
                    <a:lnR w="12700">
                      <a:solidFill>
                        <a:srgbClr val="FFFFFF"/>
                      </a:solidFill>
                      <a:prstDash val="solid"/>
                    </a:lnR>
                    <a:lnT w="0">
                      <a:solidFill>
                        <a:srgbClr val="000000">
                          <a:alpha val="0"/>
                        </a:srgbClr>
                      </a:solidFill>
                    </a:lnT>
                    <a:lnB w="0">
                      <a:solidFill>
                        <a:srgbClr val="000000">
                          <a:alpha val="0"/>
                        </a:srgbClr>
                      </a:solidFill>
                    </a:lnB>
                    <a:solidFill>
                      <a:srgbClr val="FFFFFF"/>
                    </a:solidFill>
                  </a:tcPr>
                </a:tc>
                <a:tc rowSpan="2">
                  <a:txBody>
                    <a:bodyPr/>
                    <a:lstStyle/>
                    <a:p>
                      <a:endParaRPr sz="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rowSpan="2">
                  <a:txBody>
                    <a:bodyPr/>
                    <a:lstStyle/>
                    <a:p>
                      <a:endParaRPr sz="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rowSpan="2">
                  <a:txBody>
                    <a:bodyPr/>
                    <a:lstStyle/>
                    <a:p>
                      <a:endParaRPr sz="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rowSpan="2">
                  <a:txBody>
                    <a:bodyPr/>
                    <a:lstStyle/>
                    <a:p>
                      <a:endParaRPr sz="300">
                        <a:latin typeface="Times New Roman"/>
                        <a:cs typeface="Times New Roman"/>
                      </a:endParaRPr>
                    </a:p>
                  </a:txBody>
                  <a:tcPr marL="0" marR="0" marT="0" marB="0">
                    <a:lnL w="12700">
                      <a:solidFill>
                        <a:srgbClr val="FFFFFF"/>
                      </a:solidFill>
                      <a:prstDash val="solid"/>
                    </a:lnL>
                    <a:lnR w="0">
                      <a:solidFill>
                        <a:srgbClr val="000000">
                          <a:alpha val="0"/>
                        </a:srgbClr>
                      </a:solidFill>
                    </a:lnR>
                    <a:lnT w="0">
                      <a:solidFill>
                        <a:srgbClr val="000000">
                          <a:alpha val="0"/>
                        </a:srgbClr>
                      </a:solidFill>
                    </a:lnT>
                    <a:lnB w="0">
                      <a:solidFill>
                        <a:srgbClr val="000000">
                          <a:alpha val="0"/>
                        </a:srgbClr>
                      </a:solidFill>
                    </a:lnB>
                  </a:tcPr>
                </a:tc>
              </a:tr>
              <a:tr h="808935">
                <a:tc gridSpan="2" vMerge="1">
                  <a:txBody>
                    <a:bodyPr/>
                    <a:lstStyle/>
                    <a:p>
                      <a:endParaRPr sz="1200">
                        <a:latin typeface="Times New Roman"/>
                        <a:cs typeface="Times New Roman"/>
                      </a:endParaRPr>
                    </a:p>
                  </a:txBody>
                  <a:tcPr marL="0" marR="0" marT="0" marB="0"/>
                </a:tc>
                <a:tc hMerge="1" vMerge="1">
                  <a:txBody>
                    <a:bodyPr/>
                    <a:lstStyle/>
                    <a:p>
                      <a:endParaRPr sz="1200">
                        <a:latin typeface="Times New Roman"/>
                        <a:cs typeface="Times New Roman"/>
                      </a:endParaRPr>
                    </a:p>
                  </a:txBody>
                  <a:tcPr marL="0" marR="0" marT="0" marB="0"/>
                </a:tc>
                <a:tc rowSpan="2">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0">
                      <a:solidFill>
                        <a:srgbClr val="000000">
                          <a:alpha val="0"/>
                        </a:srgbClr>
                      </a:solidFill>
                    </a:lnB>
                    <a:solidFill>
                      <a:srgbClr val="FFFFFF"/>
                    </a:solidFill>
                  </a:tcPr>
                </a:tc>
                <a:tc rowSpan="2" gridSpan="3">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0">
                      <a:solidFill>
                        <a:srgbClr val="000000">
                          <a:alpha val="0"/>
                        </a:srgbClr>
                      </a:solidFill>
                    </a:lnT>
                    <a:lnB w="0">
                      <a:solidFill>
                        <a:srgbClr val="000000">
                          <a:alpha val="0"/>
                        </a:srgbClr>
                      </a:solidFill>
                    </a:lnB>
                    <a:solidFill>
                      <a:srgbClr val="FFFFFF"/>
                    </a:solidFill>
                  </a:tcPr>
                </a:tc>
                <a:tc rowSpan="2" hMerge="1">
                  <a:txBody>
                    <a:bodyPr/>
                    <a:lstStyle/>
                    <a:p>
                      <a:endParaRPr sz="1200">
                        <a:latin typeface="Times New Roman"/>
                        <a:cs typeface="Times New Roman"/>
                      </a:endParaRPr>
                    </a:p>
                  </a:txBody>
                  <a:tcPr marL="0" marR="0" marT="0" marB="0"/>
                </a:tc>
                <a:tc rowSpan="2" h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c vMerge="1">
                  <a:txBody>
                    <a:bodyPr/>
                    <a:lstStyle/>
                    <a:p>
                      <a:endParaRPr sz="1200">
                        <a:latin typeface="Times New Roman"/>
                        <a:cs typeface="Times New Roman"/>
                      </a:endParaRPr>
                    </a:p>
                  </a:txBody>
                  <a:tcPr marL="0" marR="0" marT="0" marB="0"/>
                </a:tc>
              </a:tr>
              <a:tr h="114300">
                <a:tc gridSpan="2" vMerge="1">
                  <a:txBody>
                    <a:bodyPr/>
                    <a:lstStyle/>
                    <a:p>
                      <a:endParaRPr sz="900">
                        <a:latin typeface="Times New Roman"/>
                        <a:cs typeface="Times New Roman"/>
                      </a:endParaRPr>
                    </a:p>
                  </a:txBody>
                  <a:tcPr marL="0" marR="0" marT="0" marB="0"/>
                </a:tc>
                <a:tc hMerge="1" vMerge="1">
                  <a:txBody>
                    <a:bodyPr/>
                    <a:lstStyle/>
                    <a:p>
                      <a:endParaRPr sz="900">
                        <a:latin typeface="Times New Roman"/>
                        <a:cs typeface="Times New Roman"/>
                      </a:endParaRPr>
                    </a:p>
                  </a:txBody>
                  <a:tcPr marL="0" marR="0" marT="0" marB="0"/>
                </a:tc>
                <a:tc vMerge="1">
                  <a:txBody>
                    <a:bodyPr/>
                    <a:lstStyle/>
                    <a:p>
                      <a:endParaRPr sz="900">
                        <a:latin typeface="Times New Roman"/>
                        <a:cs typeface="Times New Roman"/>
                      </a:endParaRPr>
                    </a:p>
                  </a:txBody>
                  <a:tcPr marL="0" marR="0" marT="0" marB="0"/>
                </a:tc>
                <a:tc gridSpan="3" vMerge="1">
                  <a:txBody>
                    <a:bodyPr/>
                    <a:lstStyle/>
                    <a:p>
                      <a:endParaRPr sz="900">
                        <a:latin typeface="Times New Roman"/>
                        <a:cs typeface="Times New Roman"/>
                      </a:endParaRPr>
                    </a:p>
                  </a:txBody>
                  <a:tcPr marL="0" marR="0" marT="0" marB="0"/>
                </a:tc>
                <a:tc hMerge="1" vMerge="1">
                  <a:txBody>
                    <a:bodyPr/>
                    <a:lstStyle/>
                    <a:p>
                      <a:endParaRPr sz="900">
                        <a:latin typeface="Times New Roman"/>
                        <a:cs typeface="Times New Roman"/>
                      </a:endParaRPr>
                    </a:p>
                  </a:txBody>
                  <a:tcPr marL="0" marR="0" marT="0" marB="0"/>
                </a:tc>
                <a:tc hMerge="1" vMerge="1">
                  <a:txBody>
                    <a:bodyPr/>
                    <a:lstStyle/>
                    <a:p>
                      <a:endParaRPr sz="900">
                        <a:latin typeface="Times New Roman"/>
                        <a:cs typeface="Times New Roman"/>
                      </a:endParaRPr>
                    </a:p>
                  </a:txBody>
                  <a:tcPr marL="0" marR="0" marT="0" marB="0"/>
                </a:tc>
                <a:tc>
                  <a:txBody>
                    <a:bodyPr/>
                    <a:lstStyle/>
                    <a:p>
                      <a:endParaRPr sz="900">
                        <a:latin typeface="Times New Roman"/>
                        <a:cs typeface="Times New Roman"/>
                      </a:endParaRPr>
                    </a:p>
                  </a:txBody>
                  <a:tcPr marL="0" marR="0" marT="0" marB="0">
                    <a:lnL w="12700">
                      <a:solidFill>
                        <a:srgbClr val="FFFFFF"/>
                      </a:solidFill>
                      <a:prstDash val="solid"/>
                    </a:lnL>
                    <a:lnR w="0">
                      <a:solidFill>
                        <a:srgbClr val="000000">
                          <a:alpha val="0"/>
                        </a:srgbClr>
                      </a:solidFill>
                    </a:lnR>
                    <a:lnT w="0">
                      <a:solidFill>
                        <a:srgbClr val="000000">
                          <a:alpha val="0"/>
                        </a:srgbClr>
                      </a:solidFill>
                    </a:lnT>
                    <a:lnB w="12700">
                      <a:solidFill>
                        <a:srgbClr val="FFFFFF"/>
                      </a:solidFill>
                      <a:prstDash val="solid"/>
                    </a:lnB>
                    <a:solidFill>
                      <a:srgbClr val="FFFFFF"/>
                    </a:solidFill>
                  </a:tcPr>
                </a:tc>
                <a:tc>
                  <a:txBody>
                    <a:bodyPr/>
                    <a:lstStyle/>
                    <a:p>
                      <a:endParaRPr sz="900">
                        <a:latin typeface="Times New Roman"/>
                        <a:cs typeface="Times New Roman"/>
                      </a:endParaRPr>
                    </a:p>
                  </a:txBody>
                  <a:tcPr marL="0" marR="0" marT="0" marB="0">
                    <a:lnL w="0">
                      <a:solidFill>
                        <a:srgbClr val="000000">
                          <a:alpha val="0"/>
                        </a:srgbClr>
                      </a:solidFill>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9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0">
                      <a:solidFill>
                        <a:srgbClr val="000000">
                          <a:alpha val="0"/>
                        </a:srgbClr>
                      </a:solidFill>
                    </a:lnB>
                  </a:tcPr>
                </a:tc>
                <a:tc>
                  <a:txBody>
                    <a:bodyPr/>
                    <a:lstStyle/>
                    <a:p>
                      <a:endParaRPr sz="900">
                        <a:latin typeface="Times New Roman"/>
                        <a:cs typeface="Times New Roman"/>
                      </a:endParaRPr>
                    </a:p>
                  </a:txBody>
                  <a:tcPr marL="0" marR="0" marT="0" marB="0">
                    <a:lnL w="0">
                      <a:solidFill>
                        <a:srgbClr val="000000">
                          <a:alpha val="0"/>
                        </a:srgbClr>
                      </a:solidFill>
                    </a:lnL>
                    <a:lnR w="0">
                      <a:solidFill>
                        <a:srgbClr val="000000">
                          <a:alpha val="0"/>
                        </a:srgbClr>
                      </a:solidFill>
                    </a:lnR>
                    <a:lnT w="0">
                      <a:solidFill>
                        <a:srgbClr val="000000">
                          <a:alpha val="0"/>
                        </a:srgbClr>
                      </a:solidFill>
                    </a:lnT>
                    <a:lnB w="0">
                      <a:solidFill>
                        <a:srgbClr val="000000">
                          <a:alpha val="0"/>
                        </a:srgbClr>
                      </a:solidFill>
                    </a:lnB>
                  </a:tcPr>
                </a:tc>
              </a:tr>
              <a:tr h="633349">
                <a:tc gridSpan="2" vMerge="1">
                  <a:txBody>
                    <a:bodyPr/>
                    <a:lstStyle/>
                    <a:p>
                      <a:endParaRPr sz="1200">
                        <a:latin typeface="Times New Roman"/>
                        <a:cs typeface="Times New Roman"/>
                      </a:endParaRPr>
                    </a:p>
                  </a:txBody>
                  <a:tcPr marL="0" marR="0" marT="0" marB="0"/>
                </a:tc>
                <a:tc hMerge="1" vMerge="1">
                  <a:txBody>
                    <a:bodyPr/>
                    <a:lstStyle/>
                    <a:p>
                      <a:endParaRPr sz="1200">
                        <a:latin typeface="Times New Roman"/>
                        <a:cs typeface="Times New Roman"/>
                      </a:endParaRPr>
                    </a:p>
                  </a:txBody>
                  <a:tcPr marL="0" marR="0" marT="0" marB="0"/>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0">
                      <a:solidFill>
                        <a:srgbClr val="000000">
                          <a:alpha val="0"/>
                        </a:srgbClr>
                      </a:solidFill>
                    </a:lnT>
                    <a:lnB w="12700">
                      <a:solidFill>
                        <a:srgbClr val="FFFFFF"/>
                      </a:solidFill>
                      <a:prstDash val="solid"/>
                    </a:lnB>
                    <a:solidFill>
                      <a:srgbClr val="FFFFFF"/>
                    </a:solidFill>
                  </a:tcPr>
                </a:tc>
                <a:tc gridSpan="3">
                  <a:txBody>
                    <a:bodyPr/>
                    <a:lstStyle/>
                    <a:p>
                      <a:endParaRPr sz="1200">
                        <a:latin typeface="Times New Roman"/>
                        <a:cs typeface="Times New Roman"/>
                      </a:endParaRPr>
                    </a:p>
                  </a:txBody>
                  <a:tcPr marL="0" marR="0" marT="0" marB="0">
                    <a:lnL w="12700">
                      <a:solidFill>
                        <a:srgbClr val="FFFFFF"/>
                      </a:solidFill>
                      <a:prstDash val="solid"/>
                    </a:lnL>
                    <a:lnR w="0">
                      <a:solidFill>
                        <a:srgbClr val="000000">
                          <a:alpha val="0"/>
                        </a:srgbClr>
                      </a:solidFill>
                    </a:lnR>
                    <a:lnT w="0">
                      <a:solidFill>
                        <a:srgbClr val="000000">
                          <a:alpha val="0"/>
                        </a:srgbClr>
                      </a:solidFill>
                    </a:lnT>
                    <a:lnB w="12700">
                      <a:solidFill>
                        <a:srgbClr val="FFFFFF"/>
                      </a:solidFill>
                      <a:prstDash val="solid"/>
                    </a:lnB>
                    <a:solidFill>
                      <a:srgbClr val="FFFFFF"/>
                    </a:solidFill>
                  </a:tcPr>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c gridSpan="2">
                  <a:txBody>
                    <a:bodyPr/>
                    <a:lstStyle/>
                    <a:p>
                      <a:endParaRPr sz="1200">
                        <a:latin typeface="Times New Roman"/>
                        <a:cs typeface="Times New Roman"/>
                      </a:endParaRPr>
                    </a:p>
                  </a:txBody>
                  <a:tcPr marL="0" marR="0" marT="0" marB="0">
                    <a:lnL w="0">
                      <a:solidFill>
                        <a:srgbClr val="000000">
                          <a:alpha val="0"/>
                        </a:srgbClr>
                      </a:solidFill>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hMerge="1">
                  <a:txBody>
                    <a:bodyPr/>
                    <a:lstStyle/>
                    <a:p>
                      <a:endParaRPr sz="1200">
                        <a:latin typeface="Times New Roman"/>
                        <a:cs typeface="Times New Roman"/>
                      </a:endParaRPr>
                    </a:p>
                  </a:txBody>
                  <a:tcPr marL="0" marR="0" marT="0" marB="0"/>
                </a:tc>
                <a:tc>
                  <a:txBody>
                    <a:bodyPr/>
                    <a:lstStyle/>
                    <a:p>
                      <a:endParaRPr sz="12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0">
                      <a:solidFill>
                        <a:srgbClr val="000000">
                          <a:alpha val="0"/>
                        </a:srgbClr>
                      </a:solidFill>
                    </a:lnB>
                  </a:tcPr>
                </a:tc>
                <a:tc gridSpan="2">
                  <a:txBody>
                    <a:bodyPr/>
                    <a:lstStyle/>
                    <a:p>
                      <a:endParaRPr sz="1200">
                        <a:latin typeface="Times New Roman"/>
                        <a:cs typeface="Times New Roman"/>
                      </a:endParaRPr>
                    </a:p>
                  </a:txBody>
                  <a:tcPr marL="0" marR="0" marT="0" marB="0">
                    <a:lnL w="0">
                      <a:solidFill>
                        <a:srgbClr val="000000">
                          <a:alpha val="0"/>
                        </a:srgbClr>
                      </a:solidFill>
                    </a:lnL>
                    <a:lnR w="0">
                      <a:solidFill>
                        <a:srgbClr val="000000">
                          <a:alpha val="0"/>
                        </a:srgbClr>
                      </a:solidFill>
                    </a:lnR>
                    <a:lnT w="0">
                      <a:solidFill>
                        <a:srgbClr val="000000">
                          <a:alpha val="0"/>
                        </a:srgbClr>
                      </a:solidFill>
                    </a:lnT>
                    <a:lnB w="0">
                      <a:solidFill>
                        <a:srgbClr val="000000">
                          <a:alpha val="0"/>
                        </a:srgbClr>
                      </a:solidFill>
                    </a:lnB>
                  </a:tcPr>
                </a:tc>
                <a:tc hMerge="1">
                  <a:txBody>
                    <a:bodyPr/>
                    <a:lstStyle/>
                    <a:p>
                      <a:endParaRPr sz="1200">
                        <a:latin typeface="Times New Roman"/>
                        <a:cs typeface="Times New Roman"/>
                      </a:endParaRPr>
                    </a:p>
                  </a:txBody>
                  <a:tcPr marL="0" marR="0" marT="0" marB="0"/>
                </a:tc>
              </a:tr>
              <a:tr h="303136">
                <a:tc gridSpan="2" vMerge="1">
                  <a:txBody>
                    <a:bodyPr/>
                    <a:lstStyle/>
                    <a:p>
                      <a:endParaRPr sz="1200">
                        <a:latin typeface="Times New Roman"/>
                        <a:cs typeface="Times New Roman"/>
                      </a:endParaRPr>
                    </a:p>
                  </a:txBody>
                  <a:tcPr marL="0" marR="0" marT="0" marB="0"/>
                </a:tc>
                <a:tc hMerge="1" vMerge="1">
                  <a:txBody>
                    <a:bodyPr/>
                    <a:lstStyle/>
                    <a:p>
                      <a:endParaRPr sz="1200">
                        <a:latin typeface="Times New Roman"/>
                        <a:cs typeface="Times New Roman"/>
                      </a:endParaRPr>
                    </a:p>
                  </a:txBody>
                  <a:tcPr marL="0" marR="0" marT="0" marB="0"/>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12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12700">
                      <a:solidFill>
                        <a:srgbClr val="FFFFFF"/>
                      </a:solidFill>
                      <a:prstDash val="solid"/>
                    </a:lnB>
                  </a:tcPr>
                </a:tc>
                <a:tc gridSpan="3">
                  <a:txBody>
                    <a:bodyPr/>
                    <a:lstStyle/>
                    <a:p>
                      <a:endParaRPr sz="1200">
                        <a:latin typeface="Times New Roman"/>
                        <a:cs typeface="Times New Roman"/>
                      </a:endParaRPr>
                    </a:p>
                  </a:txBody>
                  <a:tcPr marL="0" marR="0" marT="0" marB="0">
                    <a:lnL w="0">
                      <a:solidFill>
                        <a:srgbClr val="000000">
                          <a:alpha val="0"/>
                        </a:srgbClr>
                      </a:solidFill>
                    </a:lnL>
                    <a:lnR w="0">
                      <a:solidFill>
                        <a:srgbClr val="000000">
                          <a:alpha val="0"/>
                        </a:srgbClr>
                      </a:solidFill>
                    </a:lnR>
                    <a:lnT w="12700">
                      <a:solidFill>
                        <a:srgbClr val="FFFFFF"/>
                      </a:solidFill>
                      <a:prstDash val="solid"/>
                    </a:lnT>
                    <a:lnB w="0">
                      <a:solidFill>
                        <a:srgbClr val="000000">
                          <a:alpha val="0"/>
                        </a:srgbClr>
                      </a:solidFill>
                    </a:lnB>
                  </a:tcPr>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c gridSpan="3">
                  <a:txBody>
                    <a:bodyPr/>
                    <a:lstStyle/>
                    <a:p>
                      <a:endParaRPr sz="1200">
                        <a:latin typeface="Times New Roman"/>
                        <a:cs typeface="Times New Roman"/>
                      </a:endParaRPr>
                    </a:p>
                  </a:txBody>
                  <a:tcPr marL="0" marR="0" marT="0" marB="0">
                    <a:lnL w="0">
                      <a:solidFill>
                        <a:srgbClr val="000000">
                          <a:alpha val="0"/>
                        </a:srgbClr>
                      </a:solidFill>
                    </a:lnL>
                    <a:lnR w="0">
                      <a:solidFill>
                        <a:srgbClr val="000000">
                          <a:alpha val="0"/>
                        </a:srgbClr>
                      </a:solidFill>
                    </a:lnR>
                    <a:lnT w="0">
                      <a:solidFill>
                        <a:srgbClr val="000000">
                          <a:alpha val="0"/>
                        </a:srgbClr>
                      </a:solidFill>
                    </a:lnT>
                    <a:lnB w="0">
                      <a:solidFill>
                        <a:srgbClr val="000000">
                          <a:alpha val="0"/>
                        </a:srgbClr>
                      </a:solidFill>
                    </a:lnB>
                  </a:tcPr>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r>
              <a:tr h="295415">
                <a:tc>
                  <a:txBody>
                    <a:bodyPr/>
                    <a:lstStyle/>
                    <a:p>
                      <a:pPr marL="1869440">
                        <a:lnSpc>
                          <a:spcPct val="100000"/>
                        </a:lnSpc>
                      </a:pPr>
                      <a:r>
                        <a:rPr sz="1800" i="1" spc="10" dirty="0">
                          <a:latin typeface="Arial"/>
                          <a:cs typeface="Arial"/>
                        </a:rPr>
                        <a:t>,</a:t>
                      </a:r>
                      <a:endParaRPr sz="1800">
                        <a:latin typeface="Arial"/>
                        <a:cs typeface="Arial"/>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12700">
                      <a:solidFill>
                        <a:srgbClr val="FFFFFF"/>
                      </a:solidFill>
                      <a:prstDash val="solid"/>
                    </a:lnB>
                    <a:solidFill>
                      <a:srgbClr val="FFFFFF"/>
                    </a:solidFill>
                  </a:tcPr>
                </a:tc>
                <a:tc>
                  <a:txBody>
                    <a:bodyPr/>
                    <a:lstStyle/>
                    <a:p>
                      <a:pPr marL="348462">
                        <a:lnSpc>
                          <a:spcPct val="100000"/>
                        </a:lnSpc>
                      </a:pPr>
                      <a:r>
                        <a:rPr sz="1800" i="1" spc="10" dirty="0">
                          <a:latin typeface="Arial"/>
                          <a:cs typeface="Arial"/>
                        </a:rPr>
                        <a:t>-</a:t>
                      </a:r>
                      <a:endParaRPr sz="1800">
                        <a:latin typeface="Arial"/>
                        <a:cs typeface="Arial"/>
                      </a:endParaRPr>
                    </a:p>
                  </a:txBody>
                  <a:tcPr marL="0" marR="0" marT="0" marB="0">
                    <a:lnL w="0">
                      <a:solidFill>
                        <a:srgbClr val="000000">
                          <a:alpha val="0"/>
                        </a:srgbClr>
                      </a:solidFill>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gridSpan="6">
                  <a:txBody>
                    <a:bodyPr/>
                    <a:lstStyle/>
                    <a:p>
                      <a:endParaRPr sz="1200">
                        <a:latin typeface="Times New Roman"/>
                        <a:cs typeface="Times New Roman"/>
                      </a:endParaRPr>
                    </a:p>
                  </a:txBody>
                  <a:tcPr marL="0" marR="0" marT="0" marB="0">
                    <a:lnL w="12700">
                      <a:solidFill>
                        <a:srgbClr val="FFFFFF"/>
                      </a:solidFill>
                      <a:prstDash val="solid"/>
                    </a:lnL>
                    <a:lnR w="0">
                      <a:solidFill>
                        <a:srgbClr val="000000">
                          <a:alpha val="0"/>
                        </a:srgbClr>
                      </a:solidFill>
                    </a:lnR>
                    <a:lnT w="0">
                      <a:solidFill>
                        <a:srgbClr val="000000">
                          <a:alpha val="0"/>
                        </a:srgbClr>
                      </a:solidFill>
                    </a:lnT>
                    <a:lnB w="0">
                      <a:solidFill>
                        <a:srgbClr val="000000">
                          <a:alpha val="0"/>
                        </a:srgbClr>
                      </a:solidFill>
                    </a:lnB>
                  </a:tcPr>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r>
              <a:tr h="1392193">
                <a:tc rowSpan="2" gridSpan="2">
                  <a:txBody>
                    <a:bodyPr/>
                    <a:lstStyle/>
                    <a:p>
                      <a:endParaRPr sz="1200">
                        <a:latin typeface="Times New Roman"/>
                        <a:cs typeface="Times New Roman"/>
                      </a:endParaRPr>
                    </a:p>
                  </a:txBody>
                  <a:tcPr marL="0" marR="0" marT="0" marB="0">
                    <a:lnL w="0">
                      <a:solidFill>
                        <a:srgbClr val="000000">
                          <a:alpha val="0"/>
                        </a:srgbClr>
                      </a:solidFill>
                    </a:lnL>
                    <a:lnR w="12700">
                      <a:solidFill>
                        <a:srgbClr val="FFFFFF"/>
                      </a:solidFill>
                      <a:prstDash val="solid"/>
                    </a:lnR>
                    <a:lnT w="12700">
                      <a:solidFill>
                        <a:srgbClr val="FFFFFF"/>
                      </a:solidFill>
                      <a:prstDash val="solid"/>
                    </a:lnT>
                    <a:lnB w="0">
                      <a:solidFill>
                        <a:srgbClr val="000000">
                          <a:alpha val="0"/>
                        </a:srgbClr>
                      </a:solidFill>
                    </a:lnB>
                  </a:tcPr>
                </a:tc>
                <a:tc rowSpan="2" hMerge="1">
                  <a:txBody>
                    <a:bodyPr/>
                    <a:lstStyle/>
                    <a:p>
                      <a:endParaRPr sz="1200">
                        <a:latin typeface="Times New Roman"/>
                        <a:cs typeface="Times New Roman"/>
                      </a:endParaRPr>
                    </a:p>
                  </a:txBody>
                  <a:tcPr marL="0" marR="0" marT="0" marB="0"/>
                </a:tc>
                <a:tc rowSpan="2">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a:txBody>
                    <a:bodyPr/>
                    <a:lstStyle/>
                    <a:p>
                      <a:endParaRPr sz="1200">
                        <a:latin typeface="Times New Roman"/>
                        <a:cs typeface="Times New Roman"/>
                      </a:endParaRPr>
                    </a:p>
                  </a:txBody>
                  <a:tcPr marL="0" marR="0" marT="0" marB="0">
                    <a:lnL w="12700">
                      <a:solidFill>
                        <a:srgbClr val="FFFFFF"/>
                      </a:solidFill>
                      <a:prstDash val="solid"/>
                    </a:lnL>
                    <a:lnR w="0">
                      <a:solidFill>
                        <a:srgbClr val="000000">
                          <a:alpha val="0"/>
                        </a:srgbClr>
                      </a:solidFill>
                    </a:lnR>
                    <a:lnT w="12700">
                      <a:solidFill>
                        <a:srgbClr val="FFFFFF"/>
                      </a:solidFill>
                      <a:prstDash val="solid"/>
                    </a:lnT>
                    <a:lnB w="12700">
                      <a:solidFill>
                        <a:srgbClr val="FFFFFF"/>
                      </a:solidFill>
                      <a:prstDash val="solid"/>
                    </a:lnB>
                  </a:tcPr>
                </a:tc>
                <a:tc gridSpan="6">
                  <a:txBody>
                    <a:bodyPr/>
                    <a:lstStyle/>
                    <a:p>
                      <a:endParaRPr sz="1200">
                        <a:latin typeface="Times New Roman"/>
                        <a:cs typeface="Times New Roman"/>
                      </a:endParaRPr>
                    </a:p>
                  </a:txBody>
                  <a:tcPr marL="0" marR="0" marT="0" marB="0">
                    <a:lnL w="0">
                      <a:solidFill>
                        <a:srgbClr val="000000">
                          <a:alpha val="0"/>
                        </a:srgbClr>
                      </a:solidFill>
                    </a:lnL>
                    <a:lnR w="0">
                      <a:solidFill>
                        <a:srgbClr val="000000">
                          <a:alpha val="0"/>
                        </a:srgbClr>
                      </a:solidFill>
                    </a:lnR>
                    <a:lnT w="0">
                      <a:solidFill>
                        <a:srgbClr val="000000">
                          <a:alpha val="0"/>
                        </a:srgbClr>
                      </a:solidFill>
                    </a:lnT>
                    <a:lnB w="12700">
                      <a:solidFill>
                        <a:srgbClr val="FFFFFF"/>
                      </a:solidFill>
                      <a:prstDash val="solid"/>
                    </a:lnB>
                  </a:tcPr>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c hMerge="1">
                  <a:txBody>
                    <a:bodyPr/>
                    <a:lstStyle/>
                    <a:p>
                      <a:endParaRPr sz="1200">
                        <a:latin typeface="Times New Roman"/>
                        <a:cs typeface="Times New Roman"/>
                      </a:endParaRPr>
                    </a:p>
                  </a:txBody>
                  <a:tcPr marL="0" marR="0" marT="0" marB="0"/>
                </a:tc>
              </a:tr>
              <a:tr h="66675">
                <a:tc gridSpan="2" vMerge="1">
                  <a:txBody>
                    <a:bodyPr/>
                    <a:lstStyle/>
                    <a:p>
                      <a:endParaRPr sz="500">
                        <a:latin typeface="Times New Roman"/>
                        <a:cs typeface="Times New Roman"/>
                      </a:endParaRPr>
                    </a:p>
                  </a:txBody>
                  <a:tcPr marL="0" marR="0" marT="0" marB="0"/>
                </a:tc>
                <a:tc hMerge="1" vMerge="1">
                  <a:txBody>
                    <a:bodyPr/>
                    <a:lstStyle/>
                    <a:p>
                      <a:endParaRPr sz="500">
                        <a:latin typeface="Times New Roman"/>
                        <a:cs typeface="Times New Roman"/>
                      </a:endParaRPr>
                    </a:p>
                  </a:txBody>
                  <a:tcPr marL="0" marR="0" marT="0" marB="0"/>
                </a:tc>
                <a:tc vMerge="1">
                  <a:txBody>
                    <a:bodyPr/>
                    <a:lstStyle/>
                    <a:p>
                      <a:endParaRPr sz="500">
                        <a:latin typeface="Times New Roman"/>
                        <a:cs typeface="Times New Roman"/>
                      </a:endParaRPr>
                    </a:p>
                  </a:txBody>
                  <a:tcPr marL="0" marR="0" marT="0" marB="0"/>
                </a:tc>
                <a:tc>
                  <a:txBody>
                    <a:bodyPr/>
                    <a:lstStyle/>
                    <a:p>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gridSpan="7">
                  <a:txBody>
                    <a:bodyPr/>
                    <a:lstStyle/>
                    <a:p>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FF"/>
                    </a:solidFill>
                  </a:tcPr>
                </a:tc>
                <a:tc hMerge="1">
                  <a:txBody>
                    <a:bodyPr/>
                    <a:lstStyle/>
                    <a:p>
                      <a:endParaRPr sz="500">
                        <a:latin typeface="Times New Roman"/>
                        <a:cs typeface="Times New Roman"/>
                      </a:endParaRPr>
                    </a:p>
                  </a:txBody>
                  <a:tcPr marL="0" marR="0" marT="0" marB="0"/>
                </a:tc>
                <a:tc hMerge="1">
                  <a:txBody>
                    <a:bodyPr/>
                    <a:lstStyle/>
                    <a:p>
                      <a:endParaRPr sz="500">
                        <a:latin typeface="Times New Roman"/>
                        <a:cs typeface="Times New Roman"/>
                      </a:endParaRPr>
                    </a:p>
                  </a:txBody>
                  <a:tcPr marL="0" marR="0" marT="0" marB="0"/>
                </a:tc>
                <a:tc hMerge="1">
                  <a:txBody>
                    <a:bodyPr/>
                    <a:lstStyle/>
                    <a:p>
                      <a:endParaRPr sz="500">
                        <a:latin typeface="Times New Roman"/>
                        <a:cs typeface="Times New Roman"/>
                      </a:endParaRPr>
                    </a:p>
                  </a:txBody>
                  <a:tcPr marL="0" marR="0" marT="0" marB="0"/>
                </a:tc>
                <a:tc hMerge="1">
                  <a:txBody>
                    <a:bodyPr/>
                    <a:lstStyle/>
                    <a:p>
                      <a:endParaRPr sz="500">
                        <a:latin typeface="Times New Roman"/>
                        <a:cs typeface="Times New Roman"/>
                      </a:endParaRPr>
                    </a:p>
                  </a:txBody>
                  <a:tcPr marL="0" marR="0" marT="0" marB="0"/>
                </a:tc>
                <a:tc hMerge="1">
                  <a:txBody>
                    <a:bodyPr/>
                    <a:lstStyle/>
                    <a:p>
                      <a:endParaRPr sz="500">
                        <a:latin typeface="Times New Roman"/>
                        <a:cs typeface="Times New Roman"/>
                      </a:endParaRPr>
                    </a:p>
                  </a:txBody>
                  <a:tcPr marL="0" marR="0" marT="0" marB="0"/>
                </a:tc>
                <a:tc hMerge="1">
                  <a:txBody>
                    <a:bodyPr/>
                    <a:lstStyle/>
                    <a:p>
                      <a:endParaRPr sz="500">
                        <a:latin typeface="Times New Roman"/>
                        <a:cs typeface="Times New Roman"/>
                      </a:endParaRPr>
                    </a:p>
                  </a:txBody>
                  <a:tcPr marL="0" marR="0" marT="0" marB="0"/>
                </a:tc>
              </a:tr>
            </a:tbl>
          </a:graphicData>
        </a:graphic>
      </p:graphicFrame>
      <p:sp>
        <p:nvSpPr>
          <p:cNvPr id="184" name="object 184"/>
          <p:cNvSpPr/>
          <p:nvPr/>
        </p:nvSpPr>
        <p:spPr>
          <a:xfrm>
            <a:off x="8120690" y="3061525"/>
            <a:ext cx="975791" cy="252412"/>
          </a:xfrm>
          <a:custGeom>
            <a:avLst/>
            <a:gdLst/>
            <a:ahLst/>
            <a:cxnLst/>
            <a:rect l="l" t="t" r="r" b="b"/>
            <a:pathLst>
              <a:path w="975791" h="252412">
                <a:moveTo>
                  <a:pt x="0" y="0"/>
                </a:moveTo>
                <a:lnTo>
                  <a:pt x="0" y="252413"/>
                </a:lnTo>
                <a:lnTo>
                  <a:pt x="975791" y="252413"/>
                </a:lnTo>
                <a:lnTo>
                  <a:pt x="975791" y="0"/>
                </a:lnTo>
                <a:lnTo>
                  <a:pt x="0" y="0"/>
                </a:lnTo>
                <a:close/>
              </a:path>
            </a:pathLst>
          </a:custGeom>
          <a:solidFill>
            <a:srgbClr val="FFFFFF"/>
          </a:solidFill>
        </p:spPr>
        <p:txBody>
          <a:bodyPr wrap="square" lIns="0" tIns="0" rIns="0" bIns="0" rtlCol="0">
            <a:noAutofit/>
          </a:bodyPr>
          <a:lstStyle/>
          <a:p>
            <a:endParaRPr/>
          </a:p>
        </p:txBody>
      </p:sp>
      <p:sp>
        <p:nvSpPr>
          <p:cNvPr id="185" name="object 185"/>
          <p:cNvSpPr/>
          <p:nvPr/>
        </p:nvSpPr>
        <p:spPr>
          <a:xfrm>
            <a:off x="8114340" y="3055175"/>
            <a:ext cx="988491" cy="265112"/>
          </a:xfrm>
          <a:custGeom>
            <a:avLst/>
            <a:gdLst/>
            <a:ahLst/>
            <a:cxnLst/>
            <a:rect l="l" t="t" r="r" b="b"/>
            <a:pathLst>
              <a:path w="988491" h="265112">
                <a:moveTo>
                  <a:pt x="6350" y="6350"/>
                </a:moveTo>
                <a:lnTo>
                  <a:pt x="6350" y="258763"/>
                </a:lnTo>
                <a:lnTo>
                  <a:pt x="982141" y="258763"/>
                </a:lnTo>
                <a:lnTo>
                  <a:pt x="982141" y="6350"/>
                </a:lnTo>
                <a:lnTo>
                  <a:pt x="6350" y="6350"/>
                </a:lnTo>
                <a:close/>
              </a:path>
            </a:pathLst>
          </a:custGeom>
          <a:ln w="12700">
            <a:solidFill>
              <a:srgbClr val="FFFFFF"/>
            </a:solidFill>
          </a:ln>
        </p:spPr>
        <p:txBody>
          <a:bodyPr wrap="square" lIns="0" tIns="0" rIns="0" bIns="0" rtlCol="0">
            <a:noAutofit/>
          </a:bodyPr>
          <a:lstStyle/>
          <a:p>
            <a:endParaRPr/>
          </a:p>
        </p:txBody>
      </p:sp>
      <p:pic>
        <p:nvPicPr>
          <p:cNvPr id="103"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9733" y="3162340"/>
            <a:ext cx="104254" cy="3626103"/>
          </a:xfrm>
          <a:prstGeom prst="rect">
            <a:avLst/>
          </a:prstGeom>
        </p:spPr>
      </p:pic>
      <p:pic>
        <p:nvPicPr>
          <p:cNvPr id="104"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3439" y="3155990"/>
            <a:ext cx="110617" cy="3638803"/>
          </a:xfrm>
          <a:prstGeom prst="rect">
            <a:avLst/>
          </a:prstGeom>
        </p:spPr>
      </p:pic>
      <p:pic>
        <p:nvPicPr>
          <p:cNvPr id="105"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455" y="54039"/>
            <a:ext cx="1627759" cy="804735"/>
          </a:xfrm>
          <a:prstGeom prst="rect">
            <a:avLst/>
          </a:prstGeom>
        </p:spPr>
      </p:pic>
      <p:pic>
        <p:nvPicPr>
          <p:cNvPr id="106"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55599"/>
            <a:ext cx="9144000" cy="6350"/>
          </a:xfrm>
          <a:prstGeom prst="rect">
            <a:avLst/>
          </a:prstGeom>
        </p:spPr>
      </p:pic>
      <p:sp>
        <p:nvSpPr>
          <p:cNvPr id="3" name="text 1"/>
          <p:cNvSpPr txBox="1"/>
          <p:nvPr/>
        </p:nvSpPr>
        <p:spPr>
          <a:xfrm>
            <a:off x="3293364" y="331598"/>
            <a:ext cx="3355086" cy="327782"/>
          </a:xfrm>
          <a:prstGeom prst="rect">
            <a:avLst/>
          </a:prstGeom>
        </p:spPr>
        <p:txBody>
          <a:bodyPr vert="horz" wrap="none" lIns="0" tIns="0" rIns="0" bIns="0" rtlCol="0">
            <a:spAutoFit/>
          </a:bodyPr>
          <a:lstStyle/>
          <a:p>
            <a:pPr marL="0">
              <a:lnSpc>
                <a:spcPct val="100000"/>
              </a:lnSpc>
            </a:pPr>
            <a:r>
              <a:rPr sz="2130" b="1" spc="10" dirty="0">
                <a:solidFill>
                  <a:srgbClr val="2E5496"/>
                </a:solidFill>
                <a:latin typeface="Arial"/>
                <a:cs typeface="Arial"/>
              </a:rPr>
              <a:t>Methods of quantification</a:t>
            </a:r>
            <a:endParaRPr sz="2100">
              <a:latin typeface="Arial"/>
              <a:cs typeface="Arial"/>
            </a:endParaRPr>
          </a:p>
        </p:txBody>
      </p:sp>
      <p:sp>
        <p:nvSpPr>
          <p:cNvPr id="4" name="text 1"/>
          <p:cNvSpPr txBox="1"/>
          <p:nvPr/>
        </p:nvSpPr>
        <p:spPr>
          <a:xfrm>
            <a:off x="460557" y="4394565"/>
            <a:ext cx="3405291"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*The difference in quantitative DNA</a:t>
            </a:r>
            <a:endParaRPr sz="1800">
              <a:latin typeface="Calibri"/>
              <a:cs typeface="Calibri"/>
            </a:endParaRPr>
          </a:p>
        </p:txBody>
      </p:sp>
      <p:sp>
        <p:nvSpPr>
          <p:cNvPr id="5" name="text 1"/>
          <p:cNvSpPr txBox="1"/>
          <p:nvPr/>
        </p:nvSpPr>
        <p:spPr>
          <a:xfrm>
            <a:off x="5880862" y="4394565"/>
            <a:ext cx="1482265"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 processed and </a:t>
            </a:r>
            <a:endParaRPr sz="1800">
              <a:latin typeface="Calibri"/>
              <a:cs typeface="Calibri"/>
            </a:endParaRPr>
          </a:p>
        </p:txBody>
      </p:sp>
      <p:graphicFrame>
        <p:nvGraphicFramePr>
          <p:cNvPr id="6" name="object 1"/>
          <p:cNvGraphicFramePr>
            <a:graphicFrameLocks noGrp="1"/>
          </p:cNvGraphicFramePr>
          <p:nvPr/>
        </p:nvGraphicFramePr>
        <p:xfrm>
          <a:off x="1574038" y="1083843"/>
          <a:ext cx="5971346" cy="611226"/>
        </p:xfrm>
        <a:graphic>
          <a:graphicData uri="http://schemas.openxmlformats.org/drawingml/2006/table">
            <a:tbl>
              <a:tblPr firstRow="1" bandRow="1">
                <a:tableStyleId>{2D5ABB26-0587-4C30-8999-92F81FD0307C}</a:tableStyleId>
              </a:tblPr>
              <a:tblGrid>
                <a:gridCol w="805027"/>
                <a:gridCol w="937793"/>
                <a:gridCol w="760780"/>
                <a:gridCol w="938606"/>
                <a:gridCol w="716864"/>
                <a:gridCol w="912291"/>
                <a:gridCol w="899985"/>
              </a:tblGrid>
              <a:tr h="207238">
                <a:tc>
                  <a:txBody>
                    <a:bodyPr/>
                    <a:lstStyle/>
                    <a:p>
                      <a:endParaRPr sz="1200">
                        <a:latin typeface="Times New Roman"/>
                        <a:cs typeface="Times New Roman"/>
                      </a:endParaRPr>
                    </a:p>
                  </a:txBody>
                  <a:tcPr marL="0" marR="0" marT="0" marB="0">
                    <a:lnL w="12700">
                      <a:solidFill>
                        <a:srgbClr val="9DC3E6"/>
                      </a:solidFill>
                      <a:prstDash val="solid"/>
                    </a:lnL>
                    <a:lnR w="12700">
                      <a:solidFill>
                        <a:srgbClr val="9DC3E6"/>
                      </a:solidFill>
                      <a:prstDash val="solid"/>
                    </a:lnR>
                    <a:lnT w="12700">
                      <a:solidFill>
                        <a:srgbClr val="9DC3E6"/>
                      </a:solidFill>
                      <a:prstDash val="solid"/>
                    </a:lnT>
                    <a:lnB w="0">
                      <a:solidFill>
                        <a:srgbClr val="000000">
                          <a:alpha val="0"/>
                        </a:srgbClr>
                      </a:solidFill>
                    </a:lnB>
                    <a:solidFill>
                      <a:srgbClr val="9DC3E6"/>
                    </a:solidFill>
                  </a:tcPr>
                </a:tc>
                <a:tc>
                  <a:txBody>
                    <a:bodyPr/>
                    <a:lstStyle/>
                    <a:p>
                      <a:endParaRPr sz="1200">
                        <a:latin typeface="Times New Roman"/>
                        <a:cs typeface="Times New Roman"/>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0">
                      <a:solidFill>
                        <a:srgbClr val="000000">
                          <a:alpha val="0"/>
                        </a:srgbClr>
                      </a:solidFill>
                    </a:lnB>
                  </a:tcPr>
                </a:tc>
                <a:tc>
                  <a:txBody>
                    <a:bodyPr/>
                    <a:lstStyle/>
                    <a:p>
                      <a:pPr marL="279526">
                        <a:lnSpc>
                          <a:spcPct val="100000"/>
                        </a:lnSpc>
                      </a:pPr>
                      <a:r>
                        <a:rPr sz="1400" spc="10" dirty="0">
                          <a:latin typeface="Calibri"/>
                          <a:cs typeface="Calibri"/>
                        </a:rPr>
                        <a:t>EU</a:t>
                      </a:r>
                      <a:endParaRPr sz="1400">
                        <a:latin typeface="Calibri"/>
                        <a:cs typeface="Calibri"/>
                      </a:endParaRPr>
                    </a:p>
                  </a:txBody>
                  <a:tcPr marL="0" marR="0" marT="78461" marB="0">
                    <a:lnL w="12700">
                      <a:solidFill>
                        <a:srgbClr val="9DC3E6"/>
                      </a:solidFill>
                      <a:prstDash val="solid"/>
                    </a:lnL>
                    <a:lnR w="12700">
                      <a:solidFill>
                        <a:srgbClr val="9DC3E6"/>
                      </a:solidFill>
                      <a:prstDash val="solid"/>
                    </a:lnR>
                    <a:lnT w="12700">
                      <a:solidFill>
                        <a:srgbClr val="9DC3E6"/>
                      </a:solidFill>
                      <a:prstDash val="solid"/>
                    </a:lnT>
                    <a:lnB w="0">
                      <a:solidFill>
                        <a:srgbClr val="000000">
                          <a:alpha val="0"/>
                        </a:srgbClr>
                      </a:solidFill>
                    </a:lnB>
                    <a:solidFill>
                      <a:srgbClr val="9DC3E6"/>
                    </a:solidFill>
                  </a:tcPr>
                </a:tc>
                <a:tc>
                  <a:txBody>
                    <a:bodyPr/>
                    <a:lstStyle/>
                    <a:p>
                      <a:endParaRPr sz="1200">
                        <a:latin typeface="Times New Roman"/>
                        <a:cs typeface="Times New Roman"/>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0">
                      <a:solidFill>
                        <a:srgbClr val="000000">
                          <a:alpha val="0"/>
                        </a:srgbClr>
                      </a:solidFill>
                    </a:lnB>
                  </a:tcPr>
                </a:tc>
                <a:tc>
                  <a:txBody>
                    <a:bodyPr/>
                    <a:lstStyle/>
                    <a:p>
                      <a:endParaRPr sz="1200">
                        <a:latin typeface="Times New Roman"/>
                        <a:cs typeface="Times New Roman"/>
                      </a:endParaRPr>
                    </a:p>
                  </a:txBody>
                  <a:tcPr marL="0" marR="0" marT="0" marB="0">
                    <a:lnL w="12700">
                      <a:solidFill>
                        <a:srgbClr val="9DC3E6"/>
                      </a:solidFill>
                      <a:prstDash val="solid"/>
                    </a:lnL>
                    <a:lnR w="12700">
                      <a:solidFill>
                        <a:srgbClr val="9DC3E6"/>
                      </a:solidFill>
                      <a:prstDash val="solid"/>
                    </a:lnR>
                    <a:lnT w="12700">
                      <a:solidFill>
                        <a:srgbClr val="9DC3E6"/>
                      </a:solidFill>
                      <a:prstDash val="solid"/>
                    </a:lnT>
                    <a:lnB w="0">
                      <a:solidFill>
                        <a:srgbClr val="000000">
                          <a:alpha val="0"/>
                        </a:srgbClr>
                      </a:solidFill>
                    </a:lnB>
                    <a:solidFill>
                      <a:srgbClr val="9DC3E6"/>
                    </a:solidFill>
                  </a:tcPr>
                </a:tc>
                <a:tc>
                  <a:txBody>
                    <a:bodyPr/>
                    <a:lstStyle/>
                    <a:p>
                      <a:endParaRPr sz="1200">
                        <a:latin typeface="Times New Roman"/>
                        <a:cs typeface="Times New Roman"/>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0">
                      <a:solidFill>
                        <a:srgbClr val="000000">
                          <a:alpha val="0"/>
                        </a:srgbClr>
                      </a:solidFill>
                    </a:lnB>
                  </a:tcPr>
                </a:tc>
                <a:tc>
                  <a:txBody>
                    <a:bodyPr/>
                    <a:lstStyle/>
                    <a:p>
                      <a:pPr marL="679830">
                        <a:lnSpc>
                          <a:spcPct val="100000"/>
                        </a:lnSpc>
                      </a:pPr>
                      <a:r>
                        <a:rPr sz="1400" spc="10" dirty="0">
                          <a:latin typeface="Calibri"/>
                          <a:cs typeface="Calibri"/>
                        </a:rPr>
                        <a:t>™</a:t>
                      </a:r>
                      <a:endParaRPr sz="1400">
                        <a:latin typeface="Calibri"/>
                        <a:cs typeface="Calibri"/>
                      </a:endParaRPr>
                    </a:p>
                  </a:txBody>
                  <a:tcPr marL="0" marR="0" marT="78461" marB="0">
                    <a:lnL w="12700">
                      <a:solidFill>
                        <a:srgbClr val="9DC3E6"/>
                      </a:solidFill>
                      <a:prstDash val="solid"/>
                    </a:lnL>
                    <a:lnR w="12700">
                      <a:solidFill>
                        <a:srgbClr val="9DC3E6"/>
                      </a:solidFill>
                      <a:prstDash val="solid"/>
                    </a:lnR>
                    <a:lnT w="12700">
                      <a:solidFill>
                        <a:srgbClr val="9DC3E6"/>
                      </a:solidFill>
                      <a:prstDash val="solid"/>
                    </a:lnT>
                    <a:lnB w="0">
                      <a:solidFill>
                        <a:srgbClr val="000000">
                          <a:alpha val="0"/>
                        </a:srgbClr>
                      </a:solidFill>
                    </a:lnB>
                    <a:solidFill>
                      <a:srgbClr val="9DC3E6"/>
                    </a:solidFill>
                  </a:tcPr>
                </a:tc>
              </a:tr>
              <a:tr h="88011">
                <a:tc>
                  <a:txBody>
                    <a:bodyPr/>
                    <a:lstStyle/>
                    <a:p>
                      <a:endParaRPr sz="600">
                        <a:latin typeface="Times New Roman"/>
                        <a:cs typeface="Times New Roman"/>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0">
                      <a:solidFill>
                        <a:srgbClr val="000000">
                          <a:alpha val="0"/>
                        </a:srgbClr>
                      </a:solidFill>
                    </a:lnB>
                    <a:solidFill>
                      <a:srgbClr val="9DC3E6"/>
                    </a:solidFill>
                  </a:tcPr>
                </a:tc>
                <a:tc>
                  <a:txBody>
                    <a:bodyPr/>
                    <a:lstStyle/>
                    <a:p>
                      <a:endParaRPr sz="600">
                        <a:latin typeface="Times New Roman"/>
                        <a:cs typeface="Times New Roman"/>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0">
                      <a:solidFill>
                        <a:srgbClr val="000000">
                          <a:alpha val="0"/>
                        </a:srgbClr>
                      </a:solidFill>
                    </a:lnB>
                  </a:tcPr>
                </a:tc>
                <a:tc>
                  <a:txBody>
                    <a:bodyPr/>
                    <a:lstStyle/>
                    <a:p>
                      <a:endParaRPr sz="600">
                        <a:latin typeface="Times New Roman"/>
                        <a:cs typeface="Times New Roman"/>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0">
                      <a:solidFill>
                        <a:srgbClr val="000000">
                          <a:alpha val="0"/>
                        </a:srgbClr>
                      </a:solidFill>
                    </a:lnB>
                    <a:solidFill>
                      <a:srgbClr val="9DC3E6"/>
                    </a:solidFill>
                  </a:tcPr>
                </a:tc>
                <a:tc>
                  <a:txBody>
                    <a:bodyPr/>
                    <a:lstStyle/>
                    <a:p>
                      <a:endParaRPr sz="600">
                        <a:latin typeface="Times New Roman"/>
                        <a:cs typeface="Times New Roman"/>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0">
                      <a:solidFill>
                        <a:srgbClr val="000000">
                          <a:alpha val="0"/>
                        </a:srgbClr>
                      </a:solidFill>
                    </a:lnB>
                  </a:tcPr>
                </a:tc>
                <a:tc>
                  <a:txBody>
                    <a:bodyPr/>
                    <a:lstStyle/>
                    <a:p>
                      <a:endParaRPr sz="600">
                        <a:latin typeface="Times New Roman"/>
                        <a:cs typeface="Times New Roman"/>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0">
                      <a:solidFill>
                        <a:srgbClr val="000000">
                          <a:alpha val="0"/>
                        </a:srgbClr>
                      </a:solidFill>
                    </a:lnB>
                    <a:solidFill>
                      <a:srgbClr val="9DC3E6"/>
                    </a:solidFill>
                  </a:tcPr>
                </a:tc>
                <a:tc>
                  <a:txBody>
                    <a:bodyPr/>
                    <a:lstStyle/>
                    <a:p>
                      <a:endParaRPr sz="600">
                        <a:latin typeface="Times New Roman"/>
                        <a:cs typeface="Times New Roman"/>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0">
                      <a:solidFill>
                        <a:srgbClr val="000000">
                          <a:alpha val="0"/>
                        </a:srgbClr>
                      </a:solidFill>
                    </a:lnB>
                  </a:tcPr>
                </a:tc>
                <a:tc>
                  <a:txBody>
                    <a:bodyPr/>
                    <a:lstStyle/>
                    <a:p>
                      <a:endParaRPr sz="600">
                        <a:latin typeface="Times New Roman"/>
                        <a:cs typeface="Times New Roman"/>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0">
                      <a:solidFill>
                        <a:srgbClr val="000000">
                          <a:alpha val="0"/>
                        </a:srgbClr>
                      </a:solidFill>
                    </a:lnB>
                    <a:solidFill>
                      <a:srgbClr val="9DC3E6"/>
                    </a:solidFill>
                  </a:tcPr>
                </a:tc>
              </a:tr>
              <a:tr h="227965">
                <a:tc>
                  <a:txBody>
                    <a:bodyPr/>
                    <a:lstStyle/>
                    <a:p>
                      <a:pPr marL="203581">
                        <a:lnSpc>
                          <a:spcPct val="100000"/>
                        </a:lnSpc>
                      </a:pPr>
                      <a:r>
                        <a:rPr sz="1400" spc="10" dirty="0">
                          <a:latin typeface="Calibri"/>
                          <a:cs typeface="Calibri"/>
                        </a:rPr>
                        <a:t>curve</a:t>
                      </a:r>
                      <a:endParaRPr sz="1400">
                        <a:latin typeface="Calibri"/>
                        <a:cs typeface="Calibri"/>
                      </a:endParaRPr>
                    </a:p>
                  </a:txBody>
                  <a:tcPr marL="0" marR="0" marT="6121" marB="0">
                    <a:lnL w="12700">
                      <a:solidFill>
                        <a:srgbClr val="9DC3E6"/>
                      </a:solidFill>
                      <a:prstDash val="solid"/>
                    </a:lnL>
                    <a:lnR w="12700">
                      <a:solidFill>
                        <a:srgbClr val="9DC3E6"/>
                      </a:solidFill>
                      <a:prstDash val="solid"/>
                    </a:lnR>
                    <a:lnT w="0">
                      <a:solidFill>
                        <a:srgbClr val="000000">
                          <a:alpha val="0"/>
                        </a:srgbClr>
                      </a:solidFill>
                    </a:lnT>
                    <a:lnB w="12700">
                      <a:solidFill>
                        <a:srgbClr val="9DC3E6"/>
                      </a:solidFill>
                      <a:prstDash val="solid"/>
                    </a:lnB>
                    <a:solidFill>
                      <a:srgbClr val="9DC3E6"/>
                    </a:solidFill>
                  </a:tcPr>
                </a:tc>
                <a:tc>
                  <a:txBody>
                    <a:bodyPr/>
                    <a:lstStyle/>
                    <a:p>
                      <a:endParaRPr sz="1200">
                        <a:latin typeface="Times New Roman"/>
                        <a:cs typeface="Times New Roman"/>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0">
                      <a:solidFill>
                        <a:srgbClr val="000000">
                          <a:alpha val="0"/>
                        </a:srgbClr>
                      </a:solidFill>
                    </a:lnB>
                  </a:tcPr>
                </a:tc>
                <a:tc>
                  <a:txBody>
                    <a:bodyPr/>
                    <a:lstStyle/>
                    <a:p>
                      <a:pPr marL="96646">
                        <a:lnSpc>
                          <a:spcPct val="100000"/>
                        </a:lnSpc>
                      </a:pPr>
                      <a:r>
                        <a:rPr sz="1400" spc="10" dirty="0">
                          <a:latin typeface="Calibri"/>
                          <a:cs typeface="Calibri"/>
                        </a:rPr>
                        <a:t>method</a:t>
                      </a:r>
                      <a:endParaRPr sz="1400">
                        <a:latin typeface="Calibri"/>
                        <a:cs typeface="Calibri"/>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12700">
                      <a:solidFill>
                        <a:srgbClr val="9DC3E6"/>
                      </a:solidFill>
                      <a:prstDash val="solid"/>
                    </a:lnB>
                    <a:solidFill>
                      <a:srgbClr val="9DC3E6"/>
                    </a:solidFill>
                  </a:tcPr>
                </a:tc>
                <a:tc>
                  <a:txBody>
                    <a:bodyPr/>
                    <a:lstStyle/>
                    <a:p>
                      <a:endParaRPr sz="1200">
                        <a:latin typeface="Times New Roman"/>
                        <a:cs typeface="Times New Roman"/>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0">
                      <a:solidFill>
                        <a:srgbClr val="000000">
                          <a:alpha val="0"/>
                        </a:srgbClr>
                      </a:solidFill>
                    </a:lnB>
                  </a:tcPr>
                </a:tc>
                <a:tc>
                  <a:txBody>
                    <a:bodyPr/>
                    <a:lstStyle/>
                    <a:p>
                      <a:pPr marL="95504">
                        <a:lnSpc>
                          <a:spcPct val="100000"/>
                        </a:lnSpc>
                      </a:pPr>
                      <a:r>
                        <a:rPr sz="1400" spc="10" dirty="0">
                          <a:latin typeface="Calibri"/>
                          <a:cs typeface="Calibri"/>
                        </a:rPr>
                        <a:t>species</a:t>
                      </a:r>
                      <a:endParaRPr sz="1400">
                        <a:latin typeface="Calibri"/>
                        <a:cs typeface="Calibri"/>
                      </a:endParaRPr>
                    </a:p>
                  </a:txBody>
                  <a:tcPr marL="0" marR="0" marT="6121" marB="0">
                    <a:lnL w="12700">
                      <a:solidFill>
                        <a:srgbClr val="9DC3E6"/>
                      </a:solidFill>
                      <a:prstDash val="solid"/>
                    </a:lnL>
                    <a:lnR w="12700">
                      <a:solidFill>
                        <a:srgbClr val="9DC3E6"/>
                      </a:solidFill>
                      <a:prstDash val="solid"/>
                    </a:lnR>
                    <a:lnT w="0">
                      <a:solidFill>
                        <a:srgbClr val="000000">
                          <a:alpha val="0"/>
                        </a:srgbClr>
                      </a:solidFill>
                    </a:lnT>
                    <a:lnB w="12700">
                      <a:solidFill>
                        <a:srgbClr val="9DC3E6"/>
                      </a:solidFill>
                      <a:prstDash val="solid"/>
                    </a:lnB>
                    <a:solidFill>
                      <a:srgbClr val="9DC3E6"/>
                    </a:solidFill>
                  </a:tcPr>
                </a:tc>
                <a:tc>
                  <a:txBody>
                    <a:bodyPr/>
                    <a:lstStyle/>
                    <a:p>
                      <a:endParaRPr sz="1200">
                        <a:latin typeface="Times New Roman"/>
                        <a:cs typeface="Times New Roman"/>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0">
                      <a:solidFill>
                        <a:srgbClr val="000000">
                          <a:alpha val="0"/>
                        </a:srgbClr>
                      </a:solidFill>
                    </a:lnB>
                  </a:tcPr>
                </a:tc>
                <a:tc>
                  <a:txBody>
                    <a:bodyPr/>
                    <a:lstStyle/>
                    <a:p>
                      <a:pPr marL="314071">
                        <a:lnSpc>
                          <a:spcPct val="100000"/>
                        </a:lnSpc>
                      </a:pPr>
                      <a:r>
                        <a:rPr sz="1400" spc="10" dirty="0">
                          <a:latin typeface="Calibri"/>
                          <a:cs typeface="Calibri"/>
                        </a:rPr>
                        <a:t>test</a:t>
                      </a:r>
                      <a:endParaRPr sz="1400">
                        <a:latin typeface="Calibri"/>
                        <a:cs typeface="Calibri"/>
                      </a:endParaRPr>
                    </a:p>
                  </a:txBody>
                  <a:tcPr marL="0" marR="0" marT="0" marB="0">
                    <a:lnL w="12700">
                      <a:solidFill>
                        <a:srgbClr val="9DC3E6"/>
                      </a:solidFill>
                      <a:prstDash val="solid"/>
                    </a:lnL>
                    <a:lnR w="12700">
                      <a:solidFill>
                        <a:srgbClr val="9DC3E6"/>
                      </a:solidFill>
                      <a:prstDash val="solid"/>
                    </a:lnR>
                    <a:lnT w="0">
                      <a:solidFill>
                        <a:srgbClr val="000000">
                          <a:alpha val="0"/>
                        </a:srgbClr>
                      </a:solidFill>
                    </a:lnT>
                    <a:lnB w="12700">
                      <a:solidFill>
                        <a:srgbClr val="9DC3E6"/>
                      </a:solidFill>
                      <a:prstDash val="solid"/>
                    </a:lnB>
                    <a:solidFill>
                      <a:srgbClr val="9DC3E6"/>
                    </a:solidFill>
                  </a:tcPr>
                </a:tc>
              </a:tr>
            </a:tbl>
          </a:graphicData>
        </a:graphic>
      </p:graphicFrame>
      <p:sp>
        <p:nvSpPr>
          <p:cNvPr id="7" name="text 1"/>
          <p:cNvSpPr txBox="1"/>
          <p:nvPr/>
        </p:nvSpPr>
        <p:spPr>
          <a:xfrm>
            <a:off x="460553" y="4668800"/>
            <a:ext cx="2366482" cy="267766"/>
          </a:xfrm>
          <a:prstGeom prst="rect">
            <a:avLst/>
          </a:prstGeom>
        </p:spPr>
        <p:txBody>
          <a:bodyPr vert="horz" wrap="none" lIns="0" tIns="0" rIns="0" bIns="0" rtlCol="0">
            <a:spAutoFit/>
          </a:bodyPr>
          <a:lstStyle/>
          <a:p>
            <a:pPr marL="0">
              <a:lnSpc>
                <a:spcPct val="100000"/>
              </a:lnSpc>
            </a:pPr>
            <a:r>
              <a:rPr sz="1740" spc="10" dirty="0">
                <a:latin typeface="Calibri"/>
                <a:cs typeface="Calibri"/>
              </a:rPr>
              <a:t>a  highly  processed  meat</a:t>
            </a:r>
            <a:endParaRPr sz="1700">
              <a:latin typeface="Calibri"/>
              <a:cs typeface="Calibri"/>
            </a:endParaRPr>
          </a:p>
        </p:txBody>
      </p:sp>
      <p:sp>
        <p:nvSpPr>
          <p:cNvPr id="8" name="text 1"/>
          <p:cNvSpPr txBox="1"/>
          <p:nvPr/>
        </p:nvSpPr>
        <p:spPr>
          <a:xfrm>
            <a:off x="6095746" y="4668911"/>
            <a:ext cx="547522"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-fold  </a:t>
            </a:r>
            <a:endParaRPr sz="1800">
              <a:latin typeface="Calibri"/>
              <a:cs typeface="Calibri"/>
            </a:endParaRPr>
          </a:p>
        </p:txBody>
      </p:sp>
      <p:sp>
        <p:nvSpPr>
          <p:cNvPr id="9" name="text 1"/>
          <p:cNvSpPr txBox="1"/>
          <p:nvPr/>
        </p:nvSpPr>
        <p:spPr>
          <a:xfrm>
            <a:off x="460554" y="4943348"/>
            <a:ext cx="5207644" cy="253916"/>
          </a:xfrm>
          <a:prstGeom prst="rect">
            <a:avLst/>
          </a:prstGeom>
        </p:spPr>
        <p:txBody>
          <a:bodyPr vert="horz" wrap="none" lIns="0" tIns="0" rIns="0" bIns="0" rtlCol="0">
            <a:spAutoFit/>
          </a:bodyPr>
          <a:lstStyle/>
          <a:p>
            <a:pPr marL="0">
              <a:lnSpc>
                <a:spcPct val="100000"/>
              </a:lnSpc>
            </a:pPr>
            <a:r>
              <a:rPr sz="1650" spc="10" dirty="0">
                <a:latin typeface="Calibri"/>
                <a:cs typeface="Calibri"/>
              </a:rPr>
              <a:t>(</a:t>
            </a:r>
            <a:r>
              <a:rPr sz="1650" i="1" spc="10" dirty="0">
                <a:latin typeface="Arial"/>
                <a:cs typeface="Arial"/>
              </a:rPr>
              <a:t>Laube et al, 2007, Int. J. Food Sci Technol 42: 336 41</a:t>
            </a:r>
            <a:r>
              <a:rPr sz="1650" spc="10" dirty="0">
                <a:latin typeface="Calibri"/>
                <a:cs typeface="Calibri"/>
              </a:rPr>
              <a:t>)</a:t>
            </a:r>
            <a:endParaRPr sz="1600">
              <a:latin typeface="Calibri"/>
              <a:cs typeface="Calibri"/>
            </a:endParaRPr>
          </a:p>
        </p:txBody>
      </p:sp>
      <p:pic>
        <p:nvPicPr>
          <p:cNvPr id="107"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532" y="2505655"/>
            <a:ext cx="7566513" cy="1656807"/>
          </a:xfrm>
          <a:prstGeom prst="rect">
            <a:avLst/>
          </a:prstGeom>
        </p:spPr>
      </p:pic>
      <p:sp>
        <p:nvSpPr>
          <p:cNvPr id="186" name="object 186"/>
          <p:cNvSpPr/>
          <p:nvPr/>
        </p:nvSpPr>
        <p:spPr>
          <a:xfrm>
            <a:off x="1178006" y="1247125"/>
            <a:ext cx="6925919" cy="176149"/>
          </a:xfrm>
          <a:custGeom>
            <a:avLst/>
            <a:gdLst/>
            <a:ahLst/>
            <a:cxnLst/>
            <a:rect l="l" t="t" r="r" b="b"/>
            <a:pathLst>
              <a:path w="6925919" h="176149">
                <a:moveTo>
                  <a:pt x="0" y="44069"/>
                </a:moveTo>
                <a:lnTo>
                  <a:pt x="6837909" y="44069"/>
                </a:lnTo>
                <a:lnTo>
                  <a:pt x="6837909" y="0"/>
                </a:lnTo>
                <a:lnTo>
                  <a:pt x="6925919" y="88138"/>
                </a:lnTo>
                <a:lnTo>
                  <a:pt x="6837909" y="176149"/>
                </a:lnTo>
                <a:lnTo>
                  <a:pt x="6837909" y="132080"/>
                </a:lnTo>
                <a:lnTo>
                  <a:pt x="0" y="132080"/>
                </a:lnTo>
                <a:close/>
              </a:path>
            </a:pathLst>
          </a:custGeom>
          <a:solidFill>
            <a:srgbClr val="5B9BD4"/>
          </a:solidFill>
        </p:spPr>
        <p:txBody>
          <a:bodyPr wrap="square" lIns="0" tIns="0" rIns="0" bIns="0" rtlCol="0">
            <a:noAutofit/>
          </a:bodyPr>
          <a:lstStyle/>
          <a:p>
            <a:endParaRPr/>
          </a:p>
        </p:txBody>
      </p:sp>
      <p:sp>
        <p:nvSpPr>
          <p:cNvPr id="187" name="object 187"/>
          <p:cNvSpPr/>
          <p:nvPr/>
        </p:nvSpPr>
        <p:spPr>
          <a:xfrm>
            <a:off x="1171656" y="1284732"/>
            <a:ext cx="408787" cy="12700"/>
          </a:xfrm>
          <a:custGeom>
            <a:avLst/>
            <a:gdLst/>
            <a:ahLst/>
            <a:cxnLst/>
            <a:rect l="l" t="t" r="r" b="b"/>
            <a:pathLst>
              <a:path w="408787" h="12700">
                <a:moveTo>
                  <a:pt x="6350" y="6350"/>
                </a:moveTo>
                <a:lnTo>
                  <a:pt x="402438" y="6350"/>
                </a:lnTo>
              </a:path>
            </a:pathLst>
          </a:custGeom>
          <a:ln w="12700">
            <a:solidFill>
              <a:srgbClr val="41709C"/>
            </a:solidFill>
          </a:ln>
        </p:spPr>
        <p:txBody>
          <a:bodyPr wrap="square" lIns="0" tIns="0" rIns="0" bIns="0" rtlCol="0">
            <a:noAutofit/>
          </a:bodyPr>
          <a:lstStyle/>
          <a:p>
            <a:endParaRPr/>
          </a:p>
        </p:txBody>
      </p:sp>
      <p:sp>
        <p:nvSpPr>
          <p:cNvPr id="188" name="object 188"/>
          <p:cNvSpPr/>
          <p:nvPr/>
        </p:nvSpPr>
        <p:spPr>
          <a:xfrm>
            <a:off x="8009509" y="1240775"/>
            <a:ext cx="12700" cy="56769"/>
          </a:xfrm>
          <a:custGeom>
            <a:avLst/>
            <a:gdLst/>
            <a:ahLst/>
            <a:cxnLst/>
            <a:rect l="l" t="t" r="r" b="b"/>
            <a:pathLst>
              <a:path w="12700" h="56769">
                <a:moveTo>
                  <a:pt x="6350" y="6350"/>
                </a:moveTo>
                <a:lnTo>
                  <a:pt x="6350" y="50419"/>
                </a:lnTo>
              </a:path>
            </a:pathLst>
          </a:custGeom>
          <a:ln w="12700">
            <a:solidFill>
              <a:srgbClr val="41709C"/>
            </a:solidFill>
          </a:ln>
        </p:spPr>
        <p:txBody>
          <a:bodyPr wrap="square" lIns="0" tIns="0" rIns="0" bIns="0" rtlCol="0">
            <a:noAutofit/>
          </a:bodyPr>
          <a:lstStyle/>
          <a:p>
            <a:endParaRPr/>
          </a:p>
        </p:txBody>
      </p:sp>
      <p:sp>
        <p:nvSpPr>
          <p:cNvPr id="189" name="object 189"/>
          <p:cNvSpPr/>
          <p:nvPr/>
        </p:nvSpPr>
        <p:spPr>
          <a:xfrm>
            <a:off x="7539093" y="1284732"/>
            <a:ext cx="483171" cy="12700"/>
          </a:xfrm>
          <a:custGeom>
            <a:avLst/>
            <a:gdLst/>
            <a:ahLst/>
            <a:cxnLst/>
            <a:rect l="l" t="t" r="r" b="b"/>
            <a:pathLst>
              <a:path w="483171" h="12700">
                <a:moveTo>
                  <a:pt x="476822" y="6350"/>
                </a:moveTo>
                <a:lnTo>
                  <a:pt x="6350" y="6350"/>
                </a:lnTo>
              </a:path>
            </a:pathLst>
          </a:custGeom>
          <a:ln w="12700">
            <a:solidFill>
              <a:srgbClr val="41709C"/>
            </a:solidFill>
          </a:ln>
        </p:spPr>
        <p:txBody>
          <a:bodyPr wrap="square" lIns="0" tIns="0" rIns="0" bIns="0" rtlCol="0">
            <a:noAutofit/>
          </a:bodyPr>
          <a:lstStyle/>
          <a:p>
            <a:endParaRPr/>
          </a:p>
        </p:txBody>
      </p:sp>
      <p:sp>
        <p:nvSpPr>
          <p:cNvPr id="190" name="object 190"/>
          <p:cNvSpPr/>
          <p:nvPr/>
        </p:nvSpPr>
        <p:spPr>
          <a:xfrm>
            <a:off x="7539093" y="1284732"/>
            <a:ext cx="483171" cy="12700"/>
          </a:xfrm>
          <a:custGeom>
            <a:avLst/>
            <a:gdLst/>
            <a:ahLst/>
            <a:cxnLst/>
            <a:rect l="l" t="t" r="r" b="b"/>
            <a:pathLst>
              <a:path w="483171" h="12700">
                <a:moveTo>
                  <a:pt x="476822" y="6350"/>
                </a:moveTo>
                <a:lnTo>
                  <a:pt x="6350" y="6350"/>
                </a:lnTo>
              </a:path>
            </a:pathLst>
          </a:custGeom>
          <a:ln w="12700">
            <a:solidFill>
              <a:srgbClr val="41709C"/>
            </a:solidFill>
          </a:ln>
        </p:spPr>
        <p:txBody>
          <a:bodyPr wrap="square" lIns="0" tIns="0" rIns="0" bIns="0" rtlCol="0">
            <a:noAutofit/>
          </a:bodyPr>
          <a:lstStyle/>
          <a:p>
            <a:endParaRPr/>
          </a:p>
        </p:txBody>
      </p:sp>
      <p:sp>
        <p:nvSpPr>
          <p:cNvPr id="191" name="object 191"/>
          <p:cNvSpPr/>
          <p:nvPr/>
        </p:nvSpPr>
        <p:spPr>
          <a:xfrm>
            <a:off x="8009511" y="1240775"/>
            <a:ext cx="100710" cy="188849"/>
          </a:xfrm>
          <a:custGeom>
            <a:avLst/>
            <a:gdLst/>
            <a:ahLst/>
            <a:cxnLst/>
            <a:rect l="l" t="t" r="r" b="b"/>
            <a:pathLst>
              <a:path w="100710" h="188849">
                <a:moveTo>
                  <a:pt x="6350" y="6350"/>
                </a:moveTo>
                <a:lnTo>
                  <a:pt x="94360" y="94488"/>
                </a:lnTo>
                <a:lnTo>
                  <a:pt x="6350" y="182499"/>
                </a:lnTo>
              </a:path>
            </a:pathLst>
          </a:custGeom>
          <a:ln w="12700">
            <a:solidFill>
              <a:srgbClr val="41709C"/>
            </a:solidFill>
          </a:ln>
        </p:spPr>
        <p:txBody>
          <a:bodyPr wrap="square" lIns="0" tIns="0" rIns="0" bIns="0" rtlCol="0">
            <a:noAutofit/>
          </a:bodyPr>
          <a:lstStyle/>
          <a:p>
            <a:endParaRPr/>
          </a:p>
        </p:txBody>
      </p:sp>
      <p:sp>
        <p:nvSpPr>
          <p:cNvPr id="192" name="object 192"/>
          <p:cNvSpPr/>
          <p:nvPr/>
        </p:nvSpPr>
        <p:spPr>
          <a:xfrm>
            <a:off x="1171600" y="1284732"/>
            <a:ext cx="6850608" cy="144780"/>
          </a:xfrm>
          <a:custGeom>
            <a:avLst/>
            <a:gdLst/>
            <a:ahLst/>
            <a:cxnLst/>
            <a:rect l="l" t="t" r="r" b="b"/>
            <a:pathLst>
              <a:path w="6850608" h="144780">
                <a:moveTo>
                  <a:pt x="6844259" y="138430"/>
                </a:moveTo>
                <a:lnTo>
                  <a:pt x="6844259" y="94361"/>
                </a:lnTo>
                <a:lnTo>
                  <a:pt x="6350" y="94361"/>
                </a:lnTo>
                <a:moveTo>
                  <a:pt x="6350" y="6350"/>
                </a:moveTo>
              </a:path>
            </a:pathLst>
          </a:custGeom>
          <a:ln w="12700">
            <a:solidFill>
              <a:srgbClr val="41709C"/>
            </a:solidFill>
          </a:ln>
        </p:spPr>
        <p:txBody>
          <a:bodyPr wrap="square" lIns="0" tIns="0" rIns="0" bIns="0" rtlCol="0">
            <a:noAutofit/>
          </a:bodyPr>
          <a:lstStyle/>
          <a:p>
            <a:endParaRPr/>
          </a:p>
        </p:txBody>
      </p:sp>
      <p:sp>
        <p:nvSpPr>
          <p:cNvPr id="10" name="text 1"/>
          <p:cNvSpPr txBox="1"/>
          <p:nvPr/>
        </p:nvSpPr>
        <p:spPr>
          <a:xfrm>
            <a:off x="5326634" y="1171702"/>
            <a:ext cx="99066" cy="215444"/>
          </a:xfrm>
          <a:prstGeom prst="rect">
            <a:avLst/>
          </a:prstGeom>
        </p:spPr>
        <p:txBody>
          <a:bodyPr vert="horz" wrap="none" lIns="0" tIns="0" rIns="0" bIns="0" rtlCol="0">
            <a:spAutoFit/>
          </a:bodyPr>
          <a:lstStyle/>
          <a:p>
            <a:pPr marL="0">
              <a:lnSpc>
                <a:spcPct val="100000"/>
              </a:lnSpc>
            </a:pPr>
            <a:r>
              <a:rPr sz="1400" spc="10" dirty="0">
                <a:latin typeface="Calibri"/>
                <a:cs typeface="Calibri"/>
              </a:rPr>
              <a:t>∑</a:t>
            </a:r>
            <a:endParaRPr sz="1400">
              <a:latin typeface="Calibri"/>
              <a:cs typeface="Calibri"/>
            </a:endParaRPr>
          </a:p>
        </p:txBody>
      </p:sp>
      <p:sp>
        <p:nvSpPr>
          <p:cNvPr id="11" name="text 1"/>
          <p:cNvSpPr txBox="1"/>
          <p:nvPr/>
        </p:nvSpPr>
        <p:spPr>
          <a:xfrm>
            <a:off x="6741601" y="1162304"/>
            <a:ext cx="598947" cy="215444"/>
          </a:xfrm>
          <a:prstGeom prst="rect">
            <a:avLst/>
          </a:prstGeom>
        </p:spPr>
        <p:txBody>
          <a:bodyPr vert="horz" wrap="none" lIns="0" tIns="0" rIns="0" bIns="0" rtlCol="0">
            <a:spAutoFit/>
          </a:bodyPr>
          <a:lstStyle/>
          <a:p>
            <a:pPr marL="0">
              <a:lnSpc>
                <a:spcPct val="100000"/>
              </a:lnSpc>
            </a:pPr>
            <a:r>
              <a:rPr sz="1400" spc="10" dirty="0">
                <a:latin typeface="Calibri"/>
                <a:cs typeface="Calibri"/>
              </a:rPr>
              <a:t>Easyfast</a:t>
            </a:r>
            <a:endParaRPr sz="1400">
              <a:latin typeface="Calibri"/>
              <a:cs typeface="Calibri"/>
            </a:endParaRPr>
          </a:p>
        </p:txBody>
      </p:sp>
      <p:sp>
        <p:nvSpPr>
          <p:cNvPr id="12" name="text 1"/>
          <p:cNvSpPr txBox="1"/>
          <p:nvPr/>
        </p:nvSpPr>
        <p:spPr>
          <a:xfrm>
            <a:off x="1669426" y="1171702"/>
            <a:ext cx="673261" cy="215444"/>
          </a:xfrm>
          <a:prstGeom prst="rect">
            <a:avLst/>
          </a:prstGeom>
        </p:spPr>
        <p:txBody>
          <a:bodyPr vert="horz" wrap="none" lIns="0" tIns="0" rIns="0" bIns="0" rtlCol="0">
            <a:spAutoFit/>
          </a:bodyPr>
          <a:lstStyle/>
          <a:p>
            <a:pPr marL="0">
              <a:lnSpc>
                <a:spcPct val="100000"/>
              </a:lnSpc>
            </a:pPr>
            <a:r>
              <a:rPr sz="1400" spc="10" dirty="0">
                <a:latin typeface="Calibri"/>
                <a:cs typeface="Calibri"/>
              </a:rPr>
              <a:t>Dilution  </a:t>
            </a:r>
            <a:endParaRPr sz="1400">
              <a:latin typeface="Calibri"/>
              <a:cs typeface="Calibri"/>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
            <a:ext cx="9144000" cy="1103249"/>
          </a:xfrm>
          <a:prstGeom prst="rect">
            <a:avLst/>
          </a:prstGeom>
        </p:spPr>
      </p:pic>
      <p:pic>
        <p:nvPicPr>
          <p:cNvPr id="22"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757" y="6401004"/>
            <a:ext cx="678215" cy="457097"/>
          </a:xfrm>
          <a:prstGeom prst="rect">
            <a:avLst/>
          </a:prstGeom>
        </p:spPr>
      </p:pic>
      <p:pic>
        <p:nvPicPr>
          <p:cNvPr id="23"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4300" y="335211"/>
            <a:ext cx="1537740" cy="1077300"/>
          </a:xfrm>
          <a:prstGeom prst="rect">
            <a:avLst/>
          </a:prstGeom>
        </p:spPr>
      </p:pic>
      <p:sp>
        <p:nvSpPr>
          <p:cNvPr id="2" name="text 1"/>
          <p:cNvSpPr txBox="1"/>
          <p:nvPr/>
        </p:nvSpPr>
        <p:spPr>
          <a:xfrm>
            <a:off x="559983" y="1868977"/>
            <a:ext cx="3602909" cy="369332"/>
          </a:xfrm>
          <a:prstGeom prst="rect">
            <a:avLst/>
          </a:prstGeom>
        </p:spPr>
        <p:txBody>
          <a:bodyPr vert="horz" wrap="none" lIns="0" tIns="0" rIns="0" bIns="0" rtlCol="0">
            <a:spAutoFit/>
          </a:bodyPr>
          <a:lstStyle/>
          <a:p>
            <a:pPr marL="0">
              <a:lnSpc>
                <a:spcPct val="100000"/>
              </a:lnSpc>
            </a:pPr>
            <a:r>
              <a:rPr sz="2400" b="1" spc="10" dirty="0">
                <a:solidFill>
                  <a:srgbClr val="0E5393"/>
                </a:solidFill>
                <a:latin typeface="Arial"/>
                <a:cs typeface="Arial"/>
              </a:rPr>
              <a:t>Consumer  expectations</a:t>
            </a:r>
            <a:endParaRPr sz="2400">
              <a:latin typeface="Arial"/>
              <a:cs typeface="Arial"/>
            </a:endParaRPr>
          </a:p>
        </p:txBody>
      </p:sp>
      <p:sp>
        <p:nvSpPr>
          <p:cNvPr id="3" name="text 1"/>
          <p:cNvSpPr txBox="1"/>
          <p:nvPr/>
        </p:nvSpPr>
        <p:spPr>
          <a:xfrm>
            <a:off x="548696" y="2618510"/>
            <a:ext cx="1988365" cy="446276"/>
          </a:xfrm>
          <a:prstGeom prst="rect">
            <a:avLst/>
          </a:prstGeom>
        </p:spPr>
        <p:txBody>
          <a:bodyPr vert="horz" wrap="none" lIns="0" tIns="0" rIns="0" bIns="0" rtlCol="0">
            <a:spAutoFit/>
          </a:bodyPr>
          <a:lstStyle/>
          <a:p>
            <a:pPr marL="0">
              <a:lnSpc>
                <a:spcPct val="100000"/>
              </a:lnSpc>
            </a:pPr>
            <a:r>
              <a:rPr sz="2900" spc="10" dirty="0">
                <a:solidFill>
                  <a:srgbClr val="0E5393"/>
                </a:solidFill>
                <a:latin typeface="Verdana"/>
                <a:cs typeface="Verdana"/>
              </a:rPr>
              <a:t>•   </a:t>
            </a:r>
            <a:r>
              <a:rPr sz="2400" spc="10" dirty="0">
                <a:solidFill>
                  <a:srgbClr val="0E5393"/>
                </a:solidFill>
                <a:latin typeface="Verdana"/>
                <a:cs typeface="Verdana"/>
              </a:rPr>
              <a:t>Labelling</a:t>
            </a:r>
            <a:endParaRPr sz="2400">
              <a:latin typeface="Verdana"/>
              <a:cs typeface="Verdana"/>
            </a:endParaRPr>
          </a:p>
        </p:txBody>
      </p:sp>
      <p:sp>
        <p:nvSpPr>
          <p:cNvPr id="4" name="text 1"/>
          <p:cNvSpPr txBox="1"/>
          <p:nvPr/>
        </p:nvSpPr>
        <p:spPr>
          <a:xfrm>
            <a:off x="1006205" y="3106021"/>
            <a:ext cx="6811801" cy="2769989"/>
          </a:xfrm>
          <a:prstGeom prst="rect">
            <a:avLst/>
          </a:prstGeom>
        </p:spPr>
        <p:txBody>
          <a:bodyPr vert="horz" wrap="none" lIns="0" tIns="0" rIns="0" bIns="0" rtlCol="0">
            <a:spAutoFit/>
          </a:bodyPr>
          <a:lstStyle/>
          <a:p>
            <a:pPr marL="0">
              <a:lnSpc>
                <a:spcPct val="100000"/>
              </a:lnSpc>
            </a:pPr>
            <a:r>
              <a:rPr sz="2000" spc="10" dirty="0">
                <a:solidFill>
                  <a:srgbClr val="AEC551"/>
                </a:solidFill>
                <a:latin typeface="Verdana"/>
                <a:cs typeface="Verdana"/>
              </a:rPr>
              <a:t>•   </a:t>
            </a:r>
            <a:r>
              <a:rPr sz="2000" b="1" spc="10" dirty="0">
                <a:solidFill>
                  <a:srgbClr val="0E5393"/>
                </a:solidFill>
                <a:latin typeface="Arial"/>
                <a:cs typeface="Arial"/>
              </a:rPr>
              <a:t>Clear,  precise  and  truthful  information  regarding</a:t>
            </a:r>
            <a:endParaRPr sz="2000">
              <a:latin typeface="Arial"/>
              <a:cs typeface="Arial"/>
            </a:endParaRPr>
          </a:p>
          <a:p>
            <a:pPr marL="286461">
              <a:lnSpc>
                <a:spcPct val="100000"/>
              </a:lnSpc>
            </a:pPr>
            <a:r>
              <a:rPr sz="2000" b="1" spc="10" dirty="0">
                <a:solidFill>
                  <a:srgbClr val="0E5393"/>
                </a:solidFill>
                <a:latin typeface="Arial"/>
                <a:cs typeface="Arial"/>
              </a:rPr>
              <a:t>authenticity,  composition,  properties,  innovative</a:t>
            </a:r>
            <a:endParaRPr sz="2000">
              <a:latin typeface="Arial"/>
              <a:cs typeface="Arial"/>
            </a:endParaRPr>
          </a:p>
          <a:p>
            <a:pPr marL="286461">
              <a:lnSpc>
                <a:spcPct val="100000"/>
              </a:lnSpc>
            </a:pPr>
            <a:r>
              <a:rPr sz="2000" b="1" spc="10" dirty="0">
                <a:solidFill>
                  <a:srgbClr val="0E5393"/>
                </a:solidFill>
                <a:latin typeface="Arial"/>
                <a:cs typeface="Arial"/>
              </a:rPr>
              <a:t>aspects,  origin,  compliance  with  standards</a:t>
            </a:r>
            <a:endParaRPr sz="2000">
              <a:latin typeface="Arial"/>
              <a:cs typeface="Arial"/>
            </a:endParaRPr>
          </a:p>
          <a:p>
            <a:pPr marL="0">
              <a:lnSpc>
                <a:spcPct val="100000"/>
              </a:lnSpc>
            </a:pPr>
            <a:r>
              <a:rPr sz="2000" spc="10" dirty="0">
                <a:solidFill>
                  <a:srgbClr val="AEC551"/>
                </a:solidFill>
                <a:latin typeface="Verdana"/>
                <a:cs typeface="Verdana"/>
              </a:rPr>
              <a:t>•   </a:t>
            </a:r>
            <a:r>
              <a:rPr sz="2000" b="1" spc="10" dirty="0">
                <a:solidFill>
                  <a:srgbClr val="0E5393"/>
                </a:solidFill>
                <a:latin typeface="Arial"/>
                <a:cs typeface="Arial"/>
              </a:rPr>
              <a:t>Origin  information  –  discrepancy  actual/  affirmed</a:t>
            </a:r>
            <a:endParaRPr sz="2000">
              <a:latin typeface="Arial"/>
              <a:cs typeface="Arial"/>
            </a:endParaRPr>
          </a:p>
          <a:p>
            <a:pPr marL="286461">
              <a:lnSpc>
                <a:spcPct val="100000"/>
              </a:lnSpc>
            </a:pPr>
            <a:r>
              <a:rPr sz="2000" b="1" spc="10" dirty="0">
                <a:solidFill>
                  <a:srgbClr val="0E5393"/>
                </a:solidFill>
                <a:latin typeface="Arial"/>
                <a:cs typeface="Arial"/>
              </a:rPr>
              <a:t>choices</a:t>
            </a:r>
            <a:endParaRPr sz="2000">
              <a:latin typeface="Arial"/>
              <a:cs typeface="Arial"/>
            </a:endParaRPr>
          </a:p>
          <a:p>
            <a:pPr marL="0">
              <a:lnSpc>
                <a:spcPct val="100000"/>
              </a:lnSpc>
            </a:pPr>
            <a:r>
              <a:rPr sz="2000" spc="10" dirty="0">
                <a:solidFill>
                  <a:srgbClr val="AEC551"/>
                </a:solidFill>
                <a:latin typeface="Verdana"/>
                <a:cs typeface="Verdana"/>
              </a:rPr>
              <a:t>•   </a:t>
            </a:r>
            <a:r>
              <a:rPr sz="2000" b="1" spc="10" dirty="0">
                <a:solidFill>
                  <a:srgbClr val="0E5393"/>
                </a:solidFill>
                <a:latin typeface="Arial"/>
                <a:cs typeface="Arial"/>
              </a:rPr>
              <a:t>Potentially  interesting,  voluntary    information:</a:t>
            </a:r>
            <a:endParaRPr sz="2000">
              <a:latin typeface="Arial"/>
              <a:cs typeface="Arial"/>
            </a:endParaRPr>
          </a:p>
          <a:p>
            <a:pPr marL="286461">
              <a:lnSpc>
                <a:spcPct val="100000"/>
              </a:lnSpc>
            </a:pPr>
            <a:r>
              <a:rPr sz="2000" b="1" spc="10" dirty="0">
                <a:solidFill>
                  <a:srgbClr val="0E5393"/>
                </a:solidFill>
                <a:latin typeface="Arial"/>
                <a:cs typeface="Arial"/>
              </a:rPr>
              <a:t>production  methods  (welfare,  sustainability)</a:t>
            </a:r>
            <a:endParaRPr sz="2000">
              <a:latin typeface="Arial"/>
              <a:cs typeface="Arial"/>
            </a:endParaRPr>
          </a:p>
          <a:p>
            <a:pPr marL="0">
              <a:lnSpc>
                <a:spcPct val="100000"/>
              </a:lnSpc>
            </a:pPr>
            <a:r>
              <a:rPr sz="2000" spc="10" dirty="0">
                <a:solidFill>
                  <a:srgbClr val="AEC551"/>
                </a:solidFill>
                <a:latin typeface="Verdana"/>
                <a:cs typeface="Verdana"/>
              </a:rPr>
              <a:t>•   </a:t>
            </a:r>
            <a:r>
              <a:rPr sz="2000" b="1" spc="10" dirty="0">
                <a:solidFill>
                  <a:srgbClr val="0E5393"/>
                </a:solidFill>
                <a:latin typeface="Arial"/>
                <a:cs typeface="Arial"/>
              </a:rPr>
              <a:t>Last  step  in  the  chain/  distinction  from</a:t>
            </a:r>
            <a:endParaRPr sz="2000">
              <a:latin typeface="Arial"/>
              <a:cs typeface="Arial"/>
            </a:endParaRPr>
          </a:p>
          <a:p>
            <a:pPr marL="286461">
              <a:lnSpc>
                <a:spcPct val="100000"/>
              </a:lnSpc>
            </a:pPr>
            <a:r>
              <a:rPr sz="2000" b="1" spc="10" dirty="0">
                <a:solidFill>
                  <a:srgbClr val="0E5393"/>
                </a:solidFill>
                <a:latin typeface="Arial"/>
                <a:cs typeface="Arial"/>
              </a:rPr>
              <a:t>information  passed  on  at  earlier  stages</a:t>
            </a:r>
            <a:endParaRPr sz="2000">
              <a:latin typeface="Arial"/>
              <a:cs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9"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959" y="3162143"/>
            <a:ext cx="2839139" cy="3625978"/>
          </a:xfrm>
          <a:prstGeom prst="rect">
            <a:avLst/>
          </a:prstGeom>
        </p:spPr>
      </p:pic>
      <p:sp>
        <p:nvSpPr>
          <p:cNvPr id="193" name="object 193"/>
          <p:cNvSpPr/>
          <p:nvPr/>
        </p:nvSpPr>
        <p:spPr>
          <a:xfrm>
            <a:off x="6115177" y="3162340"/>
            <a:ext cx="112735" cy="3626103"/>
          </a:xfrm>
          <a:custGeom>
            <a:avLst/>
            <a:gdLst/>
            <a:ahLst/>
            <a:cxnLst/>
            <a:rect l="l" t="t" r="r" b="b"/>
            <a:pathLst>
              <a:path w="112735" h="3626103">
                <a:moveTo>
                  <a:pt x="0" y="0"/>
                </a:moveTo>
                <a:lnTo>
                  <a:pt x="0" y="3626103"/>
                </a:lnTo>
                <a:lnTo>
                  <a:pt x="112735" y="3626103"/>
                </a:lnTo>
                <a:lnTo>
                  <a:pt x="112735" y="0"/>
                </a:lnTo>
                <a:lnTo>
                  <a:pt x="0" y="0"/>
                </a:lnTo>
                <a:close/>
              </a:path>
            </a:pathLst>
          </a:custGeom>
          <a:solidFill>
            <a:srgbClr val="FFFFFF"/>
          </a:solidFill>
        </p:spPr>
        <p:txBody>
          <a:bodyPr wrap="square" lIns="0" tIns="0" rIns="0" bIns="0" rtlCol="0">
            <a:noAutofit/>
          </a:bodyPr>
          <a:lstStyle/>
          <a:p>
            <a:endParaRPr/>
          </a:p>
        </p:txBody>
      </p:sp>
      <p:sp>
        <p:nvSpPr>
          <p:cNvPr id="194" name="object 194"/>
          <p:cNvSpPr/>
          <p:nvPr/>
        </p:nvSpPr>
        <p:spPr>
          <a:xfrm>
            <a:off x="6108827" y="3155990"/>
            <a:ext cx="125435" cy="3638803"/>
          </a:xfrm>
          <a:custGeom>
            <a:avLst/>
            <a:gdLst/>
            <a:ahLst/>
            <a:cxnLst/>
            <a:rect l="l" t="t" r="r" b="b"/>
            <a:pathLst>
              <a:path w="125435" h="3638803">
                <a:moveTo>
                  <a:pt x="6350" y="6350"/>
                </a:moveTo>
                <a:lnTo>
                  <a:pt x="6350" y="3632453"/>
                </a:lnTo>
                <a:lnTo>
                  <a:pt x="119085" y="3632453"/>
                </a:lnTo>
                <a:lnTo>
                  <a:pt x="119085" y="6350"/>
                </a:lnTo>
                <a:lnTo>
                  <a:pt x="6350" y="6350"/>
                </a:lnTo>
                <a:close/>
              </a:path>
            </a:pathLst>
          </a:custGeom>
          <a:ln w="12700">
            <a:solidFill>
              <a:srgbClr val="FFFFFF"/>
            </a:solidFill>
          </a:ln>
        </p:spPr>
        <p:txBody>
          <a:bodyPr wrap="square" lIns="0" tIns="0" rIns="0" bIns="0" rtlCol="0">
            <a:noAutofit/>
          </a:bodyPr>
          <a:lstStyle/>
          <a:p>
            <a:endParaRPr/>
          </a:p>
        </p:txBody>
      </p:sp>
      <p:sp>
        <p:nvSpPr>
          <p:cNvPr id="195" name="object 195"/>
          <p:cNvSpPr/>
          <p:nvPr/>
        </p:nvSpPr>
        <p:spPr>
          <a:xfrm>
            <a:off x="6115233" y="3061462"/>
            <a:ext cx="1662557" cy="1657350"/>
          </a:xfrm>
          <a:custGeom>
            <a:avLst/>
            <a:gdLst/>
            <a:ahLst/>
            <a:cxnLst/>
            <a:rect l="l" t="t" r="r" b="b"/>
            <a:pathLst>
              <a:path w="1662557" h="1657350">
                <a:moveTo>
                  <a:pt x="0" y="0"/>
                </a:moveTo>
                <a:lnTo>
                  <a:pt x="0" y="1657350"/>
                </a:lnTo>
                <a:lnTo>
                  <a:pt x="1662557" y="1657350"/>
                </a:lnTo>
                <a:lnTo>
                  <a:pt x="1662557" y="0"/>
                </a:lnTo>
                <a:lnTo>
                  <a:pt x="0" y="0"/>
                </a:lnTo>
                <a:close/>
              </a:path>
            </a:pathLst>
          </a:custGeom>
          <a:solidFill>
            <a:srgbClr val="FFFFFF"/>
          </a:solidFill>
        </p:spPr>
        <p:txBody>
          <a:bodyPr wrap="square" lIns="0" tIns="0" rIns="0" bIns="0" rtlCol="0">
            <a:noAutofit/>
          </a:bodyPr>
          <a:lstStyle/>
          <a:p>
            <a:endParaRPr/>
          </a:p>
        </p:txBody>
      </p:sp>
      <p:sp>
        <p:nvSpPr>
          <p:cNvPr id="196" name="object 196"/>
          <p:cNvSpPr/>
          <p:nvPr/>
        </p:nvSpPr>
        <p:spPr>
          <a:xfrm>
            <a:off x="6108827" y="3055112"/>
            <a:ext cx="1675257" cy="1670050"/>
          </a:xfrm>
          <a:custGeom>
            <a:avLst/>
            <a:gdLst/>
            <a:ahLst/>
            <a:cxnLst/>
            <a:rect l="l" t="t" r="r" b="b"/>
            <a:pathLst>
              <a:path w="1675257" h="1670050">
                <a:moveTo>
                  <a:pt x="6350" y="6350"/>
                </a:moveTo>
                <a:lnTo>
                  <a:pt x="6350" y="1663700"/>
                </a:lnTo>
                <a:lnTo>
                  <a:pt x="1668907" y="1663700"/>
                </a:lnTo>
                <a:lnTo>
                  <a:pt x="1668907" y="6350"/>
                </a:lnTo>
                <a:lnTo>
                  <a:pt x="6350" y="6350"/>
                </a:lnTo>
                <a:close/>
              </a:path>
            </a:pathLst>
          </a:custGeom>
          <a:ln w="12700">
            <a:solidFill>
              <a:srgbClr val="FFFFFF"/>
            </a:solidFill>
          </a:ln>
        </p:spPr>
        <p:txBody>
          <a:bodyPr wrap="square" lIns="0" tIns="0" rIns="0" bIns="0" rtlCol="0">
            <a:noAutofit/>
          </a:bodyPr>
          <a:lstStyle/>
          <a:p>
            <a:endParaRPr/>
          </a:p>
        </p:txBody>
      </p:sp>
      <p:sp>
        <p:nvSpPr>
          <p:cNvPr id="197" name="object 197"/>
          <p:cNvSpPr/>
          <p:nvPr/>
        </p:nvSpPr>
        <p:spPr>
          <a:xfrm>
            <a:off x="7653909" y="3113913"/>
            <a:ext cx="552450" cy="857250"/>
          </a:xfrm>
          <a:custGeom>
            <a:avLst/>
            <a:gdLst/>
            <a:ahLst/>
            <a:cxnLst/>
            <a:rect l="l" t="t" r="r" b="b"/>
            <a:pathLst>
              <a:path w="552450" h="857250">
                <a:moveTo>
                  <a:pt x="0" y="0"/>
                </a:moveTo>
                <a:lnTo>
                  <a:pt x="0" y="857250"/>
                </a:lnTo>
                <a:lnTo>
                  <a:pt x="552450" y="857250"/>
                </a:lnTo>
                <a:lnTo>
                  <a:pt x="552450" y="0"/>
                </a:lnTo>
                <a:lnTo>
                  <a:pt x="0" y="0"/>
                </a:lnTo>
                <a:close/>
              </a:path>
            </a:pathLst>
          </a:custGeom>
          <a:solidFill>
            <a:srgbClr val="FFFFFF"/>
          </a:solidFill>
        </p:spPr>
        <p:txBody>
          <a:bodyPr wrap="square" lIns="0" tIns="0" rIns="0" bIns="0" rtlCol="0">
            <a:noAutofit/>
          </a:bodyPr>
          <a:lstStyle/>
          <a:p>
            <a:endParaRPr/>
          </a:p>
        </p:txBody>
      </p:sp>
      <p:sp>
        <p:nvSpPr>
          <p:cNvPr id="198" name="object 198"/>
          <p:cNvSpPr/>
          <p:nvPr/>
        </p:nvSpPr>
        <p:spPr>
          <a:xfrm>
            <a:off x="7647559" y="3107563"/>
            <a:ext cx="565150" cy="869950"/>
          </a:xfrm>
          <a:custGeom>
            <a:avLst/>
            <a:gdLst/>
            <a:ahLst/>
            <a:cxnLst/>
            <a:rect l="l" t="t" r="r" b="b"/>
            <a:pathLst>
              <a:path w="565150" h="869950">
                <a:moveTo>
                  <a:pt x="6350" y="6350"/>
                </a:moveTo>
                <a:lnTo>
                  <a:pt x="6350" y="863600"/>
                </a:lnTo>
                <a:lnTo>
                  <a:pt x="558800" y="863600"/>
                </a:lnTo>
                <a:lnTo>
                  <a:pt x="558800" y="6350"/>
                </a:lnTo>
                <a:lnTo>
                  <a:pt x="6350" y="6350"/>
                </a:lnTo>
                <a:close/>
              </a:path>
            </a:pathLst>
          </a:custGeom>
          <a:ln w="12700">
            <a:solidFill>
              <a:srgbClr val="FFFFFF"/>
            </a:solidFill>
          </a:ln>
        </p:spPr>
        <p:txBody>
          <a:bodyPr wrap="square" lIns="0" tIns="0" rIns="0" bIns="0" rtlCol="0">
            <a:noAutofit/>
          </a:bodyPr>
          <a:lstStyle/>
          <a:p>
            <a:endParaRPr/>
          </a:p>
        </p:txBody>
      </p:sp>
      <p:sp>
        <p:nvSpPr>
          <p:cNvPr id="199" name="object 199"/>
          <p:cNvSpPr/>
          <p:nvPr/>
        </p:nvSpPr>
        <p:spPr>
          <a:xfrm>
            <a:off x="7182413" y="3061526"/>
            <a:ext cx="814387" cy="1023937"/>
          </a:xfrm>
          <a:custGeom>
            <a:avLst/>
            <a:gdLst/>
            <a:ahLst/>
            <a:cxnLst/>
            <a:rect l="l" t="t" r="r" b="b"/>
            <a:pathLst>
              <a:path w="814387" h="1023937">
                <a:moveTo>
                  <a:pt x="0" y="0"/>
                </a:moveTo>
                <a:lnTo>
                  <a:pt x="0" y="1023938"/>
                </a:lnTo>
                <a:lnTo>
                  <a:pt x="814388" y="1023938"/>
                </a:lnTo>
                <a:lnTo>
                  <a:pt x="814388" y="0"/>
                </a:lnTo>
                <a:lnTo>
                  <a:pt x="0" y="0"/>
                </a:lnTo>
                <a:close/>
              </a:path>
            </a:pathLst>
          </a:custGeom>
          <a:solidFill>
            <a:srgbClr val="FFFFFF"/>
          </a:solidFill>
        </p:spPr>
        <p:txBody>
          <a:bodyPr wrap="square" lIns="0" tIns="0" rIns="0" bIns="0" rtlCol="0">
            <a:noAutofit/>
          </a:bodyPr>
          <a:lstStyle/>
          <a:p>
            <a:endParaRPr/>
          </a:p>
        </p:txBody>
      </p:sp>
      <p:sp>
        <p:nvSpPr>
          <p:cNvPr id="200" name="object 200"/>
          <p:cNvSpPr/>
          <p:nvPr/>
        </p:nvSpPr>
        <p:spPr>
          <a:xfrm>
            <a:off x="7176063" y="3055176"/>
            <a:ext cx="827087" cy="1036637"/>
          </a:xfrm>
          <a:custGeom>
            <a:avLst/>
            <a:gdLst/>
            <a:ahLst/>
            <a:cxnLst/>
            <a:rect l="l" t="t" r="r" b="b"/>
            <a:pathLst>
              <a:path w="827087" h="1036637">
                <a:moveTo>
                  <a:pt x="6350" y="6350"/>
                </a:moveTo>
                <a:lnTo>
                  <a:pt x="6350" y="1030288"/>
                </a:lnTo>
                <a:lnTo>
                  <a:pt x="820738" y="1030288"/>
                </a:lnTo>
                <a:lnTo>
                  <a:pt x="820738" y="6350"/>
                </a:lnTo>
                <a:lnTo>
                  <a:pt x="6350" y="6350"/>
                </a:lnTo>
                <a:close/>
              </a:path>
            </a:pathLst>
          </a:custGeom>
          <a:ln w="12700">
            <a:solidFill>
              <a:srgbClr val="FFFFFF"/>
            </a:solidFill>
          </a:ln>
        </p:spPr>
        <p:txBody>
          <a:bodyPr wrap="square" lIns="0" tIns="0" rIns="0" bIns="0" rtlCol="0">
            <a:noAutofit/>
          </a:bodyPr>
          <a:lstStyle/>
          <a:p>
            <a:endParaRPr/>
          </a:p>
        </p:txBody>
      </p:sp>
      <p:sp>
        <p:nvSpPr>
          <p:cNvPr id="201" name="object 201"/>
          <p:cNvSpPr/>
          <p:nvPr/>
        </p:nvSpPr>
        <p:spPr>
          <a:xfrm>
            <a:off x="8120690" y="3061525"/>
            <a:ext cx="975791" cy="252412"/>
          </a:xfrm>
          <a:custGeom>
            <a:avLst/>
            <a:gdLst/>
            <a:ahLst/>
            <a:cxnLst/>
            <a:rect l="l" t="t" r="r" b="b"/>
            <a:pathLst>
              <a:path w="975791" h="252412">
                <a:moveTo>
                  <a:pt x="0" y="0"/>
                </a:moveTo>
                <a:lnTo>
                  <a:pt x="0" y="252413"/>
                </a:lnTo>
                <a:lnTo>
                  <a:pt x="975791" y="252413"/>
                </a:lnTo>
                <a:lnTo>
                  <a:pt x="975791" y="0"/>
                </a:lnTo>
                <a:lnTo>
                  <a:pt x="0" y="0"/>
                </a:lnTo>
                <a:close/>
              </a:path>
            </a:pathLst>
          </a:custGeom>
          <a:solidFill>
            <a:srgbClr val="FFFFFF"/>
          </a:solidFill>
        </p:spPr>
        <p:txBody>
          <a:bodyPr wrap="square" lIns="0" tIns="0" rIns="0" bIns="0" rtlCol="0">
            <a:noAutofit/>
          </a:bodyPr>
          <a:lstStyle/>
          <a:p>
            <a:endParaRPr/>
          </a:p>
        </p:txBody>
      </p:sp>
      <p:sp>
        <p:nvSpPr>
          <p:cNvPr id="202" name="object 202"/>
          <p:cNvSpPr/>
          <p:nvPr/>
        </p:nvSpPr>
        <p:spPr>
          <a:xfrm>
            <a:off x="8114340" y="3055175"/>
            <a:ext cx="988491" cy="265112"/>
          </a:xfrm>
          <a:custGeom>
            <a:avLst/>
            <a:gdLst/>
            <a:ahLst/>
            <a:cxnLst/>
            <a:rect l="l" t="t" r="r" b="b"/>
            <a:pathLst>
              <a:path w="988491" h="265112">
                <a:moveTo>
                  <a:pt x="6350" y="6350"/>
                </a:moveTo>
                <a:lnTo>
                  <a:pt x="6350" y="258763"/>
                </a:lnTo>
                <a:lnTo>
                  <a:pt x="982141" y="258763"/>
                </a:lnTo>
                <a:lnTo>
                  <a:pt x="982141" y="6350"/>
                </a:lnTo>
                <a:lnTo>
                  <a:pt x="6350" y="6350"/>
                </a:lnTo>
                <a:close/>
              </a:path>
            </a:pathLst>
          </a:custGeom>
          <a:ln w="12700">
            <a:solidFill>
              <a:srgbClr val="FFFFFF"/>
            </a:solidFill>
          </a:ln>
        </p:spPr>
        <p:txBody>
          <a:bodyPr wrap="square" lIns="0" tIns="0" rIns="0" bIns="0" rtlCol="0">
            <a:noAutofit/>
          </a:bodyPr>
          <a:lstStyle/>
          <a:p>
            <a:endParaRPr/>
          </a:p>
        </p:txBody>
      </p:sp>
      <p:sp>
        <p:nvSpPr>
          <p:cNvPr id="203" name="object 203"/>
          <p:cNvSpPr/>
          <p:nvPr/>
        </p:nvSpPr>
        <p:spPr>
          <a:xfrm>
            <a:off x="6115177" y="4718978"/>
            <a:ext cx="190894" cy="2069465"/>
          </a:xfrm>
          <a:custGeom>
            <a:avLst/>
            <a:gdLst/>
            <a:ahLst/>
            <a:cxnLst/>
            <a:rect l="l" t="t" r="r" b="b"/>
            <a:pathLst>
              <a:path w="190894" h="2069465">
                <a:moveTo>
                  <a:pt x="0" y="0"/>
                </a:moveTo>
                <a:lnTo>
                  <a:pt x="0" y="2069465"/>
                </a:lnTo>
                <a:lnTo>
                  <a:pt x="190894" y="2069465"/>
                </a:lnTo>
                <a:lnTo>
                  <a:pt x="190894" y="0"/>
                </a:lnTo>
                <a:lnTo>
                  <a:pt x="0" y="0"/>
                </a:lnTo>
                <a:close/>
              </a:path>
            </a:pathLst>
          </a:custGeom>
          <a:solidFill>
            <a:srgbClr val="FFFFFF"/>
          </a:solidFill>
        </p:spPr>
        <p:txBody>
          <a:bodyPr wrap="square" lIns="0" tIns="0" rIns="0" bIns="0" rtlCol="0">
            <a:noAutofit/>
          </a:bodyPr>
          <a:lstStyle/>
          <a:p>
            <a:endParaRPr/>
          </a:p>
        </p:txBody>
      </p:sp>
      <p:sp>
        <p:nvSpPr>
          <p:cNvPr id="204" name="object 204"/>
          <p:cNvSpPr/>
          <p:nvPr/>
        </p:nvSpPr>
        <p:spPr>
          <a:xfrm>
            <a:off x="6108827" y="4712628"/>
            <a:ext cx="203594" cy="2082165"/>
          </a:xfrm>
          <a:custGeom>
            <a:avLst/>
            <a:gdLst/>
            <a:ahLst/>
            <a:cxnLst/>
            <a:rect l="l" t="t" r="r" b="b"/>
            <a:pathLst>
              <a:path w="203594" h="2082165">
                <a:moveTo>
                  <a:pt x="6350" y="6350"/>
                </a:moveTo>
                <a:lnTo>
                  <a:pt x="6350" y="2075815"/>
                </a:lnTo>
                <a:lnTo>
                  <a:pt x="197244" y="2075815"/>
                </a:lnTo>
                <a:lnTo>
                  <a:pt x="197244" y="6350"/>
                </a:lnTo>
                <a:lnTo>
                  <a:pt x="6350" y="6350"/>
                </a:lnTo>
                <a:close/>
              </a:path>
            </a:pathLst>
          </a:custGeom>
          <a:ln w="12700">
            <a:solidFill>
              <a:srgbClr val="FFFFFF"/>
            </a:solidFill>
          </a:ln>
        </p:spPr>
        <p:txBody>
          <a:bodyPr wrap="square" lIns="0" tIns="0" rIns="0" bIns="0" rtlCol="0">
            <a:noAutofit/>
          </a:bodyPr>
          <a:lstStyle/>
          <a:p>
            <a:endParaRPr/>
          </a:p>
        </p:txBody>
      </p:sp>
      <p:pic>
        <p:nvPicPr>
          <p:cNvPr id="110"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9733" y="3162340"/>
            <a:ext cx="104254" cy="3626103"/>
          </a:xfrm>
          <a:prstGeom prst="rect">
            <a:avLst/>
          </a:prstGeom>
        </p:spPr>
      </p:pic>
      <p:pic>
        <p:nvPicPr>
          <p:cNvPr id="111"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3439" y="3155990"/>
            <a:ext cx="110617" cy="3638803"/>
          </a:xfrm>
          <a:prstGeom prst="rect">
            <a:avLst/>
          </a:prstGeom>
        </p:spPr>
      </p:pic>
      <p:sp>
        <p:nvSpPr>
          <p:cNvPr id="205" name="object 205"/>
          <p:cNvSpPr/>
          <p:nvPr/>
        </p:nvSpPr>
        <p:spPr>
          <a:xfrm>
            <a:off x="6227955" y="6709668"/>
            <a:ext cx="2830830" cy="66675"/>
          </a:xfrm>
          <a:custGeom>
            <a:avLst/>
            <a:gdLst/>
            <a:ahLst/>
            <a:cxnLst/>
            <a:rect l="l" t="t" r="r" b="b"/>
            <a:pathLst>
              <a:path w="2830830" h="66675">
                <a:moveTo>
                  <a:pt x="0" y="0"/>
                </a:moveTo>
                <a:lnTo>
                  <a:pt x="0" y="66675"/>
                </a:lnTo>
                <a:lnTo>
                  <a:pt x="2830830" y="66675"/>
                </a:lnTo>
                <a:lnTo>
                  <a:pt x="2830830" y="0"/>
                </a:lnTo>
                <a:lnTo>
                  <a:pt x="0" y="0"/>
                </a:lnTo>
                <a:close/>
              </a:path>
            </a:pathLst>
          </a:custGeom>
          <a:solidFill>
            <a:srgbClr val="FFFFFF"/>
          </a:solidFill>
        </p:spPr>
        <p:txBody>
          <a:bodyPr wrap="square" lIns="0" tIns="0" rIns="0" bIns="0" rtlCol="0">
            <a:noAutofit/>
          </a:bodyPr>
          <a:lstStyle/>
          <a:p>
            <a:endParaRPr/>
          </a:p>
        </p:txBody>
      </p:sp>
      <p:sp>
        <p:nvSpPr>
          <p:cNvPr id="206" name="object 206"/>
          <p:cNvSpPr/>
          <p:nvPr/>
        </p:nvSpPr>
        <p:spPr>
          <a:xfrm>
            <a:off x="6221605" y="6703318"/>
            <a:ext cx="2843530" cy="79375"/>
          </a:xfrm>
          <a:custGeom>
            <a:avLst/>
            <a:gdLst/>
            <a:ahLst/>
            <a:cxnLst/>
            <a:rect l="l" t="t" r="r" b="b"/>
            <a:pathLst>
              <a:path w="2843530" h="79375">
                <a:moveTo>
                  <a:pt x="6350" y="6350"/>
                </a:moveTo>
                <a:lnTo>
                  <a:pt x="6350" y="73025"/>
                </a:lnTo>
                <a:lnTo>
                  <a:pt x="2837180" y="73025"/>
                </a:lnTo>
                <a:lnTo>
                  <a:pt x="2837180" y="6350"/>
                </a:lnTo>
                <a:lnTo>
                  <a:pt x="6350" y="6350"/>
                </a:lnTo>
                <a:close/>
              </a:path>
            </a:pathLst>
          </a:custGeom>
          <a:ln w="12700">
            <a:solidFill>
              <a:srgbClr val="FFFFFF"/>
            </a:solidFill>
          </a:ln>
        </p:spPr>
        <p:txBody>
          <a:bodyPr wrap="square" lIns="0" tIns="0" rIns="0" bIns="0" rtlCol="0">
            <a:noAutofit/>
          </a:bodyPr>
          <a:lstStyle/>
          <a:p>
            <a:endParaRPr/>
          </a:p>
        </p:txBody>
      </p:sp>
      <p:pic>
        <p:nvPicPr>
          <p:cNvPr id="112"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455" y="54039"/>
            <a:ext cx="1627759" cy="804735"/>
          </a:xfrm>
          <a:prstGeom prst="rect">
            <a:avLst/>
          </a:prstGeom>
        </p:spPr>
      </p:pic>
      <p:pic>
        <p:nvPicPr>
          <p:cNvPr id="113"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55599"/>
            <a:ext cx="9144000" cy="6350"/>
          </a:xfrm>
          <a:prstGeom prst="rect">
            <a:avLst/>
          </a:prstGeom>
        </p:spPr>
      </p:pic>
      <p:sp>
        <p:nvSpPr>
          <p:cNvPr id="2" name="text 1"/>
          <p:cNvSpPr txBox="1"/>
          <p:nvPr/>
        </p:nvSpPr>
        <p:spPr>
          <a:xfrm>
            <a:off x="4043171" y="331598"/>
            <a:ext cx="1851789" cy="313932"/>
          </a:xfrm>
          <a:prstGeom prst="rect">
            <a:avLst/>
          </a:prstGeom>
        </p:spPr>
        <p:txBody>
          <a:bodyPr vert="horz" wrap="none" lIns="0" tIns="0" rIns="0" bIns="0" rtlCol="0">
            <a:spAutoFit/>
          </a:bodyPr>
          <a:lstStyle/>
          <a:p>
            <a:pPr marL="0">
              <a:lnSpc>
                <a:spcPct val="100000"/>
              </a:lnSpc>
            </a:pPr>
            <a:r>
              <a:rPr sz="2040" b="1" spc="10" dirty="0">
                <a:solidFill>
                  <a:srgbClr val="2E5496"/>
                </a:solidFill>
                <a:latin typeface="Arial"/>
                <a:cs typeface="Arial"/>
              </a:rPr>
              <a:t>Special thanks</a:t>
            </a:r>
            <a:endParaRPr sz="2000">
              <a:latin typeface="Arial"/>
              <a:cs typeface="Arial"/>
            </a:endParaRPr>
          </a:p>
        </p:txBody>
      </p:sp>
      <p:pic>
        <p:nvPicPr>
          <p:cNvPr id="114"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142" y="1702562"/>
            <a:ext cx="4635500" cy="1016000"/>
          </a:xfrm>
          <a:prstGeom prst="rect">
            <a:avLst/>
          </a:prstGeom>
        </p:spPr>
      </p:pic>
      <p:pic>
        <p:nvPicPr>
          <p:cNvPr id="115"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8982" y="3355854"/>
            <a:ext cx="2654808" cy="1331595"/>
          </a:xfrm>
          <a:prstGeom prst="rect">
            <a:avLst/>
          </a:prstGeom>
        </p:spPr>
      </p:pic>
      <p:pic>
        <p:nvPicPr>
          <p:cNvPr id="116" name="Imag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6525" y="3542004"/>
            <a:ext cx="1088263" cy="1036218"/>
          </a:xfrm>
          <a:prstGeom prst="rect">
            <a:avLst/>
          </a:prstGeom>
        </p:spPr>
      </p:pic>
      <p:sp>
        <p:nvSpPr>
          <p:cNvPr id="3" name="text 1"/>
          <p:cNvSpPr txBox="1"/>
          <p:nvPr/>
        </p:nvSpPr>
        <p:spPr>
          <a:xfrm>
            <a:off x="1043081" y="5439496"/>
            <a:ext cx="3250121"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Contact:  </a:t>
            </a:r>
            <a:r>
              <a:rPr sz="1800" spc="10" dirty="0">
                <a:solidFill>
                  <a:srgbClr val="0462C1"/>
                </a:solidFill>
                <a:latin typeface="Calibri"/>
                <a:cs typeface="Calibri"/>
                <a:hlinkClick r:id="rId11"/>
              </a:rPr>
              <a:t>renaville.r@progenus.be</a:t>
            </a:r>
            <a:endParaRPr sz="1800">
              <a:latin typeface="Calibri"/>
              <a:cs typeface="Calibri"/>
            </a:endParaRPr>
          </a:p>
        </p:txBody>
      </p:sp>
      <p:sp>
        <p:nvSpPr>
          <p:cNvPr id="207" name="object 207"/>
          <p:cNvSpPr/>
          <p:nvPr/>
        </p:nvSpPr>
        <p:spPr>
          <a:xfrm>
            <a:off x="1957324" y="5635460"/>
            <a:ext cx="2293620" cy="15240"/>
          </a:xfrm>
          <a:custGeom>
            <a:avLst/>
            <a:gdLst/>
            <a:ahLst/>
            <a:cxnLst/>
            <a:rect l="l" t="t" r="r" b="b"/>
            <a:pathLst>
              <a:path w="2293620" h="15240">
                <a:moveTo>
                  <a:pt x="0" y="0"/>
                </a:moveTo>
                <a:lnTo>
                  <a:pt x="764540" y="0"/>
                </a:lnTo>
                <a:lnTo>
                  <a:pt x="1529079" y="0"/>
                </a:lnTo>
                <a:lnTo>
                  <a:pt x="2293620" y="0"/>
                </a:lnTo>
                <a:lnTo>
                  <a:pt x="2293620" y="15240"/>
                </a:lnTo>
                <a:lnTo>
                  <a:pt x="1529079" y="15240"/>
                </a:lnTo>
                <a:lnTo>
                  <a:pt x="764540" y="15240"/>
                </a:lnTo>
                <a:lnTo>
                  <a:pt x="0" y="15240"/>
                </a:lnTo>
                <a:close/>
              </a:path>
            </a:pathLst>
          </a:custGeom>
          <a:solidFill>
            <a:srgbClr val="0462C1"/>
          </a:solidFill>
        </p:spPr>
        <p:txBody>
          <a:bodyPr wrap="square" lIns="0" tIns="0" rIns="0" bIns="0" rtlCol="0">
            <a:noAutofit/>
          </a:bodyPr>
          <a:lstStyle/>
          <a:p>
            <a:endParaRPr/>
          </a:p>
        </p:txBody>
      </p:sp>
      <p:sp>
        <p:nvSpPr>
          <p:cNvPr id="4" name="text 1"/>
          <p:cNvSpPr txBox="1"/>
          <p:nvPr/>
        </p:nvSpPr>
        <p:spPr>
          <a:xfrm>
            <a:off x="1043025" y="5714044"/>
            <a:ext cx="2680542" cy="276999"/>
          </a:xfrm>
          <a:prstGeom prst="rect">
            <a:avLst/>
          </a:prstGeom>
        </p:spPr>
        <p:txBody>
          <a:bodyPr vert="horz" wrap="none" lIns="0" tIns="0" rIns="0" bIns="0" rtlCol="0">
            <a:spAutoFit/>
          </a:bodyPr>
          <a:lstStyle/>
          <a:p>
            <a:pPr marL="0">
              <a:lnSpc>
                <a:spcPct val="100000"/>
              </a:lnSpc>
            </a:pPr>
            <a:r>
              <a:rPr sz="1800" spc="10" dirty="0">
                <a:latin typeface="Calibri"/>
                <a:cs typeface="Calibri"/>
              </a:rPr>
              <a:t>                 + 32-(0)81-616901</a:t>
            </a:r>
            <a:endParaRPr sz="1800">
              <a:latin typeface="Calibri"/>
              <a:cs typeface="Calibri"/>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55" y="1529568"/>
            <a:ext cx="2294142" cy="325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27" y="4776770"/>
            <a:ext cx="2075651" cy="1982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564" y="2564904"/>
            <a:ext cx="2180468" cy="2687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966" y="5174269"/>
            <a:ext cx="1986086" cy="170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1758" y="1485232"/>
            <a:ext cx="1876218" cy="298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470" y="4636049"/>
            <a:ext cx="2036794" cy="167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12" y="11942"/>
            <a:ext cx="2952328" cy="132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5934" y="4961255"/>
            <a:ext cx="1753868" cy="172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C:\Users\A.DAMARIO.lenovo\Desktop\European-Livestock-And-Meat-Trading-Union-UECBV-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8308" y="3284984"/>
            <a:ext cx="1329129" cy="100069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A.DAMARIO.lenovo\Desktop\CELCAA.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48269" y="2563672"/>
            <a:ext cx="2088231" cy="36127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A.DAMARIO.lenovo\Desktop\eurocoop.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40761" y="1821288"/>
            <a:ext cx="2159967" cy="487377"/>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5675" y="267979"/>
            <a:ext cx="2129921" cy="138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79564" y="1479823"/>
            <a:ext cx="1820428" cy="112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23585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9874" name="Picture 2" descr="C:\Users\A.DAMARIO.lenovo\Desktop\food conference\PDFsam_merge2\PDFsam_merge2_Page_1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302"/>
            <a:ext cx="9248246" cy="653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5275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
            <a:ext cx="9144000" cy="1103249"/>
          </a:xfrm>
          <a:prstGeom prst="rect">
            <a:avLst/>
          </a:prstGeom>
        </p:spPr>
      </p:pic>
      <p:pic>
        <p:nvPicPr>
          <p:cNvPr id="26"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757" y="6401004"/>
            <a:ext cx="678215" cy="457097"/>
          </a:xfrm>
          <a:prstGeom prst="rect">
            <a:avLst/>
          </a:prstGeom>
        </p:spPr>
      </p:pic>
      <p:pic>
        <p:nvPicPr>
          <p:cNvPr id="27"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4300" y="335211"/>
            <a:ext cx="1537740" cy="1077300"/>
          </a:xfrm>
          <a:prstGeom prst="rect">
            <a:avLst/>
          </a:prstGeom>
        </p:spPr>
      </p:pic>
      <p:sp>
        <p:nvSpPr>
          <p:cNvPr id="2" name="text 1"/>
          <p:cNvSpPr txBox="1"/>
          <p:nvPr/>
        </p:nvSpPr>
        <p:spPr>
          <a:xfrm>
            <a:off x="559985" y="1868977"/>
            <a:ext cx="1859163" cy="369332"/>
          </a:xfrm>
          <a:prstGeom prst="rect">
            <a:avLst/>
          </a:prstGeom>
        </p:spPr>
        <p:txBody>
          <a:bodyPr vert="horz" wrap="none" lIns="0" tIns="0" rIns="0" bIns="0" rtlCol="0">
            <a:spAutoFit/>
          </a:bodyPr>
          <a:lstStyle/>
          <a:p>
            <a:pPr marL="0">
              <a:lnSpc>
                <a:spcPct val="100000"/>
              </a:lnSpc>
            </a:pPr>
            <a:r>
              <a:rPr sz="2400" b="1" spc="10" dirty="0">
                <a:solidFill>
                  <a:srgbClr val="0E5393"/>
                </a:solidFill>
                <a:latin typeface="Arial"/>
                <a:cs typeface="Arial"/>
              </a:rPr>
              <a:t>Conclusions</a:t>
            </a:r>
            <a:endParaRPr sz="2400">
              <a:latin typeface="Arial"/>
              <a:cs typeface="Arial"/>
            </a:endParaRPr>
          </a:p>
        </p:txBody>
      </p:sp>
      <p:sp>
        <p:nvSpPr>
          <p:cNvPr id="3" name="text 1"/>
          <p:cNvSpPr txBox="1"/>
          <p:nvPr/>
        </p:nvSpPr>
        <p:spPr>
          <a:xfrm>
            <a:off x="559917" y="2618620"/>
            <a:ext cx="8830944" cy="1320361"/>
          </a:xfrm>
          <a:prstGeom prst="rect">
            <a:avLst/>
          </a:prstGeom>
        </p:spPr>
        <p:txBody>
          <a:bodyPr vert="horz" wrap="none" lIns="0" tIns="0" rIns="0" bIns="0" rtlCol="0">
            <a:spAutoFit/>
          </a:bodyPr>
          <a:lstStyle/>
          <a:p>
            <a:pPr marL="0">
              <a:lnSpc>
                <a:spcPct val="100000"/>
              </a:lnSpc>
            </a:pPr>
            <a:r>
              <a:rPr sz="2780" spc="10" dirty="0">
                <a:solidFill>
                  <a:srgbClr val="0E5393"/>
                </a:solidFill>
                <a:latin typeface="Verdana"/>
                <a:cs typeface="Verdana"/>
              </a:rPr>
              <a:t>•   </a:t>
            </a:r>
            <a:r>
              <a:rPr sz="2280" spc="10" dirty="0">
                <a:solidFill>
                  <a:srgbClr val="0E5393"/>
                </a:solidFill>
                <a:latin typeface="Verdana"/>
                <a:cs typeface="Verdana"/>
              </a:rPr>
              <a:t>Function  of  labels/  other  tools  to  ensure  integrity  </a:t>
            </a:r>
            <a:endParaRPr sz="2200">
              <a:latin typeface="Verdana"/>
              <a:cs typeface="Verdana"/>
            </a:endParaRPr>
          </a:p>
          <a:p>
            <a:pPr marL="0">
              <a:lnSpc>
                <a:spcPct val="100000"/>
              </a:lnSpc>
            </a:pPr>
            <a:r>
              <a:rPr sz="2900" spc="10" dirty="0">
                <a:solidFill>
                  <a:srgbClr val="0E5393"/>
                </a:solidFill>
                <a:latin typeface="Verdana"/>
                <a:cs typeface="Verdana"/>
              </a:rPr>
              <a:t>•   </a:t>
            </a:r>
            <a:r>
              <a:rPr sz="2400" spc="10" dirty="0">
                <a:solidFill>
                  <a:srgbClr val="0E5393"/>
                </a:solidFill>
                <a:latin typeface="Verdana"/>
                <a:cs typeface="Verdana"/>
              </a:rPr>
              <a:t>Proper  consumer  understanding  necessary  basis  </a:t>
            </a:r>
            <a:endParaRPr sz="2400">
              <a:latin typeface="Verdana"/>
              <a:cs typeface="Verdana"/>
            </a:endParaRPr>
          </a:p>
          <a:p>
            <a:pPr marL="0">
              <a:lnSpc>
                <a:spcPct val="100000"/>
              </a:lnSpc>
            </a:pPr>
            <a:r>
              <a:rPr sz="2900" spc="10" dirty="0">
                <a:solidFill>
                  <a:srgbClr val="0E5393"/>
                </a:solidFill>
                <a:latin typeface="Verdana"/>
                <a:cs typeface="Verdana"/>
              </a:rPr>
              <a:t>•   </a:t>
            </a:r>
            <a:r>
              <a:rPr sz="2400" spc="10" dirty="0">
                <a:solidFill>
                  <a:srgbClr val="0E5393"/>
                </a:solidFill>
                <a:latin typeface="Verdana"/>
                <a:cs typeface="Verdana"/>
              </a:rPr>
              <a:t>Consumers  are  market  actors,  different</a:t>
            </a:r>
            <a:endParaRPr sz="2400">
              <a:latin typeface="Verdana"/>
              <a:cs typeface="Verdana"/>
            </a:endParaRPr>
          </a:p>
        </p:txBody>
      </p:sp>
      <p:sp>
        <p:nvSpPr>
          <p:cNvPr id="4" name="text 1"/>
          <p:cNvSpPr txBox="1"/>
          <p:nvPr/>
        </p:nvSpPr>
        <p:spPr>
          <a:xfrm>
            <a:off x="559917" y="3924045"/>
            <a:ext cx="7628948" cy="1134157"/>
          </a:xfrm>
          <a:prstGeom prst="rect">
            <a:avLst/>
          </a:prstGeom>
        </p:spPr>
        <p:txBody>
          <a:bodyPr vert="horz" wrap="none" lIns="0" tIns="0" rIns="0" bIns="0" rtlCol="0">
            <a:spAutoFit/>
          </a:bodyPr>
          <a:lstStyle/>
          <a:p>
            <a:pPr marL="0">
              <a:lnSpc>
                <a:spcPct val="100000"/>
              </a:lnSpc>
            </a:pPr>
            <a:r>
              <a:rPr sz="2280" spc="10" dirty="0">
                <a:solidFill>
                  <a:srgbClr val="0E5393"/>
                </a:solidFill>
                <a:latin typeface="Verdana"/>
                <a:cs typeface="Verdana"/>
              </a:rPr>
              <a:t>expectations/  motivation  of  different  consumer</a:t>
            </a:r>
            <a:endParaRPr sz="2200">
              <a:latin typeface="Verdana"/>
              <a:cs typeface="Verdana"/>
            </a:endParaRPr>
          </a:p>
          <a:p>
            <a:pPr marL="0">
              <a:lnSpc>
                <a:spcPct val="100000"/>
              </a:lnSpc>
            </a:pPr>
            <a:r>
              <a:rPr sz="2400" spc="10" dirty="0">
                <a:solidFill>
                  <a:srgbClr val="0E5393"/>
                </a:solidFill>
                <a:latin typeface="Verdana"/>
                <a:cs typeface="Verdana"/>
              </a:rPr>
              <a:t>groups</a:t>
            </a:r>
            <a:endParaRPr sz="2400">
              <a:latin typeface="Verdana"/>
              <a:cs typeface="Verdana"/>
            </a:endParaRPr>
          </a:p>
          <a:p>
            <a:pPr marL="0">
              <a:lnSpc>
                <a:spcPct val="100000"/>
              </a:lnSpc>
            </a:pPr>
            <a:r>
              <a:rPr sz="2690" spc="10" dirty="0">
                <a:solidFill>
                  <a:srgbClr val="0E5393"/>
                </a:solidFill>
                <a:latin typeface="Verdana"/>
                <a:cs typeface="Verdana"/>
              </a:rPr>
              <a:t>•   </a:t>
            </a:r>
            <a:r>
              <a:rPr sz="2190" spc="10" dirty="0">
                <a:solidFill>
                  <a:srgbClr val="0E5393"/>
                </a:solidFill>
                <a:latin typeface="Verdana"/>
                <a:cs typeface="Verdana"/>
              </a:rPr>
              <a:t>Future  –  foresight  study  "EU  food  safety  and</a:t>
            </a:r>
            <a:endParaRPr sz="2100">
              <a:latin typeface="Verdana"/>
              <a:cs typeface="Verdana"/>
            </a:endParaRPr>
          </a:p>
        </p:txBody>
      </p:sp>
      <p:sp>
        <p:nvSpPr>
          <p:cNvPr id="5" name="text 1"/>
          <p:cNvSpPr txBox="1"/>
          <p:nvPr/>
        </p:nvSpPr>
        <p:spPr>
          <a:xfrm>
            <a:off x="559917" y="5094730"/>
            <a:ext cx="8159028" cy="720197"/>
          </a:xfrm>
          <a:prstGeom prst="rect">
            <a:avLst/>
          </a:prstGeom>
        </p:spPr>
        <p:txBody>
          <a:bodyPr vert="horz" wrap="none" lIns="0" tIns="0" rIns="0" bIns="0" rtlCol="0">
            <a:spAutoFit/>
          </a:bodyPr>
          <a:lstStyle/>
          <a:p>
            <a:pPr marL="0">
              <a:lnSpc>
                <a:spcPct val="100000"/>
              </a:lnSpc>
            </a:pPr>
            <a:r>
              <a:rPr sz="2280" spc="10" dirty="0">
                <a:solidFill>
                  <a:srgbClr val="0E5393"/>
                </a:solidFill>
                <a:latin typeface="Verdana"/>
                <a:cs typeface="Verdana"/>
              </a:rPr>
              <a:t>nutrition  2050"-  non-verbal  information  or  encoded</a:t>
            </a:r>
            <a:endParaRPr sz="2200">
              <a:latin typeface="Verdana"/>
              <a:cs typeface="Verdana"/>
            </a:endParaRPr>
          </a:p>
          <a:p>
            <a:pPr marL="0">
              <a:lnSpc>
                <a:spcPct val="100000"/>
              </a:lnSpc>
            </a:pPr>
            <a:r>
              <a:rPr sz="2400" spc="10" dirty="0">
                <a:solidFill>
                  <a:srgbClr val="0E5393"/>
                </a:solidFill>
                <a:latin typeface="Verdana"/>
                <a:cs typeface="Verdana"/>
              </a:rPr>
              <a:t>information  accessible  in  various  languages?</a:t>
            </a:r>
            <a:endParaRPr sz="2400">
              <a:latin typeface="Verdana"/>
              <a:cs typeface="Verdana"/>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9"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
            <a:ext cx="9144000" cy="1103249"/>
          </a:xfrm>
          <a:prstGeom prst="rect">
            <a:avLst/>
          </a:prstGeom>
        </p:spPr>
      </p:pic>
      <p:pic>
        <p:nvPicPr>
          <p:cNvPr id="30"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757" y="6401004"/>
            <a:ext cx="678215" cy="457097"/>
          </a:xfrm>
          <a:prstGeom prst="rect">
            <a:avLst/>
          </a:prstGeom>
        </p:spPr>
      </p:pic>
      <p:pic>
        <p:nvPicPr>
          <p:cNvPr id="31"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4300" y="335211"/>
            <a:ext cx="1537740" cy="1077300"/>
          </a:xfrm>
          <a:prstGeom prst="rect">
            <a:avLst/>
          </a:prstGeom>
        </p:spPr>
      </p:pic>
      <p:pic>
        <p:nvPicPr>
          <p:cNvPr id="32"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987" y="2708275"/>
            <a:ext cx="6858000" cy="23241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55" y="1529568"/>
            <a:ext cx="2294142" cy="325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27" y="4776770"/>
            <a:ext cx="2075651" cy="1982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564" y="2564904"/>
            <a:ext cx="2180468" cy="2687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966" y="5174269"/>
            <a:ext cx="1986086" cy="170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1758" y="1485232"/>
            <a:ext cx="1876218" cy="298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470" y="4636049"/>
            <a:ext cx="2036794" cy="167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12" y="11942"/>
            <a:ext cx="2952328" cy="132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5934" y="4961255"/>
            <a:ext cx="1753868" cy="172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C:\Users\A.DAMARIO.lenovo\Desktop\European-Livestock-And-Meat-Trading-Union-UECBV-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8308" y="3284984"/>
            <a:ext cx="1329129" cy="100069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A.DAMARIO.lenovo\Desktop\CELCAA.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48269" y="2563672"/>
            <a:ext cx="2088231" cy="36127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A.DAMARIO.lenovo\Desktop\eurocoop.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40761" y="1821288"/>
            <a:ext cx="2159967" cy="487377"/>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5675" y="267979"/>
            <a:ext cx="2129921" cy="138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79564" y="1479823"/>
            <a:ext cx="1820428" cy="112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02951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0898" name="Picture 2" descr="C:\Users\A.DAMARIO.lenovo\Desktop\food conference\PDFsam_merge2\PDFsam_merge2_Page_1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1" y="0"/>
            <a:ext cx="9152711" cy="647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9396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p:cNvSpPr>
            <a:spLocks noGrp="1"/>
          </p:cNvSpPr>
          <p:nvPr>
            <p:ph type="title"/>
          </p:nvPr>
        </p:nvSpPr>
        <p:spPr>
          <a:xfrm>
            <a:off x="317989" y="332660"/>
            <a:ext cx="8478982" cy="1144023"/>
          </a:xfrm>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oAutofit/>
          </a:bodyPr>
          <a:lstStyle/>
          <a:p>
            <a:pPr fontAlgn="auto">
              <a:spcAft>
                <a:spcPts val="0"/>
              </a:spcAft>
              <a:defRPr/>
            </a:pPr>
            <a:r>
              <a:rPr lang="en-GB" sz="3600" dirty="0" smtClean="0"/>
              <a:t>Trust in Food:   product integrity  and  transparency.</a:t>
            </a:r>
            <a:endParaRPr lang="nl-NL" sz="3600" dirty="0">
              <a:ln>
                <a:solidFill>
                  <a:schemeClr val="bg1">
                    <a:lumMod val="50000"/>
                  </a:schemeClr>
                </a:solidFill>
              </a:ln>
              <a:solidFill>
                <a:schemeClr val="tx1"/>
              </a:solidFill>
            </a:endParaRPr>
          </a:p>
        </p:txBody>
      </p:sp>
      <p:sp>
        <p:nvSpPr>
          <p:cNvPr id="111619" name="TextBox 1"/>
          <p:cNvSpPr txBox="1">
            <a:spLocks noChangeArrowheads="1"/>
          </p:cNvSpPr>
          <p:nvPr/>
        </p:nvSpPr>
        <p:spPr bwMode="auto">
          <a:xfrm>
            <a:off x="6551672" y="1836738"/>
            <a:ext cx="1646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b="1">
                <a:solidFill>
                  <a:schemeClr val="bg1"/>
                </a:solidFill>
                <a:latin typeface="Verdana" pitchFamily="34" charset="0"/>
              </a:defRPr>
            </a:lvl1pPr>
            <a:lvl2pPr marL="742950" indent="-285750" eaLnBrk="0" hangingPunct="0">
              <a:defRPr sz="700" b="1">
                <a:solidFill>
                  <a:schemeClr val="bg1"/>
                </a:solidFill>
                <a:latin typeface="Verdana" pitchFamily="34" charset="0"/>
              </a:defRPr>
            </a:lvl2pPr>
            <a:lvl3pPr marL="1143000" indent="-228600" eaLnBrk="0" hangingPunct="0">
              <a:defRPr sz="700" b="1">
                <a:solidFill>
                  <a:schemeClr val="bg1"/>
                </a:solidFill>
                <a:latin typeface="Verdana" pitchFamily="34" charset="0"/>
              </a:defRPr>
            </a:lvl3pPr>
            <a:lvl4pPr marL="1600200" indent="-228600" eaLnBrk="0" hangingPunct="0">
              <a:defRPr sz="700" b="1">
                <a:solidFill>
                  <a:schemeClr val="bg1"/>
                </a:solidFill>
                <a:latin typeface="Verdana" pitchFamily="34" charset="0"/>
              </a:defRPr>
            </a:lvl4pPr>
            <a:lvl5pPr marL="2057400" indent="-228600" eaLnBrk="0" hangingPunct="0">
              <a:defRPr sz="700" b="1">
                <a:solidFill>
                  <a:schemeClr val="bg1"/>
                </a:solidFill>
                <a:latin typeface="Verdana" pitchFamily="34" charset="0"/>
              </a:defRPr>
            </a:lvl5pPr>
            <a:lvl6pPr marL="2514600" indent="-228600" algn="ctr" eaLnBrk="0" fontAlgn="base" hangingPunct="0">
              <a:spcBef>
                <a:spcPct val="0"/>
              </a:spcBef>
              <a:spcAft>
                <a:spcPct val="0"/>
              </a:spcAft>
              <a:defRPr sz="700" b="1">
                <a:solidFill>
                  <a:schemeClr val="bg1"/>
                </a:solidFill>
                <a:latin typeface="Verdana" pitchFamily="34" charset="0"/>
              </a:defRPr>
            </a:lvl6pPr>
            <a:lvl7pPr marL="2971800" indent="-228600" algn="ctr" eaLnBrk="0" fontAlgn="base" hangingPunct="0">
              <a:spcBef>
                <a:spcPct val="0"/>
              </a:spcBef>
              <a:spcAft>
                <a:spcPct val="0"/>
              </a:spcAft>
              <a:defRPr sz="700" b="1">
                <a:solidFill>
                  <a:schemeClr val="bg1"/>
                </a:solidFill>
                <a:latin typeface="Verdana" pitchFamily="34" charset="0"/>
              </a:defRPr>
            </a:lvl7pPr>
            <a:lvl8pPr marL="3429000" indent="-228600" algn="ctr" eaLnBrk="0" fontAlgn="base" hangingPunct="0">
              <a:spcBef>
                <a:spcPct val="0"/>
              </a:spcBef>
              <a:spcAft>
                <a:spcPct val="0"/>
              </a:spcAft>
              <a:defRPr sz="700" b="1">
                <a:solidFill>
                  <a:schemeClr val="bg1"/>
                </a:solidFill>
                <a:latin typeface="Verdana" pitchFamily="34" charset="0"/>
              </a:defRPr>
            </a:lvl8pPr>
            <a:lvl9pPr marL="3886200" indent="-228600" algn="ctr" eaLnBrk="0" fontAlgn="base" hangingPunct="0">
              <a:spcBef>
                <a:spcPct val="0"/>
              </a:spcBef>
              <a:spcAft>
                <a:spcPct val="0"/>
              </a:spcAft>
              <a:defRPr sz="700" b="1">
                <a:solidFill>
                  <a:schemeClr val="bg1"/>
                </a:solidFill>
                <a:latin typeface="Verdana" pitchFamily="34" charset="0"/>
              </a:defRPr>
            </a:lvl9pPr>
          </a:lstStyle>
          <a:p>
            <a:pPr eaLnBrk="1" fontAlgn="base" hangingPunct="1">
              <a:spcBef>
                <a:spcPct val="0"/>
              </a:spcBef>
              <a:spcAft>
                <a:spcPct val="0"/>
              </a:spcAft>
            </a:pPr>
            <a:r>
              <a:rPr lang="en-US" sz="1800" b="0" dirty="0" smtClean="0">
                <a:solidFill>
                  <a:srgbClr val="7F7F7F"/>
                </a:solidFill>
                <a:latin typeface="Arial" charset="0"/>
              </a:rPr>
              <a:t>June 24, 2016</a:t>
            </a:r>
          </a:p>
        </p:txBody>
      </p:sp>
      <p:sp>
        <p:nvSpPr>
          <p:cNvPr id="4" name="Titel 3"/>
          <p:cNvSpPr txBox="1">
            <a:spLocks/>
          </p:cNvSpPr>
          <p:nvPr/>
        </p:nvSpPr>
        <p:spPr bwMode="auto">
          <a:xfrm rot="20554713">
            <a:off x="3152014" y="5719177"/>
            <a:ext cx="2880319" cy="57606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fontAlgn="base">
              <a:spcBef>
                <a:spcPct val="0"/>
              </a:spcBef>
              <a:spcAft>
                <a:spcPct val="0"/>
              </a:spcAft>
              <a:defRPr sz="4000" b="1" kern="1200">
                <a:solidFill>
                  <a:srgbClr val="103A71"/>
                </a:solidFill>
                <a:latin typeface="+mj-lt"/>
                <a:ea typeface="+mj-ea"/>
                <a:cs typeface="+mj-cs"/>
              </a:defRPr>
            </a:lvl1pPr>
            <a:lvl2pPr algn="l" rtl="0" fontAlgn="base">
              <a:spcBef>
                <a:spcPct val="0"/>
              </a:spcBef>
              <a:spcAft>
                <a:spcPct val="0"/>
              </a:spcAft>
              <a:defRPr sz="3500" b="1">
                <a:solidFill>
                  <a:schemeClr val="bg1"/>
                </a:solidFill>
                <a:latin typeface="Arial" charset="0"/>
              </a:defRPr>
            </a:lvl2pPr>
            <a:lvl3pPr algn="l" rtl="0" fontAlgn="base">
              <a:spcBef>
                <a:spcPct val="0"/>
              </a:spcBef>
              <a:spcAft>
                <a:spcPct val="0"/>
              </a:spcAft>
              <a:defRPr sz="3500" b="1">
                <a:solidFill>
                  <a:schemeClr val="bg1"/>
                </a:solidFill>
                <a:latin typeface="Arial" charset="0"/>
              </a:defRPr>
            </a:lvl3pPr>
            <a:lvl4pPr algn="l" rtl="0" fontAlgn="base">
              <a:spcBef>
                <a:spcPct val="0"/>
              </a:spcBef>
              <a:spcAft>
                <a:spcPct val="0"/>
              </a:spcAft>
              <a:defRPr sz="3500" b="1">
                <a:solidFill>
                  <a:schemeClr val="bg1"/>
                </a:solidFill>
                <a:latin typeface="Arial" charset="0"/>
              </a:defRPr>
            </a:lvl4pPr>
            <a:lvl5pPr algn="l" rtl="0" fontAlgn="base">
              <a:spcBef>
                <a:spcPct val="0"/>
              </a:spcBef>
              <a:spcAft>
                <a:spcPct val="0"/>
              </a:spcAft>
              <a:defRPr sz="3500" b="1">
                <a:solidFill>
                  <a:schemeClr val="bg1"/>
                </a:solidFill>
                <a:latin typeface="Arial" charset="0"/>
              </a:defRPr>
            </a:lvl5pPr>
            <a:lvl6pPr marL="457200" algn="l" rtl="0" fontAlgn="base">
              <a:spcBef>
                <a:spcPct val="0"/>
              </a:spcBef>
              <a:spcAft>
                <a:spcPct val="0"/>
              </a:spcAft>
              <a:defRPr sz="3500" b="1">
                <a:solidFill>
                  <a:schemeClr val="bg1"/>
                </a:solidFill>
                <a:latin typeface="Arial" charset="0"/>
              </a:defRPr>
            </a:lvl6pPr>
            <a:lvl7pPr marL="914400" algn="l" rtl="0" fontAlgn="base">
              <a:spcBef>
                <a:spcPct val="0"/>
              </a:spcBef>
              <a:spcAft>
                <a:spcPct val="0"/>
              </a:spcAft>
              <a:defRPr sz="3500" b="1">
                <a:solidFill>
                  <a:schemeClr val="bg1"/>
                </a:solidFill>
                <a:latin typeface="Arial" charset="0"/>
              </a:defRPr>
            </a:lvl7pPr>
            <a:lvl8pPr marL="1371600" algn="l" rtl="0" fontAlgn="base">
              <a:spcBef>
                <a:spcPct val="0"/>
              </a:spcBef>
              <a:spcAft>
                <a:spcPct val="0"/>
              </a:spcAft>
              <a:defRPr sz="3500" b="1">
                <a:solidFill>
                  <a:schemeClr val="bg1"/>
                </a:solidFill>
                <a:latin typeface="Arial" charset="0"/>
              </a:defRPr>
            </a:lvl8pPr>
            <a:lvl9pPr marL="1828800" algn="l" rtl="0" fontAlgn="base">
              <a:spcBef>
                <a:spcPct val="0"/>
              </a:spcBef>
              <a:spcAft>
                <a:spcPct val="0"/>
              </a:spcAft>
              <a:defRPr sz="3500" b="1">
                <a:solidFill>
                  <a:schemeClr val="bg1"/>
                </a:solidFill>
                <a:latin typeface="Arial" charset="0"/>
              </a:defRPr>
            </a:lvl9pPr>
          </a:lstStyle>
          <a:p>
            <a:pPr fontAlgn="auto">
              <a:spcAft>
                <a:spcPts val="0"/>
              </a:spcAft>
              <a:defRPr/>
            </a:pPr>
            <a:r>
              <a:rPr lang="nl-NL" sz="2400" dirty="0" smtClean="0">
                <a:ln>
                  <a:solidFill>
                    <a:prstClr val="white">
                      <a:lumMod val="50000"/>
                    </a:prstClr>
                  </a:solidFill>
                </a:ln>
                <a:solidFill>
                  <a:srgbClr val="3B4BDF"/>
                </a:solidFill>
                <a:latin typeface="Verdana" pitchFamily="34" charset="0"/>
              </a:rPr>
              <a:t>Bert </a:t>
            </a:r>
            <a:r>
              <a:rPr lang="nl-NL" sz="2400" dirty="0" err="1" smtClean="0">
                <a:ln>
                  <a:solidFill>
                    <a:prstClr val="white">
                      <a:lumMod val="50000"/>
                    </a:prstClr>
                  </a:solidFill>
                </a:ln>
                <a:solidFill>
                  <a:srgbClr val="3B4BDF"/>
                </a:solidFill>
                <a:latin typeface="Verdana" pitchFamily="34" charset="0"/>
              </a:rPr>
              <a:t>Urlings</a:t>
            </a:r>
            <a:endParaRPr lang="nl-NL" sz="2400" dirty="0">
              <a:ln>
                <a:solidFill>
                  <a:prstClr val="white">
                    <a:lumMod val="50000"/>
                  </a:prstClr>
                </a:solidFill>
              </a:ln>
              <a:solidFill>
                <a:srgbClr val="3B4BDF"/>
              </a:solidFill>
              <a:latin typeface="Verdana" pitchFamily="34" charset="0"/>
            </a:endParaRPr>
          </a:p>
        </p:txBody>
      </p:sp>
    </p:spTree>
    <p:extLst>
      <p:ext uri="{BB962C8B-B14F-4D97-AF65-F5344CB8AC3E}">
        <p14:creationId xmlns:p14="http://schemas.microsoft.com/office/powerpoint/2010/main" val="1126514164"/>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Tijdelijke aanduiding voor afbeelding 4"/>
          <p:cNvPicPr>
            <a:picLocks noChangeAspect="1"/>
          </p:cNvPicPr>
          <p:nvPr/>
        </p:nvPicPr>
        <p:blipFill>
          <a:blip r:embed="rId2">
            <a:extLst>
              <a:ext uri="{28A0092B-C50C-407E-A947-70E740481C1C}">
                <a14:useLocalDpi xmlns:a14="http://schemas.microsoft.com/office/drawing/2010/main" val="0"/>
              </a:ext>
            </a:extLst>
          </a:blip>
          <a:srcRect l="15620" r="15620"/>
          <a:stretch>
            <a:fillRect/>
          </a:stretch>
        </p:blipFill>
        <p:spPr>
          <a:xfrm>
            <a:off x="6115050" y="1125326"/>
            <a:ext cx="3028950" cy="5732689"/>
          </a:xfrm>
          <a:prstGeom prst="rect">
            <a:avLst/>
          </a:prstGeom>
        </p:spPr>
      </p:pic>
      <p:sp>
        <p:nvSpPr>
          <p:cNvPr id="2" name="Titel 1"/>
          <p:cNvSpPr>
            <a:spLocks noGrp="1"/>
          </p:cNvSpPr>
          <p:nvPr>
            <p:ph type="title"/>
          </p:nvPr>
        </p:nvSpPr>
        <p:spPr/>
        <p:txBody>
          <a:bodyPr/>
          <a:lstStyle/>
          <a:p>
            <a:r>
              <a:rPr lang="nl-NL" dirty="0" err="1" smtClean="0"/>
              <a:t>Vion</a:t>
            </a:r>
            <a:r>
              <a:rPr lang="nl-NL" dirty="0" smtClean="0"/>
              <a:t> Food: Farmers </a:t>
            </a:r>
            <a:r>
              <a:rPr lang="nl-NL" dirty="0" err="1" smtClean="0"/>
              <a:t>owned</a:t>
            </a:r>
            <a:endParaRPr lang="nl-NL" dirty="0"/>
          </a:p>
        </p:txBody>
      </p:sp>
      <p:sp>
        <p:nvSpPr>
          <p:cNvPr id="4" name="Rectangle 6"/>
          <p:cNvSpPr/>
          <p:nvPr/>
        </p:nvSpPr>
        <p:spPr>
          <a:xfrm>
            <a:off x="1" y="1176867"/>
            <a:ext cx="2116138" cy="1862666"/>
          </a:xfrm>
          <a:prstGeom prst="rect">
            <a:avLst/>
          </a:prstGeom>
          <a:solidFill>
            <a:srgbClr val="F7A600"/>
          </a:solidFill>
          <a:ln w="25400" cap="flat" cmpd="sng" algn="ctr">
            <a:solidFill>
              <a:srgbClr val="F7A600"/>
            </a:solidFill>
            <a:prstDash val="solid"/>
          </a:ln>
          <a:effectLst/>
        </p:spPr>
        <p:txBody>
          <a:bodyPr lIns="102190" tIns="51093" rIns="102190" bIns="5109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830573" fontAlgn="base">
              <a:spcBef>
                <a:spcPct val="0"/>
              </a:spcBef>
              <a:spcAft>
                <a:spcPct val="0"/>
              </a:spcAft>
              <a:defRPr/>
            </a:pPr>
            <a:r>
              <a:rPr lang="en-US" altLang="nl-NL" kern="0" dirty="0" smtClean="0">
                <a:solidFill>
                  <a:srgbClr val="FFFFFF"/>
                </a:solidFill>
                <a:latin typeface="Calibri" pitchFamily="34" charset="0"/>
              </a:rPr>
              <a:t>TOP 30 </a:t>
            </a:r>
            <a:endParaRPr lang="en-US" altLang="nl-NL" kern="0" dirty="0">
              <a:solidFill>
                <a:srgbClr val="FFFFFF"/>
              </a:solidFill>
              <a:latin typeface="Calibri" pitchFamily="34" charset="0"/>
            </a:endParaRPr>
          </a:p>
          <a:p>
            <a:pPr algn="ctr" defTabSz="830573" fontAlgn="base">
              <a:spcBef>
                <a:spcPct val="0"/>
              </a:spcBef>
              <a:spcAft>
                <a:spcPct val="0"/>
              </a:spcAft>
              <a:defRPr/>
            </a:pPr>
            <a:r>
              <a:rPr lang="en-US" altLang="nl-NL" sz="1400" kern="0" dirty="0">
                <a:solidFill>
                  <a:srgbClr val="FFFFFF"/>
                </a:solidFill>
                <a:latin typeface="Calibri" pitchFamily="34" charset="0"/>
              </a:rPr>
              <a:t>Food companies</a:t>
            </a:r>
          </a:p>
          <a:p>
            <a:pPr algn="ctr" defTabSz="830573" fontAlgn="base">
              <a:spcBef>
                <a:spcPct val="0"/>
              </a:spcBef>
              <a:spcAft>
                <a:spcPct val="0"/>
              </a:spcAft>
              <a:defRPr/>
            </a:pPr>
            <a:r>
              <a:rPr lang="en-US" altLang="nl-NL" sz="1400" kern="0" dirty="0">
                <a:solidFill>
                  <a:srgbClr val="FFFFFF"/>
                </a:solidFill>
                <a:latin typeface="Calibri" pitchFamily="34" charset="0"/>
              </a:rPr>
              <a:t>In turnover</a:t>
            </a:r>
          </a:p>
        </p:txBody>
      </p:sp>
      <p:sp>
        <p:nvSpPr>
          <p:cNvPr id="5" name="Rectangle 7"/>
          <p:cNvSpPr/>
          <p:nvPr/>
        </p:nvSpPr>
        <p:spPr>
          <a:xfrm>
            <a:off x="2173662" y="1177000"/>
            <a:ext cx="3617797" cy="967317"/>
          </a:xfrm>
          <a:prstGeom prst="rect">
            <a:avLst/>
          </a:prstGeom>
          <a:solidFill>
            <a:srgbClr val="103A71"/>
          </a:solidFill>
          <a:ln w="25400" cap="flat" cmpd="sng" algn="ctr">
            <a:solidFill>
              <a:srgbClr val="103A71"/>
            </a:solidFill>
            <a:prstDash val="solid"/>
          </a:ln>
          <a:effectLst/>
        </p:spPr>
        <p:txBody>
          <a:bodyPr lIns="102190" tIns="51093" rIns="102190" bIns="5109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830573" fontAlgn="base">
              <a:spcBef>
                <a:spcPct val="0"/>
              </a:spcBef>
              <a:spcAft>
                <a:spcPct val="0"/>
              </a:spcAft>
              <a:defRPr/>
            </a:pPr>
            <a:r>
              <a:rPr lang="en-US" altLang="nl-NL" sz="1600" b="1" kern="0" dirty="0">
                <a:solidFill>
                  <a:srgbClr val="FFFFFF"/>
                </a:solidFill>
                <a:latin typeface="Calibri" pitchFamily="34" charset="0"/>
              </a:rPr>
              <a:t>25 Production locations   </a:t>
            </a:r>
          </a:p>
          <a:p>
            <a:pPr algn="ctr" defTabSz="830573" fontAlgn="base">
              <a:spcBef>
                <a:spcPct val="0"/>
              </a:spcBef>
              <a:spcAft>
                <a:spcPct val="0"/>
              </a:spcAft>
              <a:defRPr/>
            </a:pPr>
            <a:r>
              <a:rPr lang="en-US" altLang="nl-NL" sz="1600" b="1" kern="0" dirty="0">
                <a:solidFill>
                  <a:srgbClr val="FFFFFF"/>
                </a:solidFill>
                <a:latin typeface="Calibri" pitchFamily="34" charset="0"/>
              </a:rPr>
              <a:t>The Netherlands - Germany</a:t>
            </a:r>
          </a:p>
        </p:txBody>
      </p:sp>
      <p:sp>
        <p:nvSpPr>
          <p:cNvPr id="6" name="Rectangle 9"/>
          <p:cNvSpPr/>
          <p:nvPr/>
        </p:nvSpPr>
        <p:spPr>
          <a:xfrm>
            <a:off x="2171706" y="2205700"/>
            <a:ext cx="3617797" cy="833967"/>
          </a:xfrm>
          <a:prstGeom prst="rect">
            <a:avLst/>
          </a:prstGeom>
          <a:solidFill>
            <a:srgbClr val="A5CFED"/>
          </a:solidFill>
          <a:ln w="25400" cap="flat" cmpd="sng" algn="ctr">
            <a:solidFill>
              <a:srgbClr val="A5CFED"/>
            </a:solidFill>
            <a:prstDash val="solid"/>
          </a:ln>
          <a:effectLst/>
        </p:spPr>
        <p:txBody>
          <a:bodyPr lIns="102190" tIns="51093" rIns="102190" bIns="5109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830573" fontAlgn="base">
              <a:spcBef>
                <a:spcPct val="0"/>
              </a:spcBef>
              <a:spcAft>
                <a:spcPct val="0"/>
              </a:spcAft>
              <a:defRPr/>
            </a:pPr>
            <a:r>
              <a:rPr lang="en-US" altLang="nl-NL" b="1" kern="0" dirty="0" smtClean="0">
                <a:solidFill>
                  <a:srgbClr val="FFFFFF"/>
                </a:solidFill>
                <a:latin typeface="Calibri" pitchFamily="34" charset="0"/>
              </a:rPr>
              <a:t>11,021 employees</a:t>
            </a:r>
            <a:endParaRPr lang="en-US" altLang="nl-NL" sz="1400" b="1" kern="0" dirty="0">
              <a:solidFill>
                <a:srgbClr val="FFFFFF"/>
              </a:solidFill>
              <a:latin typeface="Calibri" pitchFamily="34" charset="0"/>
            </a:endParaRPr>
          </a:p>
        </p:txBody>
      </p:sp>
      <p:sp>
        <p:nvSpPr>
          <p:cNvPr id="7" name="Rectangle 8"/>
          <p:cNvSpPr/>
          <p:nvPr/>
        </p:nvSpPr>
        <p:spPr>
          <a:xfrm>
            <a:off x="5161818" y="1176867"/>
            <a:ext cx="1548378" cy="1862666"/>
          </a:xfrm>
          <a:prstGeom prst="rect">
            <a:avLst/>
          </a:prstGeom>
          <a:solidFill>
            <a:srgbClr val="85B521"/>
          </a:solidFill>
          <a:ln w="25400" cap="flat" cmpd="sng" algn="ctr">
            <a:solidFill>
              <a:srgbClr val="85B521"/>
            </a:solidFill>
            <a:prstDash val="solid"/>
          </a:ln>
          <a:effectLst/>
        </p:spPr>
        <p:txBody>
          <a:bodyPr lIns="102190" tIns="51093" rIns="102190" bIns="51093"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830573" fontAlgn="base">
              <a:spcBef>
                <a:spcPct val="0"/>
              </a:spcBef>
              <a:spcAft>
                <a:spcPct val="0"/>
              </a:spcAft>
              <a:defRPr/>
            </a:pPr>
            <a:r>
              <a:rPr lang="en-US" altLang="nl-NL" sz="2200" b="1" kern="0" dirty="0">
                <a:solidFill>
                  <a:srgbClr val="FFFFFF"/>
                </a:solidFill>
                <a:latin typeface="Calibri" pitchFamily="34" charset="0"/>
              </a:rPr>
              <a:t>Net turnover 2015</a:t>
            </a:r>
          </a:p>
          <a:p>
            <a:pPr algn="ctr" defTabSz="830573" fontAlgn="base">
              <a:spcBef>
                <a:spcPct val="0"/>
              </a:spcBef>
              <a:spcAft>
                <a:spcPct val="0"/>
              </a:spcAft>
              <a:defRPr/>
            </a:pPr>
            <a:r>
              <a:rPr lang="en-US" altLang="nl-NL" sz="2200" b="1" kern="0" dirty="0">
                <a:solidFill>
                  <a:srgbClr val="FFFFFF"/>
                </a:solidFill>
                <a:latin typeface="Calibri" pitchFamily="34" charset="0"/>
              </a:rPr>
              <a:t>EUR 4,6 Billion</a:t>
            </a:r>
          </a:p>
        </p:txBody>
      </p:sp>
      <p:sp>
        <p:nvSpPr>
          <p:cNvPr id="10" name="Rectangle 12"/>
          <p:cNvSpPr/>
          <p:nvPr/>
        </p:nvSpPr>
        <p:spPr bwMode="auto">
          <a:xfrm>
            <a:off x="7998" y="3098802"/>
            <a:ext cx="3450937" cy="3434022"/>
          </a:xfrm>
          <a:prstGeom prst="rect">
            <a:avLst/>
          </a:prstGeom>
          <a:solidFill>
            <a:srgbClr val="069AE4"/>
          </a:solidFill>
          <a:ln w="25400" cap="flat" cmpd="sng" algn="ctr">
            <a:solidFill>
              <a:srgbClr val="069AE4"/>
            </a:solidFill>
            <a:prstDash val="solid"/>
          </a:ln>
          <a:effectLst/>
        </p:spPr>
        <p:txBody>
          <a:bodyPr lIns="83056" tIns="41529" rIns="83056" bIns="41529"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defTabSz="830573" fontAlgn="base">
              <a:spcBef>
                <a:spcPct val="0"/>
              </a:spcBef>
              <a:spcAft>
                <a:spcPct val="0"/>
              </a:spcAft>
              <a:defRPr/>
            </a:pPr>
            <a:endParaRPr lang="nl-NL" altLang="nl-NL" kern="0" dirty="0">
              <a:solidFill>
                <a:prstClr val="black"/>
              </a:solidFill>
            </a:endParaRPr>
          </a:p>
        </p:txBody>
      </p:sp>
      <p:sp>
        <p:nvSpPr>
          <p:cNvPr id="13" name="Rectangle 15"/>
          <p:cNvSpPr/>
          <p:nvPr/>
        </p:nvSpPr>
        <p:spPr>
          <a:xfrm>
            <a:off x="3524844" y="3098906"/>
            <a:ext cx="3195503" cy="2605617"/>
          </a:xfrm>
          <a:prstGeom prst="rect">
            <a:avLst/>
          </a:prstGeom>
          <a:solidFill>
            <a:srgbClr val="85B525"/>
          </a:solidFill>
          <a:ln w="25400" cap="flat" cmpd="sng" algn="ctr">
            <a:solidFill>
              <a:srgbClr val="85B525"/>
            </a:solidFill>
            <a:prstDash val="solid"/>
          </a:ln>
          <a:effectLst/>
        </p:spPr>
        <p:txBody>
          <a:bodyPr lIns="102190" tIns="51093" rIns="102190" bIns="5109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830573" fontAlgn="base">
              <a:spcBef>
                <a:spcPct val="0"/>
              </a:spcBef>
              <a:spcAft>
                <a:spcPct val="0"/>
              </a:spcAft>
              <a:defRPr/>
            </a:pPr>
            <a:r>
              <a:rPr lang="en-US" altLang="nl-NL" sz="2200" b="1" kern="0" dirty="0">
                <a:solidFill>
                  <a:srgbClr val="FFFFFF"/>
                </a:solidFill>
                <a:latin typeface="Calibri" pitchFamily="34" charset="0"/>
              </a:rPr>
              <a:t>303,000 pigs processed </a:t>
            </a:r>
          </a:p>
          <a:p>
            <a:pPr algn="ctr" defTabSz="830573" fontAlgn="base">
              <a:spcBef>
                <a:spcPct val="0"/>
              </a:spcBef>
              <a:spcAft>
                <a:spcPct val="0"/>
              </a:spcAft>
              <a:defRPr/>
            </a:pPr>
            <a:r>
              <a:rPr lang="en-US" altLang="nl-NL" sz="2200" b="1" kern="0" dirty="0">
                <a:solidFill>
                  <a:srgbClr val="FFFFFF"/>
                </a:solidFill>
                <a:latin typeface="Calibri" pitchFamily="34" charset="0"/>
              </a:rPr>
              <a:t>Per week</a:t>
            </a:r>
          </a:p>
          <a:p>
            <a:pPr algn="ctr" defTabSz="830573" fontAlgn="base">
              <a:spcBef>
                <a:spcPct val="0"/>
              </a:spcBef>
              <a:spcAft>
                <a:spcPct val="0"/>
              </a:spcAft>
              <a:defRPr/>
            </a:pPr>
            <a:endParaRPr lang="en-US" altLang="nl-NL" b="1" kern="0" dirty="0">
              <a:solidFill>
                <a:srgbClr val="FFFFFF"/>
              </a:solidFill>
              <a:latin typeface="Calibri" pitchFamily="34" charset="0"/>
            </a:endParaRPr>
          </a:p>
          <a:p>
            <a:pPr algn="ctr" defTabSz="830573" fontAlgn="base">
              <a:spcBef>
                <a:spcPct val="0"/>
              </a:spcBef>
              <a:spcAft>
                <a:spcPct val="0"/>
              </a:spcAft>
              <a:defRPr/>
            </a:pPr>
            <a:endParaRPr lang="en-US" altLang="nl-NL" b="1" kern="0" dirty="0">
              <a:solidFill>
                <a:srgbClr val="FFFFFF"/>
              </a:solidFill>
              <a:latin typeface="Calibri" pitchFamily="34" charset="0"/>
            </a:endParaRPr>
          </a:p>
          <a:p>
            <a:pPr algn="ctr" defTabSz="830573" fontAlgn="base">
              <a:spcBef>
                <a:spcPct val="0"/>
              </a:spcBef>
              <a:spcAft>
                <a:spcPct val="0"/>
              </a:spcAft>
              <a:defRPr/>
            </a:pPr>
            <a:r>
              <a:rPr lang="en-US" altLang="nl-NL" sz="2200" b="1" kern="0" dirty="0">
                <a:solidFill>
                  <a:srgbClr val="FFFFFF"/>
                </a:solidFill>
                <a:latin typeface="Calibri" pitchFamily="34" charset="0"/>
              </a:rPr>
              <a:t>17,400 cattle processed</a:t>
            </a:r>
          </a:p>
          <a:p>
            <a:pPr algn="ctr" defTabSz="830573" fontAlgn="base">
              <a:spcBef>
                <a:spcPct val="0"/>
              </a:spcBef>
              <a:spcAft>
                <a:spcPct val="0"/>
              </a:spcAft>
              <a:defRPr/>
            </a:pPr>
            <a:r>
              <a:rPr lang="en-US" altLang="nl-NL" sz="2200" b="1" kern="0" dirty="0">
                <a:solidFill>
                  <a:srgbClr val="FFFFFF"/>
                </a:solidFill>
                <a:latin typeface="Calibri" pitchFamily="34" charset="0"/>
              </a:rPr>
              <a:t>Per week</a:t>
            </a:r>
          </a:p>
          <a:p>
            <a:pPr algn="ctr" defTabSz="830573" fontAlgn="base">
              <a:spcBef>
                <a:spcPct val="0"/>
              </a:spcBef>
              <a:spcAft>
                <a:spcPct val="0"/>
              </a:spcAft>
              <a:defRPr/>
            </a:pPr>
            <a:endParaRPr lang="en-US" altLang="nl-NL" b="1" kern="0" dirty="0">
              <a:solidFill>
                <a:srgbClr val="FFFFFF"/>
              </a:solidFill>
              <a:latin typeface="Calibri" pitchFamily="34" charset="0"/>
            </a:endParaRPr>
          </a:p>
        </p:txBody>
      </p:sp>
      <p:sp>
        <p:nvSpPr>
          <p:cNvPr id="14" name="Rectangle 18"/>
          <p:cNvSpPr/>
          <p:nvPr/>
        </p:nvSpPr>
        <p:spPr>
          <a:xfrm>
            <a:off x="3524843" y="5765907"/>
            <a:ext cx="3195503" cy="767021"/>
          </a:xfrm>
          <a:prstGeom prst="rect">
            <a:avLst/>
          </a:prstGeom>
          <a:solidFill>
            <a:srgbClr val="F7A600"/>
          </a:solidFill>
          <a:ln w="25400" cap="flat" cmpd="sng" algn="ctr">
            <a:solidFill>
              <a:srgbClr val="F7A600"/>
            </a:solidFill>
            <a:prstDash val="solid"/>
          </a:ln>
          <a:effectLst/>
        </p:spPr>
        <p:txBody>
          <a:bodyPr lIns="102190" tIns="51093" rIns="102190" bIns="5109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830573" fontAlgn="base">
              <a:spcBef>
                <a:spcPct val="0"/>
              </a:spcBef>
              <a:spcAft>
                <a:spcPct val="0"/>
              </a:spcAft>
              <a:defRPr/>
            </a:pPr>
            <a:r>
              <a:rPr lang="en-US" altLang="nl-NL" sz="2400" b="1" kern="0" dirty="0" smtClean="0">
                <a:solidFill>
                  <a:srgbClr val="FFFFFF"/>
                </a:solidFill>
                <a:latin typeface="Calibri" pitchFamily="34" charset="0"/>
              </a:rPr>
              <a:t>100.000.000 consumers</a:t>
            </a:r>
          </a:p>
          <a:p>
            <a:pPr algn="ctr" defTabSz="830573" fontAlgn="base">
              <a:spcBef>
                <a:spcPct val="0"/>
              </a:spcBef>
              <a:spcAft>
                <a:spcPct val="0"/>
              </a:spcAft>
              <a:defRPr/>
            </a:pPr>
            <a:r>
              <a:rPr lang="en-US" altLang="nl-NL" sz="2400" b="1" kern="0" dirty="0">
                <a:solidFill>
                  <a:srgbClr val="FFFFFF"/>
                </a:solidFill>
                <a:latin typeface="Calibri" pitchFamily="34" charset="0"/>
              </a:rPr>
              <a:t>e</a:t>
            </a:r>
            <a:r>
              <a:rPr lang="en-US" altLang="nl-NL" sz="2400" b="1" kern="0" dirty="0" smtClean="0">
                <a:solidFill>
                  <a:srgbClr val="FFFFFF"/>
                </a:solidFill>
                <a:latin typeface="Calibri" pitchFamily="34" charset="0"/>
              </a:rPr>
              <a:t>very day</a:t>
            </a:r>
            <a:endParaRPr lang="en-US" altLang="nl-NL" sz="2400" b="1" kern="0" dirty="0">
              <a:solidFill>
                <a:srgbClr val="FFFFFF"/>
              </a:solidFill>
              <a:latin typeface="Calibri" pitchFamily="34" charset="0"/>
            </a:endParaRPr>
          </a:p>
        </p:txBody>
      </p:sp>
      <p:pic>
        <p:nvPicPr>
          <p:cNvPr id="17" name="Afbeelding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3953" y="3420406"/>
            <a:ext cx="953431" cy="1180273"/>
          </a:xfrm>
          <a:prstGeom prst="rect">
            <a:avLst/>
          </a:prstGeom>
        </p:spPr>
      </p:pic>
      <p:pic>
        <p:nvPicPr>
          <p:cNvPr id="18" name="Afbeelding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9656" y="4638880"/>
            <a:ext cx="990540" cy="1065538"/>
          </a:xfrm>
          <a:prstGeom prst="rect">
            <a:avLst/>
          </a:prstGeom>
        </p:spPr>
      </p:pic>
      <p:pic>
        <p:nvPicPr>
          <p:cNvPr id="20" name="Afbeelding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8755" y="2205718"/>
            <a:ext cx="794658" cy="854825"/>
          </a:xfrm>
          <a:prstGeom prst="rect">
            <a:avLst/>
          </a:prstGeom>
        </p:spPr>
      </p:pic>
      <p:pic>
        <p:nvPicPr>
          <p:cNvPr id="21" name="Afbeelding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23" y="1252987"/>
            <a:ext cx="675326" cy="726458"/>
          </a:xfrm>
          <a:prstGeom prst="rect">
            <a:avLst/>
          </a:prstGeom>
        </p:spPr>
      </p:pic>
      <p:pic>
        <p:nvPicPr>
          <p:cNvPr id="22" name="Afbeelding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6909" y="5369778"/>
            <a:ext cx="1045228" cy="1124367"/>
          </a:xfrm>
          <a:prstGeom prst="rect">
            <a:avLst/>
          </a:prstGeom>
        </p:spPr>
      </p:pic>
      <p:sp>
        <p:nvSpPr>
          <p:cNvPr id="24" name="Tekstvak 23"/>
          <p:cNvSpPr txBox="1"/>
          <p:nvPr/>
        </p:nvSpPr>
        <p:spPr>
          <a:xfrm>
            <a:off x="344879" y="5817316"/>
            <a:ext cx="1515153" cy="343038"/>
          </a:xfrm>
          <a:prstGeom prst="rect">
            <a:avLst/>
          </a:prstGeom>
          <a:noFill/>
        </p:spPr>
        <p:txBody>
          <a:bodyPr wrap="none" lIns="32700" tIns="32700" rIns="32700" bIns="32700" rtlCol="0">
            <a:spAutoFit/>
          </a:bodyPr>
          <a:lstStyle/>
          <a:p>
            <a:pPr defTabSz="830573"/>
            <a:r>
              <a:rPr lang="nl-NL" b="1" dirty="0" smtClean="0">
                <a:solidFill>
                  <a:srgbClr val="FFFFFF"/>
                </a:solidFill>
              </a:rPr>
              <a:t>Food Service</a:t>
            </a:r>
          </a:p>
        </p:txBody>
      </p:sp>
      <p:pic>
        <p:nvPicPr>
          <p:cNvPr id="25" name="Afbeelding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6560" y="4100248"/>
            <a:ext cx="1374911" cy="1479011"/>
          </a:xfrm>
          <a:prstGeom prst="rect">
            <a:avLst/>
          </a:prstGeom>
        </p:spPr>
      </p:pic>
      <p:sp>
        <p:nvSpPr>
          <p:cNvPr id="26" name="Tekstvak 25"/>
          <p:cNvSpPr txBox="1"/>
          <p:nvPr/>
        </p:nvSpPr>
        <p:spPr>
          <a:xfrm>
            <a:off x="344862" y="4839661"/>
            <a:ext cx="566176" cy="343038"/>
          </a:xfrm>
          <a:prstGeom prst="rect">
            <a:avLst/>
          </a:prstGeom>
          <a:noFill/>
        </p:spPr>
        <p:txBody>
          <a:bodyPr wrap="none" lIns="32700" tIns="32700" rIns="32700" bIns="32700" rtlCol="0">
            <a:spAutoFit/>
          </a:bodyPr>
          <a:lstStyle/>
          <a:p>
            <a:pPr defTabSz="830573"/>
            <a:r>
              <a:rPr lang="nl-NL" b="1" dirty="0" smtClean="0">
                <a:solidFill>
                  <a:srgbClr val="FFFFFF"/>
                </a:solidFill>
              </a:rPr>
              <a:t>Beef</a:t>
            </a:r>
          </a:p>
        </p:txBody>
      </p:sp>
      <p:sp>
        <p:nvSpPr>
          <p:cNvPr id="27" name="Tekstvak 26"/>
          <p:cNvSpPr txBox="1"/>
          <p:nvPr/>
        </p:nvSpPr>
        <p:spPr>
          <a:xfrm>
            <a:off x="431429" y="3892805"/>
            <a:ext cx="579000" cy="343038"/>
          </a:xfrm>
          <a:prstGeom prst="rect">
            <a:avLst/>
          </a:prstGeom>
          <a:noFill/>
        </p:spPr>
        <p:txBody>
          <a:bodyPr wrap="none" lIns="32700" tIns="32700" rIns="32700" bIns="32700" rtlCol="0">
            <a:spAutoFit/>
          </a:bodyPr>
          <a:lstStyle/>
          <a:p>
            <a:pPr algn="r" defTabSz="830573"/>
            <a:r>
              <a:rPr lang="nl-NL" b="1" dirty="0" err="1" smtClean="0">
                <a:solidFill>
                  <a:srgbClr val="FFFFFF"/>
                </a:solidFill>
              </a:rPr>
              <a:t>Pork</a:t>
            </a:r>
            <a:endParaRPr lang="nl-NL" b="1" dirty="0" smtClean="0">
              <a:solidFill>
                <a:srgbClr val="FFFFFF"/>
              </a:solidFill>
            </a:endParaRPr>
          </a:p>
        </p:txBody>
      </p:sp>
      <p:pic>
        <p:nvPicPr>
          <p:cNvPr id="28" name="Afbeelding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96480" y="3104262"/>
            <a:ext cx="1466098" cy="1577103"/>
          </a:xfrm>
          <a:prstGeom prst="rect">
            <a:avLst/>
          </a:prstGeom>
        </p:spPr>
      </p:pic>
      <p:sp>
        <p:nvSpPr>
          <p:cNvPr id="29" name="Tekstvak 28"/>
          <p:cNvSpPr txBox="1"/>
          <p:nvPr/>
        </p:nvSpPr>
        <p:spPr>
          <a:xfrm>
            <a:off x="302665" y="3219919"/>
            <a:ext cx="2374363" cy="343038"/>
          </a:xfrm>
          <a:prstGeom prst="rect">
            <a:avLst/>
          </a:prstGeom>
          <a:noFill/>
        </p:spPr>
        <p:txBody>
          <a:bodyPr wrap="none" lIns="32700" tIns="32700" rIns="32700" bIns="32700" rtlCol="0">
            <a:spAutoFit/>
          </a:bodyPr>
          <a:lstStyle/>
          <a:p>
            <a:pPr defTabSz="830573"/>
            <a:r>
              <a:rPr lang="nl-NL" b="1" dirty="0">
                <a:solidFill>
                  <a:srgbClr val="FFFFFF"/>
                </a:solidFill>
              </a:rPr>
              <a:t>3 Business </a:t>
            </a:r>
            <a:r>
              <a:rPr lang="nl-NL" b="1" dirty="0" err="1">
                <a:solidFill>
                  <a:srgbClr val="FFFFFF"/>
                </a:solidFill>
              </a:rPr>
              <a:t>Divisions</a:t>
            </a:r>
            <a:endParaRPr lang="nl-NL" b="1" dirty="0">
              <a:solidFill>
                <a:srgbClr val="FFFFFF"/>
              </a:solidFill>
            </a:endParaRPr>
          </a:p>
        </p:txBody>
      </p:sp>
    </p:spTree>
    <p:extLst>
      <p:ext uri="{BB962C8B-B14F-4D97-AF65-F5344CB8AC3E}">
        <p14:creationId xmlns:p14="http://schemas.microsoft.com/office/powerpoint/2010/main" val="22777068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nl-NL" smtClean="0"/>
          </a:p>
        </p:txBody>
      </p:sp>
      <p:pic>
        <p:nvPicPr>
          <p:cNvPr id="9219"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908050"/>
            <a:ext cx="7092950" cy="4248150"/>
          </a:xfrm>
          <a:noFill/>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46694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57804" y="2627419"/>
            <a:ext cx="4100513" cy="4230687"/>
          </a:xfrm>
          <a:noFill/>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9221" name="Rectangle 2"/>
          <p:cNvSpPr>
            <a:spLocks noChangeArrowheads="1"/>
          </p:cNvSpPr>
          <p:nvPr/>
        </p:nvSpPr>
        <p:spPr bwMode="auto">
          <a:xfrm>
            <a:off x="539756" y="5661025"/>
            <a:ext cx="30956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p>
            <a:pPr>
              <a:spcBef>
                <a:spcPct val="20000"/>
              </a:spcBef>
            </a:pPr>
            <a:r>
              <a:rPr lang="nl-NL" sz="2400">
                <a:solidFill>
                  <a:srgbClr val="000000"/>
                </a:solidFill>
              </a:rPr>
              <a:t>Bert Urlings</a:t>
            </a:r>
            <a:endParaRPr lang="en-GB">
              <a:solidFill>
                <a:srgbClr val="000000"/>
              </a:solidFill>
            </a:endParaRPr>
          </a:p>
        </p:txBody>
      </p:sp>
    </p:spTree>
    <p:extLst>
      <p:ext uri="{BB962C8B-B14F-4D97-AF65-F5344CB8AC3E}">
        <p14:creationId xmlns:p14="http://schemas.microsoft.com/office/powerpoint/2010/main" val="10942918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66948"/>
                                        </p:tgtEl>
                                        <p:attrNameLst>
                                          <p:attrName>style.visibility</p:attrName>
                                        </p:attrNameLst>
                                      </p:cBhvr>
                                      <p:to>
                                        <p:strVal val="visible"/>
                                      </p:to>
                                    </p:set>
                                    <p:animEffect transition="in" filter="blinds(horizontal)">
                                      <p:cBhvr>
                                        <p:cTn id="7" dur="500"/>
                                        <p:tgtEl>
                                          <p:spTgt spid="466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3" descr="food-poi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311150"/>
            <a:ext cx="27559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5" descr="http://static.topnewstoday.org:8080/i5/8/25/50/img_5450258_3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75" y="-274637"/>
            <a:ext cx="3238500" cy="259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7" descr="http://www.nanoandme.org/images/food_pizza-cau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4395788"/>
            <a:ext cx="30670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descr="http://www.consumentenbond.nl/tests/afbeeldingen/voeding-gezondheid/voeding-gezondheid/10-afb-dossier-basis_esbl-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165" y="4829279"/>
            <a:ext cx="3297237"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100263"/>
            <a:ext cx="2289175" cy="2387600"/>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4" descr="http://onstuimig-foodlog.s3.amazonaws.com/images/made/images/uploads/esbl-bacterie_633_240_s_c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1000" y="3546579"/>
            <a:ext cx="3765550"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6" descr="Bekijk de afbeelding op ware groott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9175" y="2028825"/>
            <a:ext cx="3132138"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1" descr="http://grist.files.wordpress.com/2013/07/danger-apple.jpg%3Fw%3D250%26h%3D25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325" y="4408488"/>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7" name="Picture 23" descr="http://cdn.theatlantic.com/static/mt/assets/food/Poisoned-The-True-Story-of-the-Deadly-E-Coli-Outbreak-That-Changed-the-Jeff-Benedict-978098334780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3279"/>
            <a:ext cx="347980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39" descr="http://www.bse-net.de/mediapool/61/610683/resources/4937575.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38916" y="4960938"/>
            <a:ext cx="2649537"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9" descr="http://agrilifecdn.tamu.edu/healthylivingbrazoria/files/2011/07/Food-Safety-Log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76900" y="-217488"/>
            <a:ext cx="3467100" cy="253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41" descr="http://www.foodhaccp.com/memberonly/1006listeria.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19929" y="2365479"/>
            <a:ext cx="2192338"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Inhaltsplatzhalter 1"/>
          <p:cNvSpPr>
            <a:spLocks noGrp="1"/>
          </p:cNvSpPr>
          <p:nvPr>
            <p:ph/>
          </p:nvPr>
        </p:nvSpPr>
        <p:spPr>
          <a:xfrm rot="18204913">
            <a:off x="422600" y="919291"/>
            <a:ext cx="3322159" cy="773988"/>
          </a:xfrm>
        </p:spPr>
        <p:txBody>
          <a:bodyPr/>
          <a:lstStyle/>
          <a:p>
            <a:r>
              <a:rPr lang="en-GB" sz="4000" dirty="0" smtClean="0">
                <a:solidFill>
                  <a:schemeClr val="tx1"/>
                </a:solidFill>
                <a:latin typeface="Courier New" panose="02070309020205020404" pitchFamily="49" charset="0"/>
                <a:cs typeface="Courier New" panose="02070309020205020404" pitchFamily="49" charset="0"/>
              </a:rPr>
              <a:t>Litigation</a:t>
            </a:r>
          </a:p>
        </p:txBody>
      </p:sp>
    </p:spTree>
    <p:extLst>
      <p:ext uri="{BB962C8B-B14F-4D97-AF65-F5344CB8AC3E}">
        <p14:creationId xmlns:p14="http://schemas.microsoft.com/office/powerpoint/2010/main" val="50249683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6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3" descr="http://umbrella-eqal.s3.amazonaws.com/s3photo/gO3YoIJ6LyZQGZgal2jMpCJ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6" y="2201965"/>
            <a:ext cx="4481512"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7" descr="http://files.coloribus.com/files/adsarchive/part_1523/15231305/file/initiative-against-factory-farming-knockdown-price-pig-1024-364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163" y="-550863"/>
            <a:ext cx="4311650" cy="610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descr="plofki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 y="-214313"/>
            <a:ext cx="341947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8" y="3752952"/>
            <a:ext cx="2243138" cy="312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29" descr="http://www.animalfreedom.org/pics/derdewerel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1825" y="3495777"/>
            <a:ext cx="3411538"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31" descr="http://www.joop.nl/uploads/RTEmagicC_Levchenkosass.jp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475" y="4843463"/>
            <a:ext cx="28575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35" descr="http://d22r54gnmuhwmk.cloudfront.net/photos/4/iq/zd/uCIQzdPNWKYGITw-556x313-noPa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600" y="-100013"/>
            <a:ext cx="3810000" cy="260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37" descr="http://honkifyourevegan.files.wordpress.com/2013/07/burger-kin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5378" y="1762125"/>
            <a:ext cx="2335213"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8175" y="5037240"/>
            <a:ext cx="2206625"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485388"/>
      </p:ext>
    </p:extLst>
  </p:cSld>
  <p:clrMapOvr>
    <a:masterClrMapping/>
  </p:clrMapOvr>
  <p:transition>
    <p:cover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ChangeArrowheads="1"/>
          </p:cNvSpPr>
          <p:nvPr/>
        </p:nvSpPr>
        <p:spPr bwMode="auto">
          <a:xfrm>
            <a:off x="383936" y="332757"/>
            <a:ext cx="835342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p>
            <a:r>
              <a:rPr lang="en-US" b="1" dirty="0">
                <a:solidFill>
                  <a:srgbClr val="317AB8"/>
                </a:solidFill>
                <a:latin typeface="Verdana" panose="020B0604030504040204" pitchFamily="34" charset="0"/>
                <a:ea typeface="Verdana" panose="020B0604030504040204" pitchFamily="34" charset="0"/>
                <a:cs typeface="Verdana" panose="020B0604030504040204" pitchFamily="34" charset="0"/>
              </a:rPr>
              <a:t>What are the issues?</a:t>
            </a:r>
            <a:endParaRPr lang="nl-NL" b="1" dirty="0">
              <a:solidFill>
                <a:srgbClr val="317AB8"/>
              </a:solidFill>
              <a:latin typeface="Verdana" panose="020B0604030504040204" pitchFamily="34" charset="0"/>
              <a:ea typeface="Verdana" panose="020B0604030504040204" pitchFamily="34" charset="0"/>
              <a:cs typeface="Verdana" panose="020B0604030504040204" pitchFamily="34" charset="0"/>
            </a:endParaRPr>
          </a:p>
        </p:txBody>
      </p:sp>
      <p:sp>
        <p:nvSpPr>
          <p:cNvPr id="11268" name="Rectangle 6"/>
          <p:cNvSpPr>
            <a:spLocks noChangeArrowheads="1"/>
          </p:cNvSpPr>
          <p:nvPr>
            <p:custDataLst>
              <p:tags r:id="rId1"/>
            </p:custDataLst>
          </p:nvPr>
        </p:nvSpPr>
        <p:spPr bwMode="auto">
          <a:xfrm>
            <a:off x="466726" y="1374851"/>
            <a:ext cx="3772929" cy="518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type="none" w="sm" len="sm"/>
                <a:tailEnd type="none" w="sm" len="sm"/>
              </a14:hiddenLine>
            </a:ext>
          </a:extLst>
        </p:spPr>
        <p:txBody>
          <a:bodyPr tIns="91440" bIns="91440" anchor="ctr"/>
          <a:lstStyle/>
          <a:p>
            <a:pPr marL="182563" indent="-182563" eaLnBrk="0" hangingPunct="0">
              <a:lnSpc>
                <a:spcPct val="170000"/>
              </a:lnSpc>
              <a:buFont typeface="Wingdings" pitchFamily="2" charset="2"/>
              <a:buNone/>
              <a:defRPr/>
            </a:pPr>
            <a:r>
              <a:rPr lang="en-GB" sz="1400" dirty="0">
                <a:solidFill>
                  <a:srgbClr val="000000"/>
                </a:solidFill>
                <a:latin typeface="Verdana" pitchFamily="34" charset="0"/>
                <a:cs typeface="Arial" charset="0"/>
              </a:rPr>
              <a:t>Public health e.g.:</a:t>
            </a:r>
          </a:p>
          <a:p>
            <a:pPr marL="742950" lvl="1" indent="-285750" eaLnBrk="0" hangingPunct="0">
              <a:buFont typeface="Wingdings" pitchFamily="2" charset="2"/>
              <a:buChar char="§"/>
              <a:defRPr/>
            </a:pPr>
            <a:r>
              <a:rPr lang="en-GB" sz="1200" dirty="0">
                <a:solidFill>
                  <a:srgbClr val="000000"/>
                </a:solidFill>
                <a:latin typeface="Verdana" pitchFamily="34" charset="0"/>
                <a:cs typeface="Arial" charset="0"/>
              </a:rPr>
              <a:t>Influenza</a:t>
            </a:r>
          </a:p>
          <a:p>
            <a:pPr marL="742950" lvl="1" indent="-285750" eaLnBrk="0" hangingPunct="0">
              <a:buFont typeface="Wingdings" pitchFamily="2" charset="2"/>
              <a:buChar char="§"/>
              <a:defRPr/>
            </a:pPr>
            <a:r>
              <a:rPr lang="en-GB" sz="1200" dirty="0">
                <a:solidFill>
                  <a:srgbClr val="000000"/>
                </a:solidFill>
                <a:latin typeface="Verdana" pitchFamily="34" charset="0"/>
                <a:cs typeface="Arial" charset="0"/>
              </a:rPr>
              <a:t>Q-fever</a:t>
            </a:r>
          </a:p>
          <a:p>
            <a:pPr marL="742950" lvl="1" indent="-285750" eaLnBrk="0" hangingPunct="0">
              <a:buFont typeface="Wingdings" pitchFamily="2" charset="2"/>
              <a:buChar char="§"/>
              <a:defRPr/>
            </a:pPr>
            <a:r>
              <a:rPr lang="en-GB" sz="1200" dirty="0">
                <a:solidFill>
                  <a:srgbClr val="000000"/>
                </a:solidFill>
                <a:latin typeface="Verdana" pitchFamily="34" charset="0"/>
                <a:cs typeface="Arial" charset="0"/>
              </a:rPr>
              <a:t>Antibiotic resistance</a:t>
            </a:r>
          </a:p>
          <a:p>
            <a:pPr eaLnBrk="0" hangingPunct="0">
              <a:lnSpc>
                <a:spcPct val="170000"/>
              </a:lnSpc>
              <a:defRPr/>
            </a:pPr>
            <a:endParaRPr lang="en-GB" sz="1400" dirty="0" smtClean="0">
              <a:solidFill>
                <a:srgbClr val="000000"/>
              </a:solidFill>
              <a:latin typeface="Verdana" pitchFamily="34" charset="0"/>
              <a:cs typeface="Arial" charset="0"/>
            </a:endParaRPr>
          </a:p>
          <a:p>
            <a:pPr eaLnBrk="0" hangingPunct="0">
              <a:lnSpc>
                <a:spcPct val="170000"/>
              </a:lnSpc>
              <a:defRPr/>
            </a:pPr>
            <a:r>
              <a:rPr lang="en-GB" sz="1400" dirty="0" smtClean="0">
                <a:solidFill>
                  <a:srgbClr val="000000"/>
                </a:solidFill>
                <a:latin typeface="Verdana" pitchFamily="34" charset="0"/>
                <a:cs typeface="Arial" charset="0"/>
              </a:rPr>
              <a:t>Food </a:t>
            </a:r>
            <a:r>
              <a:rPr lang="en-GB" sz="1400" dirty="0">
                <a:solidFill>
                  <a:srgbClr val="000000"/>
                </a:solidFill>
                <a:latin typeface="Verdana" pitchFamily="34" charset="0"/>
                <a:cs typeface="Arial" charset="0"/>
              </a:rPr>
              <a:t>safety e.g.:</a:t>
            </a:r>
          </a:p>
          <a:p>
            <a:pPr marL="742950" lvl="1" indent="-285750" eaLnBrk="0" hangingPunct="0">
              <a:buFont typeface="Wingdings" pitchFamily="2" charset="2"/>
              <a:buChar char="§"/>
              <a:defRPr/>
            </a:pPr>
            <a:r>
              <a:rPr lang="en-GB" sz="1200" dirty="0" smtClean="0">
                <a:solidFill>
                  <a:srgbClr val="000000"/>
                </a:solidFill>
                <a:latin typeface="Verdana" pitchFamily="34" charset="0"/>
                <a:cs typeface="Arial" charset="0"/>
              </a:rPr>
              <a:t>Salmonella / Listeria / ESTEC</a:t>
            </a:r>
            <a:endParaRPr lang="en-GB" sz="1200" dirty="0">
              <a:solidFill>
                <a:srgbClr val="000000"/>
              </a:solidFill>
              <a:latin typeface="Verdana" pitchFamily="34" charset="0"/>
              <a:cs typeface="Arial" charset="0"/>
            </a:endParaRPr>
          </a:p>
          <a:p>
            <a:pPr marL="742950" lvl="1" indent="-285750" eaLnBrk="0" hangingPunct="0">
              <a:buFont typeface="Wingdings" pitchFamily="2" charset="2"/>
              <a:buChar char="§"/>
              <a:defRPr/>
            </a:pPr>
            <a:r>
              <a:rPr lang="en-GB" sz="1200" dirty="0">
                <a:solidFill>
                  <a:srgbClr val="000000"/>
                </a:solidFill>
                <a:latin typeface="Verdana" pitchFamily="34" charset="0"/>
                <a:cs typeface="Arial" charset="0"/>
              </a:rPr>
              <a:t>Toxoplasma </a:t>
            </a:r>
            <a:r>
              <a:rPr lang="en-GB" sz="1200" dirty="0" err="1">
                <a:solidFill>
                  <a:srgbClr val="000000"/>
                </a:solidFill>
                <a:latin typeface="Verdana" pitchFamily="34" charset="0"/>
                <a:cs typeface="Arial" charset="0"/>
              </a:rPr>
              <a:t>gondii</a:t>
            </a:r>
            <a:endParaRPr lang="en-GB" sz="1200" dirty="0">
              <a:solidFill>
                <a:srgbClr val="000000"/>
              </a:solidFill>
              <a:latin typeface="Verdana" pitchFamily="34" charset="0"/>
              <a:cs typeface="Arial" charset="0"/>
            </a:endParaRPr>
          </a:p>
          <a:p>
            <a:pPr marL="742950" lvl="1" indent="-285750" eaLnBrk="0" hangingPunct="0">
              <a:buFont typeface="Wingdings" pitchFamily="2" charset="2"/>
              <a:buChar char="§"/>
              <a:defRPr/>
            </a:pPr>
            <a:r>
              <a:rPr lang="en-GB" sz="1200" dirty="0">
                <a:solidFill>
                  <a:srgbClr val="000000"/>
                </a:solidFill>
                <a:latin typeface="Verdana" pitchFamily="34" charset="0"/>
                <a:cs typeface="Arial" charset="0"/>
              </a:rPr>
              <a:t>Antibiotic resistance ESBL</a:t>
            </a:r>
          </a:p>
          <a:p>
            <a:pPr marL="742950" lvl="1" indent="-285750" eaLnBrk="0" hangingPunct="0">
              <a:buFont typeface="Wingdings" pitchFamily="2" charset="2"/>
              <a:buChar char="§"/>
              <a:defRPr/>
            </a:pPr>
            <a:r>
              <a:rPr lang="en-GB" sz="1200" dirty="0">
                <a:solidFill>
                  <a:srgbClr val="000000"/>
                </a:solidFill>
                <a:latin typeface="Verdana" pitchFamily="34" charset="0"/>
                <a:cs typeface="Arial" charset="0"/>
              </a:rPr>
              <a:t>Dioxin / </a:t>
            </a:r>
            <a:r>
              <a:rPr lang="en-GB" sz="1200" dirty="0" err="1">
                <a:solidFill>
                  <a:srgbClr val="000000"/>
                </a:solidFill>
                <a:latin typeface="Verdana" pitchFamily="34" charset="0"/>
                <a:cs typeface="Arial" charset="0"/>
              </a:rPr>
              <a:t>Aflatoxin</a:t>
            </a:r>
            <a:endParaRPr lang="en-GB" sz="1200" dirty="0">
              <a:solidFill>
                <a:srgbClr val="000000"/>
              </a:solidFill>
              <a:latin typeface="Verdana" pitchFamily="34" charset="0"/>
              <a:cs typeface="Arial" charset="0"/>
            </a:endParaRPr>
          </a:p>
          <a:p>
            <a:pPr eaLnBrk="0" hangingPunct="0">
              <a:lnSpc>
                <a:spcPct val="170000"/>
              </a:lnSpc>
              <a:defRPr/>
            </a:pPr>
            <a:endParaRPr lang="en-GB" sz="1400" dirty="0" smtClean="0">
              <a:solidFill>
                <a:srgbClr val="000000"/>
              </a:solidFill>
              <a:latin typeface="Verdana" pitchFamily="34" charset="0"/>
              <a:cs typeface="Arial" charset="0"/>
            </a:endParaRPr>
          </a:p>
          <a:p>
            <a:pPr eaLnBrk="0" hangingPunct="0">
              <a:lnSpc>
                <a:spcPct val="170000"/>
              </a:lnSpc>
              <a:defRPr/>
            </a:pPr>
            <a:r>
              <a:rPr lang="en-GB" sz="1400" dirty="0" smtClean="0">
                <a:solidFill>
                  <a:srgbClr val="000000"/>
                </a:solidFill>
                <a:latin typeface="Verdana" pitchFamily="34" charset="0"/>
                <a:cs typeface="Arial" charset="0"/>
              </a:rPr>
              <a:t>Animal </a:t>
            </a:r>
            <a:r>
              <a:rPr lang="en-GB" sz="1400" dirty="0">
                <a:solidFill>
                  <a:srgbClr val="000000"/>
                </a:solidFill>
                <a:latin typeface="Verdana" pitchFamily="34" charset="0"/>
                <a:cs typeface="Arial" charset="0"/>
              </a:rPr>
              <a:t>welfare e.g.:</a:t>
            </a:r>
          </a:p>
          <a:p>
            <a:pPr marL="742950" lvl="1" indent="-285750" eaLnBrk="0" hangingPunct="0">
              <a:buFont typeface="Wingdings" pitchFamily="2" charset="2"/>
              <a:buChar char="§"/>
              <a:defRPr/>
            </a:pPr>
            <a:r>
              <a:rPr lang="en-GB" sz="1200" dirty="0">
                <a:solidFill>
                  <a:srgbClr val="000000"/>
                </a:solidFill>
                <a:latin typeface="Verdana" pitchFamily="34" charset="0"/>
                <a:cs typeface="Arial" charset="0"/>
              </a:rPr>
              <a:t>Castration</a:t>
            </a:r>
          </a:p>
          <a:p>
            <a:pPr marL="742950" lvl="1" indent="-285750" eaLnBrk="0" hangingPunct="0">
              <a:buFont typeface="Wingdings" pitchFamily="2" charset="2"/>
              <a:buChar char="§"/>
              <a:defRPr/>
            </a:pPr>
            <a:r>
              <a:rPr lang="en-GB" sz="1200" dirty="0" smtClean="0">
                <a:solidFill>
                  <a:srgbClr val="000000"/>
                </a:solidFill>
                <a:latin typeface="Verdana" pitchFamily="34" charset="0"/>
                <a:cs typeface="Arial" charset="0"/>
              </a:rPr>
              <a:t>Transport</a:t>
            </a:r>
            <a:endParaRPr lang="en-GB" sz="1200" dirty="0">
              <a:solidFill>
                <a:srgbClr val="000000"/>
              </a:solidFill>
              <a:latin typeface="Verdana" pitchFamily="34" charset="0"/>
              <a:cs typeface="Arial" charset="0"/>
            </a:endParaRPr>
          </a:p>
          <a:p>
            <a:pPr eaLnBrk="0" hangingPunct="0">
              <a:lnSpc>
                <a:spcPct val="170000"/>
              </a:lnSpc>
              <a:defRPr/>
            </a:pPr>
            <a:endParaRPr lang="en-GB" sz="1200" dirty="0" smtClean="0">
              <a:solidFill>
                <a:srgbClr val="000000"/>
              </a:solidFill>
              <a:latin typeface="Verdana" pitchFamily="34" charset="0"/>
              <a:cs typeface="Arial" charset="0"/>
            </a:endParaRPr>
          </a:p>
          <a:p>
            <a:pPr eaLnBrk="0" hangingPunct="0">
              <a:lnSpc>
                <a:spcPct val="170000"/>
              </a:lnSpc>
              <a:defRPr/>
            </a:pPr>
            <a:r>
              <a:rPr lang="en-GB" sz="1200" dirty="0" smtClean="0">
                <a:solidFill>
                  <a:srgbClr val="000000"/>
                </a:solidFill>
                <a:latin typeface="Verdana" pitchFamily="34" charset="0"/>
                <a:cs typeface="Arial" charset="0"/>
              </a:rPr>
              <a:t>Environment / Labour ethics / Sustainability</a:t>
            </a:r>
          </a:p>
        </p:txBody>
      </p:sp>
      <p:sp>
        <p:nvSpPr>
          <p:cNvPr id="11" name="Rectangle 6"/>
          <p:cNvSpPr>
            <a:spLocks noChangeArrowheads="1"/>
          </p:cNvSpPr>
          <p:nvPr>
            <p:custDataLst>
              <p:tags r:id="rId2"/>
            </p:custDataLst>
          </p:nvPr>
        </p:nvSpPr>
        <p:spPr bwMode="auto">
          <a:xfrm>
            <a:off x="4690063" y="1323436"/>
            <a:ext cx="3737134"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type="none" w="sm" len="sm"/>
                <a:tailEnd type="none" w="sm" len="sm"/>
              </a14:hiddenLine>
            </a:ext>
          </a:extLst>
        </p:spPr>
        <p:txBody>
          <a:bodyPr tIns="91440" bIns="91440" anchor="ctr"/>
          <a:lstStyle/>
          <a:p>
            <a:pPr eaLnBrk="0" hangingPunct="0">
              <a:lnSpc>
                <a:spcPct val="170000"/>
              </a:lnSpc>
            </a:pPr>
            <a:endParaRPr lang="en-GB" sz="1600" dirty="0" smtClean="0">
              <a:solidFill>
                <a:srgbClr val="000000"/>
              </a:solidFill>
              <a:cs typeface="Arial" charset="0"/>
            </a:endParaRPr>
          </a:p>
          <a:p>
            <a:pPr eaLnBrk="0" hangingPunct="0">
              <a:lnSpc>
                <a:spcPct val="170000"/>
              </a:lnSpc>
            </a:pPr>
            <a:r>
              <a:rPr lang="en-GB" sz="1600" b="1" dirty="0" smtClean="0">
                <a:solidFill>
                  <a:srgbClr val="00B050"/>
                </a:solidFill>
                <a:latin typeface="Verdana" pitchFamily="34" charset="0"/>
                <a:cs typeface="Arial" charset="0"/>
              </a:rPr>
              <a:t>Contemporary theme’s </a:t>
            </a:r>
          </a:p>
          <a:p>
            <a:pPr eaLnBrk="0" hangingPunct="0">
              <a:lnSpc>
                <a:spcPct val="170000"/>
              </a:lnSpc>
            </a:pPr>
            <a:endParaRPr lang="en-GB" sz="1600" b="1" dirty="0">
              <a:solidFill>
                <a:srgbClr val="00B050"/>
              </a:solidFill>
              <a:latin typeface="Verdana" pitchFamily="34" charset="0"/>
              <a:cs typeface="Arial" charset="0"/>
            </a:endParaRPr>
          </a:p>
          <a:p>
            <a:pPr eaLnBrk="0" hangingPunct="0">
              <a:lnSpc>
                <a:spcPct val="170000"/>
              </a:lnSpc>
            </a:pPr>
            <a:r>
              <a:rPr lang="en-GB" sz="1600" dirty="0" smtClean="0">
                <a:solidFill>
                  <a:srgbClr val="000000"/>
                </a:solidFill>
                <a:latin typeface="Verdana" pitchFamily="34" charset="0"/>
                <a:cs typeface="Arial" charset="0"/>
              </a:rPr>
              <a:t>Integrity of food: “What you see is what you get.”</a:t>
            </a:r>
            <a:endParaRPr lang="en-GB" sz="1600" dirty="0">
              <a:solidFill>
                <a:srgbClr val="000000"/>
              </a:solidFill>
              <a:latin typeface="Verdana" pitchFamily="34" charset="0"/>
              <a:cs typeface="Arial" charset="0"/>
            </a:endParaRPr>
          </a:p>
          <a:p>
            <a:pPr marL="742950" lvl="1" indent="-285750" eaLnBrk="0" hangingPunct="0">
              <a:buFont typeface="Wingdings" pitchFamily="2" charset="2"/>
              <a:buChar char="§"/>
            </a:pPr>
            <a:r>
              <a:rPr lang="en-GB" sz="1200" dirty="0" smtClean="0">
                <a:solidFill>
                  <a:srgbClr val="000000"/>
                </a:solidFill>
                <a:latin typeface="Verdana" pitchFamily="34" charset="0"/>
                <a:cs typeface="Arial" charset="0"/>
              </a:rPr>
              <a:t>Process </a:t>
            </a:r>
            <a:endParaRPr lang="en-GB" sz="1200" dirty="0">
              <a:solidFill>
                <a:srgbClr val="000000"/>
              </a:solidFill>
              <a:latin typeface="Verdana" pitchFamily="34" charset="0"/>
              <a:cs typeface="Arial" charset="0"/>
            </a:endParaRPr>
          </a:p>
          <a:p>
            <a:pPr marL="742950" lvl="1" indent="-285750" eaLnBrk="0" hangingPunct="0">
              <a:buFont typeface="Wingdings" pitchFamily="2" charset="2"/>
              <a:buChar char="§"/>
            </a:pPr>
            <a:r>
              <a:rPr lang="en-GB" sz="1200" dirty="0" smtClean="0">
                <a:solidFill>
                  <a:srgbClr val="000000"/>
                </a:solidFill>
                <a:latin typeface="Verdana" pitchFamily="34" charset="0"/>
                <a:cs typeface="Arial" charset="0"/>
              </a:rPr>
              <a:t>Product</a:t>
            </a:r>
          </a:p>
          <a:p>
            <a:pPr marL="742950" lvl="1" indent="-285750" eaLnBrk="0" hangingPunct="0">
              <a:buFont typeface="Wingdings" pitchFamily="2" charset="2"/>
              <a:buChar char="§"/>
            </a:pPr>
            <a:r>
              <a:rPr lang="en-GB" sz="1200" dirty="0" smtClean="0">
                <a:solidFill>
                  <a:srgbClr val="000000"/>
                </a:solidFill>
                <a:latin typeface="Verdana" pitchFamily="34" charset="0"/>
                <a:cs typeface="Arial" charset="0"/>
              </a:rPr>
              <a:t>Label</a:t>
            </a:r>
            <a:endParaRPr lang="en-GB" sz="1200" dirty="0">
              <a:solidFill>
                <a:srgbClr val="000000"/>
              </a:solidFill>
              <a:latin typeface="Verdana" pitchFamily="34" charset="0"/>
              <a:cs typeface="Arial" charset="0"/>
            </a:endParaRPr>
          </a:p>
          <a:p>
            <a:pPr eaLnBrk="0" hangingPunct="0">
              <a:lnSpc>
                <a:spcPct val="170000"/>
              </a:lnSpc>
            </a:pPr>
            <a:endParaRPr lang="en-GB" sz="1600" dirty="0">
              <a:solidFill>
                <a:srgbClr val="000000"/>
              </a:solidFill>
              <a:latin typeface="Verdana" pitchFamily="34" charset="0"/>
              <a:cs typeface="Arial" charset="0"/>
            </a:endParaRPr>
          </a:p>
          <a:p>
            <a:pPr eaLnBrk="0" hangingPunct="0">
              <a:lnSpc>
                <a:spcPct val="170000"/>
              </a:lnSpc>
            </a:pPr>
            <a:r>
              <a:rPr lang="en-GB" sz="1600" b="1" dirty="0" smtClean="0">
                <a:solidFill>
                  <a:srgbClr val="000000"/>
                </a:solidFill>
                <a:latin typeface="Verdana" pitchFamily="34" charset="0"/>
                <a:cs typeface="Arial" charset="0"/>
              </a:rPr>
              <a:t>Transparency </a:t>
            </a:r>
            <a:r>
              <a:rPr lang="en-GB" sz="1600" b="1" dirty="0" err="1" smtClean="0">
                <a:solidFill>
                  <a:srgbClr val="000000"/>
                </a:solidFill>
                <a:latin typeface="Verdana" pitchFamily="34" charset="0"/>
                <a:cs typeface="Arial" charset="0"/>
              </a:rPr>
              <a:t>Vion</a:t>
            </a:r>
            <a:r>
              <a:rPr lang="en-GB" sz="1600" dirty="0" smtClean="0">
                <a:solidFill>
                  <a:srgbClr val="000000"/>
                </a:solidFill>
                <a:latin typeface="Verdana" pitchFamily="34" charset="0"/>
                <a:cs typeface="Arial" charset="0"/>
              </a:rPr>
              <a:t>:</a:t>
            </a:r>
            <a:endParaRPr lang="en-GB" sz="1600" dirty="0">
              <a:solidFill>
                <a:srgbClr val="000000"/>
              </a:solidFill>
              <a:latin typeface="Verdana" pitchFamily="34" charset="0"/>
              <a:cs typeface="Arial" charset="0"/>
            </a:endParaRPr>
          </a:p>
          <a:p>
            <a:pPr marL="742950" lvl="1" indent="-285750" eaLnBrk="0" hangingPunct="0">
              <a:buFont typeface="Wingdings" pitchFamily="2" charset="2"/>
              <a:buChar char="§"/>
            </a:pPr>
            <a:r>
              <a:rPr lang="en-GB" sz="1200" dirty="0" smtClean="0">
                <a:solidFill>
                  <a:srgbClr val="000000"/>
                </a:solidFill>
                <a:latin typeface="Verdana" pitchFamily="34" charset="0"/>
                <a:cs typeface="Arial" charset="0"/>
              </a:rPr>
              <a:t>All audits full on internet</a:t>
            </a:r>
          </a:p>
          <a:p>
            <a:pPr marL="742950" lvl="1" indent="-285750" eaLnBrk="0" hangingPunct="0">
              <a:buFont typeface="Wingdings" pitchFamily="2" charset="2"/>
              <a:buChar char="§"/>
            </a:pPr>
            <a:r>
              <a:rPr lang="en-GB" sz="1200" dirty="0" smtClean="0">
                <a:solidFill>
                  <a:srgbClr val="000000"/>
                </a:solidFill>
                <a:latin typeface="Verdana" pitchFamily="34" charset="0"/>
                <a:cs typeface="Arial" charset="0"/>
              </a:rPr>
              <a:t>All meat inspection data on internet</a:t>
            </a:r>
            <a:endParaRPr lang="en-GB" sz="1200" dirty="0">
              <a:solidFill>
                <a:srgbClr val="000000"/>
              </a:solidFill>
              <a:latin typeface="Verdana" pitchFamily="34" charset="0"/>
              <a:cs typeface="Arial" charset="0"/>
            </a:endParaRPr>
          </a:p>
          <a:p>
            <a:pPr eaLnBrk="0" hangingPunct="0">
              <a:lnSpc>
                <a:spcPct val="170000"/>
              </a:lnSpc>
            </a:pPr>
            <a:endParaRPr lang="en-GB" sz="1200" dirty="0">
              <a:solidFill>
                <a:srgbClr val="000000"/>
              </a:solidFill>
              <a:cs typeface="Arial" charset="0"/>
            </a:endParaRPr>
          </a:p>
        </p:txBody>
      </p:sp>
      <p:pic>
        <p:nvPicPr>
          <p:cNvPr id="5" name="officeArt object"/>
          <p:cNvPicPr/>
          <p:nvPr/>
        </p:nvPicPr>
        <p:blipFill>
          <a:blip r:embed="rId5">
            <a:extLst/>
          </a:blip>
          <a:stretch>
            <a:fillRect/>
          </a:stretch>
        </p:blipFill>
        <p:spPr>
          <a:xfrm>
            <a:off x="8201503" y="6219854"/>
            <a:ext cx="562187" cy="638146"/>
          </a:xfrm>
          <a:prstGeom prst="rect">
            <a:avLst/>
          </a:prstGeom>
          <a:ln w="12700" cap="flat">
            <a:noFill/>
            <a:miter lim="400000"/>
          </a:ln>
          <a:effectLst/>
        </p:spPr>
      </p:pic>
    </p:spTree>
    <p:extLst>
      <p:ext uri="{BB962C8B-B14F-4D97-AF65-F5344CB8AC3E}">
        <p14:creationId xmlns:p14="http://schemas.microsoft.com/office/powerpoint/2010/main" val="3397101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55" y="1529568"/>
            <a:ext cx="2294142" cy="325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27" y="4776770"/>
            <a:ext cx="2075651" cy="1982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564" y="2564904"/>
            <a:ext cx="2180468" cy="2687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966" y="5174269"/>
            <a:ext cx="1986086" cy="170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1758" y="1485232"/>
            <a:ext cx="1876218" cy="298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470" y="4636049"/>
            <a:ext cx="2036794" cy="167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12" y="11942"/>
            <a:ext cx="2952328" cy="132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5934" y="4961255"/>
            <a:ext cx="1753868" cy="172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C:\Users\A.DAMARIO.lenovo\Desktop\European-Livestock-And-Meat-Trading-Union-UECBV-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8308" y="3284984"/>
            <a:ext cx="1329129" cy="100069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A.DAMARIO.lenovo\Desktop\CELCAA.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48269" y="2563672"/>
            <a:ext cx="2088231" cy="36127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A.DAMARIO.lenovo\Desktop\eurocoop.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40761" y="1821288"/>
            <a:ext cx="2159967" cy="487377"/>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5675" y="267979"/>
            <a:ext cx="2129921" cy="138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79564" y="1479823"/>
            <a:ext cx="1820428" cy="112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572319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ChangeArrowheads="1"/>
          </p:cNvSpPr>
          <p:nvPr/>
        </p:nvSpPr>
        <p:spPr bwMode="auto">
          <a:xfrm>
            <a:off x="383936" y="332753"/>
            <a:ext cx="835342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p>
            <a:r>
              <a:rPr lang="en-US" b="1" dirty="0">
                <a:solidFill>
                  <a:srgbClr val="317AB8"/>
                </a:solidFill>
                <a:latin typeface="Verdana" panose="020B0604030504040204" pitchFamily="34" charset="0"/>
                <a:ea typeface="Verdana" panose="020B0604030504040204" pitchFamily="34" charset="0"/>
                <a:cs typeface="Verdana" panose="020B0604030504040204" pitchFamily="34" charset="0"/>
              </a:rPr>
              <a:t>What </a:t>
            </a:r>
            <a:r>
              <a:rPr lang="en-US" b="1" dirty="0" smtClean="0">
                <a:solidFill>
                  <a:srgbClr val="317AB8"/>
                </a:solidFill>
                <a:latin typeface="Verdana" panose="020B0604030504040204" pitchFamily="34" charset="0"/>
                <a:ea typeface="Verdana" panose="020B0604030504040204" pitchFamily="34" charset="0"/>
                <a:cs typeface="Verdana" panose="020B0604030504040204" pitchFamily="34" charset="0"/>
              </a:rPr>
              <a:t>are the developments in the market?</a:t>
            </a:r>
            <a:endParaRPr lang="nl-NL" b="1" dirty="0">
              <a:solidFill>
                <a:srgbClr val="317AB8"/>
              </a:solidFill>
              <a:latin typeface="Verdana" panose="020B0604030504040204" pitchFamily="34" charset="0"/>
              <a:ea typeface="Verdana" panose="020B0604030504040204" pitchFamily="34" charset="0"/>
              <a:cs typeface="Verdana" panose="020B0604030504040204" pitchFamily="34" charset="0"/>
            </a:endParaRPr>
          </a:p>
        </p:txBody>
      </p:sp>
      <p:sp>
        <p:nvSpPr>
          <p:cNvPr id="11268" name="Rectangle 6"/>
          <p:cNvSpPr>
            <a:spLocks noChangeArrowheads="1"/>
          </p:cNvSpPr>
          <p:nvPr>
            <p:custDataLst>
              <p:tags r:id="rId1"/>
            </p:custDataLst>
          </p:nvPr>
        </p:nvSpPr>
        <p:spPr bwMode="auto">
          <a:xfrm>
            <a:off x="1096613" y="1374851"/>
            <a:ext cx="7628127" cy="518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type="none" w="sm" len="sm"/>
                <a:tailEnd type="none" w="sm" len="sm"/>
              </a14:hiddenLine>
            </a:ext>
          </a:extLst>
        </p:spPr>
        <p:txBody>
          <a:bodyPr tIns="91440" bIns="91440" anchor="ctr"/>
          <a:lstStyle/>
          <a:p>
            <a:pPr marL="182563" indent="-182563" eaLnBrk="0" hangingPunct="0">
              <a:lnSpc>
                <a:spcPct val="170000"/>
              </a:lnSpc>
              <a:buFont typeface="Wingdings" pitchFamily="2" charset="2"/>
              <a:buNone/>
              <a:defRPr/>
            </a:pPr>
            <a:r>
              <a:rPr lang="en-GB" sz="1400" dirty="0" smtClean="0">
                <a:solidFill>
                  <a:srgbClr val="000000"/>
                </a:solidFill>
                <a:latin typeface="Verdana" pitchFamily="34" charset="0"/>
                <a:cs typeface="Arial" charset="0"/>
              </a:rPr>
              <a:t>Brand owners: </a:t>
            </a:r>
            <a:r>
              <a:rPr lang="en-GB" sz="1400" b="1" dirty="0" smtClean="0">
                <a:solidFill>
                  <a:srgbClr val="FF0000"/>
                </a:solidFill>
                <a:latin typeface="Verdana" pitchFamily="34" charset="0"/>
                <a:cs typeface="Arial" charset="0"/>
              </a:rPr>
              <a:t>Reduce risks</a:t>
            </a:r>
            <a:endParaRPr lang="en-GB" sz="1400" b="1" dirty="0">
              <a:solidFill>
                <a:srgbClr val="FF0000"/>
              </a:solidFill>
              <a:latin typeface="Verdana" pitchFamily="34" charset="0"/>
              <a:cs typeface="Arial" charset="0"/>
            </a:endParaRPr>
          </a:p>
          <a:p>
            <a:pPr marL="742950" lvl="1" indent="-285750" eaLnBrk="0" hangingPunct="0">
              <a:buFont typeface="Wingdings" pitchFamily="2" charset="2"/>
              <a:buChar char="§"/>
              <a:defRPr/>
            </a:pPr>
            <a:endParaRPr lang="en-GB" sz="1200" dirty="0" smtClean="0">
              <a:solidFill>
                <a:srgbClr val="000000"/>
              </a:solidFill>
              <a:latin typeface="Verdana" pitchFamily="34" charset="0"/>
              <a:cs typeface="Arial" charset="0"/>
            </a:endParaRPr>
          </a:p>
          <a:p>
            <a:pPr marL="742950" lvl="1" indent="-285750" eaLnBrk="0" hangingPunct="0">
              <a:buFont typeface="Wingdings" pitchFamily="2" charset="2"/>
              <a:buChar char="§"/>
              <a:defRPr/>
            </a:pPr>
            <a:r>
              <a:rPr lang="en-GB" sz="1200" dirty="0" smtClean="0">
                <a:solidFill>
                  <a:srgbClr val="000000"/>
                </a:solidFill>
                <a:latin typeface="Verdana" pitchFamily="34" charset="0"/>
                <a:cs typeface="Arial" charset="0"/>
              </a:rPr>
              <a:t>Reduce the number of suppliers (dramatically)</a:t>
            </a:r>
          </a:p>
          <a:p>
            <a:pPr marL="742950" lvl="1" indent="-285750" eaLnBrk="0" hangingPunct="0">
              <a:buFont typeface="Wingdings" pitchFamily="2" charset="2"/>
              <a:buChar char="§"/>
              <a:defRPr/>
            </a:pPr>
            <a:endParaRPr lang="en-GB" sz="1200" dirty="0" smtClean="0">
              <a:solidFill>
                <a:srgbClr val="000000"/>
              </a:solidFill>
              <a:latin typeface="Verdana" pitchFamily="34" charset="0"/>
              <a:cs typeface="Arial" charset="0"/>
            </a:endParaRPr>
          </a:p>
          <a:p>
            <a:pPr marL="742950" lvl="1" indent="-285750" eaLnBrk="0" hangingPunct="0">
              <a:buFont typeface="Wingdings" pitchFamily="2" charset="2"/>
              <a:buChar char="§"/>
              <a:defRPr/>
            </a:pPr>
            <a:r>
              <a:rPr lang="en-GB" sz="1200" dirty="0" smtClean="0">
                <a:solidFill>
                  <a:srgbClr val="000000"/>
                </a:solidFill>
                <a:latin typeface="Verdana" pitchFamily="34" charset="0"/>
                <a:cs typeface="Arial" charset="0"/>
              </a:rPr>
              <a:t>Demand recognised certificates</a:t>
            </a:r>
          </a:p>
          <a:p>
            <a:pPr marL="742950" lvl="1" indent="-285750" eaLnBrk="0" hangingPunct="0">
              <a:buFont typeface="Wingdings" pitchFamily="2" charset="2"/>
              <a:buChar char="§"/>
              <a:defRPr/>
            </a:pPr>
            <a:endParaRPr lang="en-GB" sz="1200" dirty="0" smtClean="0">
              <a:solidFill>
                <a:srgbClr val="000000"/>
              </a:solidFill>
              <a:latin typeface="Verdana" pitchFamily="34" charset="0"/>
              <a:cs typeface="Arial" charset="0"/>
            </a:endParaRPr>
          </a:p>
          <a:p>
            <a:pPr marL="742950" lvl="1" indent="-285750" eaLnBrk="0" hangingPunct="0">
              <a:buFont typeface="Wingdings" pitchFamily="2" charset="2"/>
              <a:buChar char="§"/>
              <a:defRPr/>
            </a:pPr>
            <a:r>
              <a:rPr lang="en-GB" sz="1200" dirty="0" smtClean="0">
                <a:solidFill>
                  <a:srgbClr val="000000"/>
                </a:solidFill>
                <a:latin typeface="Verdana" pitchFamily="34" charset="0"/>
                <a:cs typeface="Arial" charset="0"/>
              </a:rPr>
              <a:t>Critical on Certification Bodies</a:t>
            </a:r>
          </a:p>
          <a:p>
            <a:pPr marL="742950" lvl="1" indent="-285750" eaLnBrk="0" hangingPunct="0">
              <a:buFont typeface="Wingdings" pitchFamily="2" charset="2"/>
              <a:buChar char="§"/>
              <a:defRPr/>
            </a:pPr>
            <a:endParaRPr lang="en-GB" sz="1200" dirty="0" smtClean="0">
              <a:solidFill>
                <a:srgbClr val="000000"/>
              </a:solidFill>
              <a:latin typeface="Verdana" pitchFamily="34" charset="0"/>
              <a:cs typeface="Arial" charset="0"/>
            </a:endParaRPr>
          </a:p>
          <a:p>
            <a:pPr marL="742950" lvl="1" indent="-285750" eaLnBrk="0" hangingPunct="0">
              <a:buFont typeface="Wingdings" pitchFamily="2" charset="2"/>
              <a:buChar char="§"/>
              <a:defRPr/>
            </a:pPr>
            <a:r>
              <a:rPr lang="en-GB" sz="1200" dirty="0" smtClean="0">
                <a:solidFill>
                  <a:srgbClr val="000000"/>
                </a:solidFill>
                <a:latin typeface="Verdana" pitchFamily="34" charset="0"/>
                <a:cs typeface="Arial" charset="0"/>
              </a:rPr>
              <a:t>Unannounced audits / checks</a:t>
            </a:r>
          </a:p>
          <a:p>
            <a:pPr marL="742950" lvl="1" indent="-285750" eaLnBrk="0" hangingPunct="0">
              <a:buFont typeface="Wingdings" pitchFamily="2" charset="2"/>
              <a:buChar char="§"/>
              <a:defRPr/>
            </a:pPr>
            <a:endParaRPr lang="en-GB" sz="1200" dirty="0">
              <a:solidFill>
                <a:srgbClr val="000000"/>
              </a:solidFill>
              <a:latin typeface="Verdana" pitchFamily="34" charset="0"/>
              <a:cs typeface="Arial" charset="0"/>
            </a:endParaRPr>
          </a:p>
          <a:p>
            <a:pPr marL="742950" lvl="1" indent="-285750" eaLnBrk="0" hangingPunct="0">
              <a:buFont typeface="Wingdings" pitchFamily="2" charset="2"/>
              <a:buChar char="§"/>
              <a:defRPr/>
            </a:pPr>
            <a:r>
              <a:rPr lang="en-GB" sz="1200" dirty="0" smtClean="0">
                <a:solidFill>
                  <a:srgbClr val="000000"/>
                </a:solidFill>
                <a:latin typeface="Verdana" pitchFamily="34" charset="0"/>
                <a:cs typeface="Arial" charset="0"/>
              </a:rPr>
              <a:t>Development of second party standards </a:t>
            </a:r>
            <a:r>
              <a:rPr lang="en-GB" sz="1200" b="1" dirty="0">
                <a:solidFill>
                  <a:srgbClr val="000000"/>
                </a:solidFill>
                <a:latin typeface="Verdana" pitchFamily="34" charset="0"/>
                <a:cs typeface="Arial" charset="0"/>
              </a:rPr>
              <a:t>F</a:t>
            </a:r>
            <a:r>
              <a:rPr lang="en-GB" sz="1200" b="1" dirty="0" smtClean="0">
                <a:solidFill>
                  <a:srgbClr val="000000"/>
                </a:solidFill>
                <a:latin typeface="Verdana" pitchFamily="34" charset="0"/>
                <a:cs typeface="Arial" charset="0"/>
              </a:rPr>
              <a:t>ood Integrity</a:t>
            </a:r>
          </a:p>
          <a:p>
            <a:pPr marL="742950" lvl="1" indent="-285750" eaLnBrk="0" hangingPunct="0">
              <a:buFont typeface="Wingdings" pitchFamily="2" charset="2"/>
              <a:buChar char="§"/>
              <a:defRPr/>
            </a:pPr>
            <a:endParaRPr lang="en-GB" sz="1200" b="1" dirty="0">
              <a:solidFill>
                <a:srgbClr val="000000"/>
              </a:solidFill>
              <a:latin typeface="Verdana" pitchFamily="34" charset="0"/>
              <a:cs typeface="Arial" charset="0"/>
            </a:endParaRPr>
          </a:p>
          <a:p>
            <a:pPr marL="742950" lvl="1" indent="-285750" eaLnBrk="0" hangingPunct="0">
              <a:buFont typeface="Wingdings" pitchFamily="2" charset="2"/>
              <a:buChar char="§"/>
              <a:defRPr/>
            </a:pPr>
            <a:r>
              <a:rPr lang="en-GB" sz="1200" dirty="0" smtClean="0">
                <a:solidFill>
                  <a:srgbClr val="000000"/>
                </a:solidFill>
                <a:latin typeface="Verdana" pitchFamily="34" charset="0"/>
                <a:cs typeface="Arial" charset="0"/>
              </a:rPr>
              <a:t>Marketing efforts focussed on trust in supply chain</a:t>
            </a:r>
            <a:endParaRPr lang="en-GB" sz="1200" dirty="0">
              <a:solidFill>
                <a:srgbClr val="000000"/>
              </a:solidFill>
              <a:latin typeface="Verdana" pitchFamily="34" charset="0"/>
              <a:cs typeface="Arial" charset="0"/>
            </a:endParaRPr>
          </a:p>
          <a:p>
            <a:pPr eaLnBrk="0" hangingPunct="0">
              <a:lnSpc>
                <a:spcPct val="170000"/>
              </a:lnSpc>
              <a:defRPr/>
            </a:pPr>
            <a:endParaRPr lang="en-GB" sz="1400" dirty="0" smtClean="0">
              <a:solidFill>
                <a:srgbClr val="000000"/>
              </a:solidFill>
              <a:latin typeface="Verdana" pitchFamily="34" charset="0"/>
              <a:cs typeface="Arial" charset="0"/>
            </a:endParaRPr>
          </a:p>
          <a:p>
            <a:pPr eaLnBrk="0" hangingPunct="0">
              <a:lnSpc>
                <a:spcPct val="170000"/>
              </a:lnSpc>
              <a:defRPr/>
            </a:pPr>
            <a:r>
              <a:rPr lang="en-GB" sz="1400" dirty="0" smtClean="0">
                <a:solidFill>
                  <a:srgbClr val="000000"/>
                </a:solidFill>
                <a:latin typeface="Verdana" pitchFamily="34" charset="0"/>
                <a:cs typeface="Arial" charset="0"/>
              </a:rPr>
              <a:t>Some retailers take the same measures</a:t>
            </a:r>
          </a:p>
          <a:p>
            <a:pPr eaLnBrk="0" hangingPunct="0">
              <a:lnSpc>
                <a:spcPct val="170000"/>
              </a:lnSpc>
              <a:defRPr/>
            </a:pPr>
            <a:endParaRPr lang="en-GB" sz="1400" dirty="0">
              <a:solidFill>
                <a:srgbClr val="000000"/>
              </a:solidFill>
              <a:latin typeface="Verdana" pitchFamily="34" charset="0"/>
              <a:cs typeface="Arial" charset="0"/>
            </a:endParaRPr>
          </a:p>
          <a:p>
            <a:pPr eaLnBrk="0" hangingPunct="0">
              <a:lnSpc>
                <a:spcPct val="170000"/>
              </a:lnSpc>
              <a:defRPr/>
            </a:pPr>
            <a:r>
              <a:rPr lang="en-GB" sz="1400" dirty="0" smtClean="0">
                <a:solidFill>
                  <a:srgbClr val="000000"/>
                </a:solidFill>
                <a:latin typeface="Verdana" pitchFamily="34" charset="0"/>
                <a:cs typeface="Arial" charset="0"/>
              </a:rPr>
              <a:t>Others await GFSI</a:t>
            </a:r>
          </a:p>
        </p:txBody>
      </p:sp>
      <p:pic>
        <p:nvPicPr>
          <p:cNvPr id="5" name="officeArt object"/>
          <p:cNvPicPr/>
          <p:nvPr/>
        </p:nvPicPr>
        <p:blipFill>
          <a:blip r:embed="rId4">
            <a:extLst/>
          </a:blip>
          <a:stretch>
            <a:fillRect/>
          </a:stretch>
        </p:blipFill>
        <p:spPr>
          <a:xfrm>
            <a:off x="8201503" y="6219854"/>
            <a:ext cx="562187" cy="638146"/>
          </a:xfrm>
          <a:prstGeom prst="rect">
            <a:avLst/>
          </a:prstGeom>
          <a:ln w="12700" cap="flat">
            <a:noFill/>
            <a:miter lim="400000"/>
          </a:ln>
          <a:effec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8441" y="1412873"/>
            <a:ext cx="4079631"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476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p:nvPr>
        </p:nvSpPr>
        <p:spPr>
          <a:xfrm>
            <a:off x="783271" y="1340768"/>
            <a:ext cx="7699566" cy="5003068"/>
          </a:xfrm>
        </p:spPr>
        <p:txBody>
          <a:bodyPr/>
          <a:lstStyle/>
          <a:p>
            <a:r>
              <a:rPr lang="en-GB" sz="1400" dirty="0" smtClean="0">
                <a:solidFill>
                  <a:srgbClr val="0070C0"/>
                </a:solidFill>
                <a:latin typeface="Verdana" pitchFamily="34" charset="0"/>
              </a:rPr>
              <a:t>Regain trust:</a:t>
            </a:r>
          </a:p>
          <a:p>
            <a:endParaRPr lang="en-GB" sz="1400" dirty="0" smtClean="0">
              <a:solidFill>
                <a:srgbClr val="0070C0"/>
              </a:solidFill>
              <a:latin typeface="Verdana" pitchFamily="34" charset="0"/>
            </a:endParaRPr>
          </a:p>
          <a:p>
            <a:pPr marL="285750" indent="-285750">
              <a:buFont typeface="Wingdings" pitchFamily="2" charset="2"/>
              <a:buChar char="§"/>
            </a:pPr>
            <a:r>
              <a:rPr lang="en-GB" sz="1400" dirty="0" smtClean="0">
                <a:latin typeface="Verdana" pitchFamily="34" charset="0"/>
              </a:rPr>
              <a:t>NGO-s </a:t>
            </a:r>
          </a:p>
          <a:p>
            <a:pPr marL="285750" indent="-285750">
              <a:buFont typeface="Wingdings" pitchFamily="2" charset="2"/>
              <a:buChar char="§"/>
            </a:pPr>
            <a:r>
              <a:rPr lang="en-GB" sz="1400" dirty="0" smtClean="0">
                <a:latin typeface="Verdana" pitchFamily="34" charset="0"/>
              </a:rPr>
              <a:t>Food Scandals / Fraud</a:t>
            </a:r>
          </a:p>
          <a:p>
            <a:pPr marL="285750" indent="-285750">
              <a:buFont typeface="Wingdings" pitchFamily="2" charset="2"/>
              <a:buChar char="§"/>
            </a:pPr>
            <a:r>
              <a:rPr lang="en-GB" sz="1400" dirty="0" smtClean="0">
                <a:latin typeface="Verdana" pitchFamily="34" charset="0"/>
              </a:rPr>
              <a:t>Consumer and Market wants more control</a:t>
            </a:r>
          </a:p>
          <a:p>
            <a:pPr marL="457200" indent="-457200">
              <a:buFont typeface="+mj-lt"/>
              <a:buAutoNum type="arabicPeriod"/>
            </a:pPr>
            <a:endParaRPr lang="en-GB" sz="1400" dirty="0" smtClean="0">
              <a:latin typeface="Verdana" pitchFamily="34" charset="0"/>
            </a:endParaRPr>
          </a:p>
          <a:p>
            <a:pPr marL="457200" indent="-457200">
              <a:buFont typeface="+mj-lt"/>
              <a:buAutoNum type="arabicPeriod"/>
            </a:pPr>
            <a:endParaRPr lang="en-GB" sz="1400" dirty="0" smtClean="0">
              <a:latin typeface="Verdana" pitchFamily="34" charset="0"/>
            </a:endParaRPr>
          </a:p>
          <a:p>
            <a:pPr marL="457200" indent="-457200">
              <a:buFont typeface="+mj-lt"/>
              <a:buAutoNum type="arabicPeriod"/>
            </a:pPr>
            <a:endParaRPr lang="en-GB" sz="1400" dirty="0" smtClean="0">
              <a:latin typeface="Verdana" pitchFamily="34" charset="0"/>
            </a:endParaRPr>
          </a:p>
          <a:p>
            <a:r>
              <a:rPr lang="en-GB" sz="1400" dirty="0" smtClean="0">
                <a:solidFill>
                  <a:srgbClr val="0070C0"/>
                </a:solidFill>
                <a:latin typeface="Verdana" pitchFamily="34" charset="0"/>
              </a:rPr>
              <a:t>What are the key elements to address:</a:t>
            </a:r>
          </a:p>
          <a:p>
            <a:endParaRPr lang="en-GB" sz="1400" dirty="0" smtClean="0">
              <a:solidFill>
                <a:srgbClr val="0070C0"/>
              </a:solidFill>
              <a:latin typeface="Verdana" pitchFamily="34" charset="0"/>
            </a:endParaRPr>
          </a:p>
          <a:p>
            <a:pPr marL="457200" indent="-457200">
              <a:buFont typeface="Wingdings" pitchFamily="2" charset="2"/>
              <a:buChar char="§"/>
            </a:pPr>
            <a:r>
              <a:rPr lang="en-GB" sz="1400" dirty="0" smtClean="0">
                <a:latin typeface="Verdana" pitchFamily="34" charset="0"/>
              </a:rPr>
              <a:t>Animal welfare</a:t>
            </a:r>
          </a:p>
          <a:p>
            <a:pPr marL="457200" indent="-457200">
              <a:buFont typeface="Wingdings" pitchFamily="2" charset="2"/>
              <a:buChar char="§"/>
            </a:pPr>
            <a:r>
              <a:rPr lang="en-GB" sz="1400" dirty="0" smtClean="0">
                <a:latin typeface="Verdana" pitchFamily="34" charset="0"/>
              </a:rPr>
              <a:t>Environment</a:t>
            </a:r>
          </a:p>
          <a:p>
            <a:pPr marL="457200" indent="-457200">
              <a:buFont typeface="Wingdings" pitchFamily="2" charset="2"/>
              <a:buChar char="§"/>
            </a:pPr>
            <a:r>
              <a:rPr lang="en-GB" sz="1400" dirty="0" smtClean="0">
                <a:latin typeface="Verdana" pitchFamily="34" charset="0"/>
              </a:rPr>
              <a:t>Food Safety</a:t>
            </a:r>
          </a:p>
          <a:p>
            <a:pPr marL="457200" indent="-457200">
              <a:buFont typeface="Wingdings" pitchFamily="2" charset="2"/>
              <a:buChar char="§"/>
            </a:pPr>
            <a:r>
              <a:rPr lang="en-GB" sz="1400" dirty="0" smtClean="0">
                <a:latin typeface="Verdana" pitchFamily="34" charset="0"/>
              </a:rPr>
              <a:t>Open Standard that includes also control of Chain of Custody</a:t>
            </a:r>
          </a:p>
          <a:p>
            <a:pPr marL="457200" indent="-457200">
              <a:buFont typeface="Wingdings" pitchFamily="2" charset="2"/>
              <a:buChar char="§"/>
            </a:pPr>
            <a:r>
              <a:rPr lang="en-GB" sz="1400" dirty="0" smtClean="0">
                <a:latin typeface="Verdana" pitchFamily="34" charset="0"/>
              </a:rPr>
              <a:t>Part of the society: “Farming in concert with your neighbours”</a:t>
            </a:r>
          </a:p>
          <a:p>
            <a:endParaRPr lang="de-DE" dirty="0"/>
          </a:p>
        </p:txBody>
      </p:sp>
      <p:sp>
        <p:nvSpPr>
          <p:cNvPr id="3" name="Rechthoek 2"/>
          <p:cNvSpPr/>
          <p:nvPr/>
        </p:nvSpPr>
        <p:spPr>
          <a:xfrm>
            <a:off x="504254" y="404664"/>
            <a:ext cx="1598515" cy="369332"/>
          </a:xfrm>
          <a:prstGeom prst="rect">
            <a:avLst/>
          </a:prstGeom>
        </p:spPr>
        <p:txBody>
          <a:bodyPr wrap="none">
            <a:spAutoFit/>
          </a:bodyPr>
          <a:lstStyle/>
          <a:p>
            <a:r>
              <a:rPr lang="en-US" b="1" dirty="0" smtClean="0">
                <a:solidFill>
                  <a:srgbClr val="3378B3"/>
                </a:solidFill>
                <a:latin typeface="Verdana" pitchFamily="34" charset="0"/>
              </a:rPr>
              <a:t>Challenges</a:t>
            </a:r>
            <a:endParaRPr lang="nl-NL" dirty="0">
              <a:solidFill>
                <a:srgbClr val="262626"/>
              </a:solidFill>
            </a:endParaRPr>
          </a:p>
        </p:txBody>
      </p:sp>
      <p:pic>
        <p:nvPicPr>
          <p:cNvPr id="4" name="officeArt object"/>
          <p:cNvPicPr/>
          <p:nvPr/>
        </p:nvPicPr>
        <p:blipFill>
          <a:blip r:embed="rId2">
            <a:extLst/>
          </a:blip>
          <a:stretch>
            <a:fillRect/>
          </a:stretch>
        </p:blipFill>
        <p:spPr>
          <a:xfrm>
            <a:off x="8201503" y="6219854"/>
            <a:ext cx="562187" cy="638146"/>
          </a:xfrm>
          <a:prstGeom prst="rect">
            <a:avLst/>
          </a:prstGeom>
          <a:ln w="12700" cap="flat">
            <a:noFill/>
            <a:miter lim="400000"/>
          </a:ln>
          <a:effectLst/>
        </p:spPr>
      </p:pic>
      <p:pic>
        <p:nvPicPr>
          <p:cNvPr id="5" name="Picture 4" descr="Hackfleisch frisch"/>
          <p:cNvPicPr>
            <a:picLocks noChangeAspect="1" noChangeArrowheads="1"/>
          </p:cNvPicPr>
          <p:nvPr/>
        </p:nvPicPr>
        <p:blipFill>
          <a:blip r:embed="rId3">
            <a:clrChange>
              <a:clrFrom>
                <a:srgbClr val="F1EDF7"/>
              </a:clrFrom>
              <a:clrTo>
                <a:srgbClr val="F1EDF7">
                  <a:alpha val="0"/>
                </a:srgbClr>
              </a:clrTo>
            </a:clrChange>
            <a:lum bright="12000"/>
            <a:extLst>
              <a:ext uri="{28A0092B-C50C-407E-A947-70E740481C1C}">
                <a14:useLocalDpi xmlns:a14="http://schemas.microsoft.com/office/drawing/2010/main" val="0"/>
              </a:ext>
            </a:extLst>
          </a:blip>
          <a:srcRect l="12000" t="12857" b="7143"/>
          <a:stretch>
            <a:fillRect/>
          </a:stretch>
        </p:blipFill>
        <p:spPr>
          <a:xfrm>
            <a:off x="6764215" y="1052736"/>
            <a:ext cx="2379785" cy="1804988"/>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3888100"/>
      </p:ext>
    </p:extLst>
  </p:cSld>
  <p:clrMapOvr>
    <a:masterClrMapping/>
  </p:clrMapOvr>
  <p:transition>
    <p:cover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p:nvPr>
        </p:nvSpPr>
        <p:spPr>
          <a:xfrm>
            <a:off x="722223" y="1125538"/>
            <a:ext cx="7699566" cy="5413389"/>
          </a:xfrm>
        </p:spPr>
        <p:txBody>
          <a:bodyPr/>
          <a:lstStyle/>
          <a:p>
            <a:r>
              <a:rPr lang="en-GB" sz="1400" dirty="0" smtClean="0">
                <a:solidFill>
                  <a:srgbClr val="0070C0"/>
                </a:solidFill>
                <a:latin typeface="Verdana" pitchFamily="34" charset="0"/>
              </a:rPr>
              <a:t>Show that your Integrity is in control:</a:t>
            </a:r>
          </a:p>
          <a:p>
            <a:endParaRPr lang="en-GB" sz="1400" dirty="0" smtClean="0">
              <a:solidFill>
                <a:srgbClr val="0070C0"/>
              </a:solidFill>
              <a:latin typeface="Verdana" pitchFamily="34" charset="0"/>
            </a:endParaRPr>
          </a:p>
          <a:p>
            <a:pPr marL="457200" indent="-457200">
              <a:buFont typeface="Wingdings" pitchFamily="2" charset="2"/>
              <a:buChar char="§"/>
            </a:pPr>
            <a:r>
              <a:rPr lang="en-GB" sz="1400" dirty="0" smtClean="0">
                <a:latin typeface="Verdana" pitchFamily="34" charset="0"/>
              </a:rPr>
              <a:t>Chain of Custody programme:</a:t>
            </a:r>
          </a:p>
          <a:p>
            <a:pPr marL="1198800" lvl="1" indent="-457200"/>
            <a:r>
              <a:rPr lang="en-GB" sz="1000" dirty="0" smtClean="0">
                <a:latin typeface="Verdana" pitchFamily="34" charset="0"/>
              </a:rPr>
              <a:t>Developed with Retail (CBL)</a:t>
            </a:r>
          </a:p>
          <a:p>
            <a:pPr marL="1198800" lvl="1" indent="-457200"/>
            <a:r>
              <a:rPr lang="en-GB" sz="1000" dirty="0" smtClean="0">
                <a:latin typeface="Verdana" pitchFamily="34" charset="0"/>
              </a:rPr>
              <a:t>Certification bodies</a:t>
            </a:r>
          </a:p>
          <a:p>
            <a:pPr marL="1198800" lvl="1" indent="-457200"/>
            <a:r>
              <a:rPr lang="en-GB" sz="1000" dirty="0" smtClean="0">
                <a:latin typeface="Verdana" pitchFamily="34" charset="0"/>
              </a:rPr>
              <a:t>For Animal Welfare friendly Pork programme of Dutch Retail</a:t>
            </a:r>
          </a:p>
          <a:p>
            <a:r>
              <a:rPr lang="en-GB" sz="1400" dirty="0" smtClean="0">
                <a:latin typeface="Verdana" pitchFamily="34" charset="0"/>
              </a:rPr>
              <a:t>	</a:t>
            </a:r>
          </a:p>
          <a:p>
            <a:r>
              <a:rPr lang="en-GB" sz="1400" dirty="0" smtClean="0">
                <a:solidFill>
                  <a:srgbClr val="0070C0"/>
                </a:solidFill>
                <a:latin typeface="Verdana" pitchFamily="34" charset="0"/>
              </a:rPr>
              <a:t>System needs:</a:t>
            </a:r>
          </a:p>
          <a:p>
            <a:endParaRPr lang="en-GB" sz="1400" dirty="0" smtClean="0">
              <a:solidFill>
                <a:srgbClr val="0070C0"/>
              </a:solidFill>
              <a:latin typeface="Verdana" pitchFamily="34" charset="0"/>
            </a:endParaRPr>
          </a:p>
          <a:p>
            <a:pPr marL="457200" indent="-457200">
              <a:buFont typeface="Wingdings" pitchFamily="2" charset="2"/>
              <a:buChar char="§"/>
            </a:pPr>
            <a:r>
              <a:rPr lang="en-GB" sz="1400" dirty="0" smtClean="0">
                <a:latin typeface="Verdana" pitchFamily="34" charset="0"/>
              </a:rPr>
              <a:t>Standard for Product and Process Integrity</a:t>
            </a:r>
          </a:p>
          <a:p>
            <a:pPr marL="457200" indent="-457200">
              <a:buFont typeface="Wingdings" pitchFamily="2" charset="2"/>
              <a:buChar char="§"/>
            </a:pPr>
            <a:r>
              <a:rPr lang="en-GB" sz="1400" dirty="0" smtClean="0">
                <a:latin typeface="Verdana" pitchFamily="34" charset="0"/>
              </a:rPr>
              <a:t>Third party audits</a:t>
            </a:r>
          </a:p>
          <a:p>
            <a:pPr marL="457200" indent="-457200">
              <a:buFont typeface="Wingdings" pitchFamily="2" charset="2"/>
              <a:buChar char="§"/>
            </a:pPr>
            <a:r>
              <a:rPr lang="en-GB" sz="1400" dirty="0" smtClean="0">
                <a:latin typeface="Verdana" pitchFamily="34" charset="0"/>
              </a:rPr>
              <a:t>Unannounced audits</a:t>
            </a:r>
          </a:p>
          <a:p>
            <a:pPr marL="457200" indent="-457200">
              <a:buFont typeface="Wingdings" pitchFamily="2" charset="2"/>
              <a:buChar char="§"/>
            </a:pPr>
            <a:r>
              <a:rPr lang="en-GB" sz="1400" dirty="0" smtClean="0">
                <a:latin typeface="Verdana" pitchFamily="34" charset="0"/>
              </a:rPr>
              <a:t>Transparency:</a:t>
            </a:r>
          </a:p>
          <a:p>
            <a:pPr marL="1198800" lvl="1" indent="-457200">
              <a:spcBef>
                <a:spcPts val="0"/>
              </a:spcBef>
              <a:buFont typeface="Wingdings" pitchFamily="2" charset="2"/>
              <a:buChar char="Ø"/>
            </a:pPr>
            <a:r>
              <a:rPr lang="en-GB" sz="1400" dirty="0" smtClean="0">
                <a:latin typeface="Verdana" pitchFamily="34" charset="0"/>
              </a:rPr>
              <a:t>Registered companies in the supply chain</a:t>
            </a:r>
          </a:p>
          <a:p>
            <a:pPr marL="1198800" lvl="1" indent="-457200">
              <a:spcBef>
                <a:spcPts val="0"/>
              </a:spcBef>
              <a:buFont typeface="Wingdings" pitchFamily="2" charset="2"/>
              <a:buChar char="Ø"/>
            </a:pPr>
            <a:r>
              <a:rPr lang="en-GB" sz="1400" dirty="0" smtClean="0">
                <a:latin typeface="Verdana" pitchFamily="34" charset="0"/>
              </a:rPr>
              <a:t>Standard Integrity</a:t>
            </a:r>
          </a:p>
          <a:p>
            <a:endParaRPr lang="en-GB" sz="1400" dirty="0" smtClean="0">
              <a:solidFill>
                <a:srgbClr val="0070C0"/>
              </a:solidFill>
              <a:latin typeface="Verdana" pitchFamily="34" charset="0"/>
            </a:endParaRPr>
          </a:p>
          <a:p>
            <a:r>
              <a:rPr lang="en-GB" sz="1400" dirty="0" smtClean="0">
                <a:solidFill>
                  <a:srgbClr val="0070C0"/>
                </a:solidFill>
                <a:latin typeface="Verdana" pitchFamily="34" charset="0"/>
              </a:rPr>
              <a:t>Result:</a:t>
            </a:r>
            <a:endParaRPr lang="en-GB" sz="1400" dirty="0">
              <a:solidFill>
                <a:srgbClr val="0070C0"/>
              </a:solidFill>
              <a:latin typeface="Verdana" pitchFamily="34" charset="0"/>
            </a:endParaRPr>
          </a:p>
          <a:p>
            <a:endParaRPr lang="en-GB" sz="1400" dirty="0">
              <a:solidFill>
                <a:srgbClr val="0070C0"/>
              </a:solidFill>
              <a:latin typeface="Verdana" pitchFamily="34" charset="0"/>
            </a:endParaRPr>
          </a:p>
          <a:p>
            <a:pPr marL="457200" indent="-457200">
              <a:buFont typeface="Wingdings" pitchFamily="2" charset="2"/>
              <a:buChar char="§"/>
            </a:pPr>
            <a:r>
              <a:rPr lang="en-GB" sz="1400" dirty="0" err="1" smtClean="0">
                <a:latin typeface="Verdana" pitchFamily="34" charset="0"/>
              </a:rPr>
              <a:t>Trustwhorty</a:t>
            </a:r>
            <a:r>
              <a:rPr lang="en-GB" sz="1400" dirty="0" smtClean="0">
                <a:latin typeface="Verdana" pitchFamily="34" charset="0"/>
              </a:rPr>
              <a:t> pork at retail, favoured by the Animal welfare NGOs</a:t>
            </a:r>
          </a:p>
          <a:p>
            <a:pPr marL="457200" indent="-457200">
              <a:buFont typeface="Wingdings" pitchFamily="2" charset="2"/>
              <a:buChar char="§"/>
            </a:pPr>
            <a:r>
              <a:rPr lang="en-GB" sz="1400" dirty="0" smtClean="0">
                <a:latin typeface="Verdana" pitchFamily="34" charset="0"/>
              </a:rPr>
              <a:t>From 20% (2011)  &gt;&gt;&gt; more than 90% (end 2016)</a:t>
            </a:r>
          </a:p>
        </p:txBody>
      </p:sp>
      <p:sp>
        <p:nvSpPr>
          <p:cNvPr id="3" name="Rechthoek 2"/>
          <p:cNvSpPr/>
          <p:nvPr/>
        </p:nvSpPr>
        <p:spPr>
          <a:xfrm>
            <a:off x="484321" y="404664"/>
            <a:ext cx="7211763" cy="369332"/>
          </a:xfrm>
          <a:prstGeom prst="rect">
            <a:avLst/>
          </a:prstGeom>
        </p:spPr>
        <p:txBody>
          <a:bodyPr wrap="square">
            <a:spAutoFit/>
          </a:bodyPr>
          <a:lstStyle/>
          <a:p>
            <a:r>
              <a:rPr lang="en-US" b="1" dirty="0" smtClean="0">
                <a:solidFill>
                  <a:srgbClr val="3378B3"/>
                </a:solidFill>
                <a:latin typeface="Verdana" pitchFamily="34" charset="0"/>
              </a:rPr>
              <a:t>Create trust  &amp;  add value</a:t>
            </a:r>
            <a:endParaRPr lang="nl-NL" dirty="0">
              <a:solidFill>
                <a:srgbClr val="262626"/>
              </a:solidFill>
            </a:endParaRPr>
          </a:p>
        </p:txBody>
      </p:sp>
      <p:pic>
        <p:nvPicPr>
          <p:cNvPr id="4" name="Picture 36" descr="PDCA-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522" y="1700808"/>
            <a:ext cx="2376488" cy="1872208"/>
          </a:xfrm>
          <a:prstGeom prst="rect">
            <a:avLst/>
          </a:prstGeom>
          <a:noFill/>
          <a:ln w="41275">
            <a:noFill/>
            <a:miter lim="800000"/>
            <a:headEnd/>
            <a:tailEnd/>
          </a:ln>
          <a:extLst>
            <a:ext uri="{909E8E84-426E-40DD-AFC4-6F175D3DCCD1}">
              <a14:hiddenFill xmlns:a14="http://schemas.microsoft.com/office/drawing/2010/main">
                <a:solidFill>
                  <a:srgbClr val="FFFFFF"/>
                </a:solidFill>
              </a14:hiddenFill>
            </a:ext>
          </a:extLst>
        </p:spPr>
      </p:pic>
      <p:pic>
        <p:nvPicPr>
          <p:cNvPr id="5" name="officeArt object"/>
          <p:cNvPicPr/>
          <p:nvPr/>
        </p:nvPicPr>
        <p:blipFill>
          <a:blip r:embed="rId3">
            <a:extLst/>
          </a:blip>
          <a:stretch>
            <a:fillRect/>
          </a:stretch>
        </p:blipFill>
        <p:spPr>
          <a:xfrm>
            <a:off x="8201503" y="6219854"/>
            <a:ext cx="562187" cy="638146"/>
          </a:xfrm>
          <a:prstGeom prst="rect">
            <a:avLst/>
          </a:prstGeom>
          <a:ln w="12700" cap="flat">
            <a:noFill/>
            <a:miter lim="400000"/>
          </a:ln>
          <a:effectLst/>
        </p:spPr>
      </p:pic>
    </p:spTree>
    <p:extLst>
      <p:ext uri="{BB962C8B-B14F-4D97-AF65-F5344CB8AC3E}">
        <p14:creationId xmlns:p14="http://schemas.microsoft.com/office/powerpoint/2010/main" val="391077883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ChangeArrowheads="1"/>
          </p:cNvSpPr>
          <p:nvPr/>
        </p:nvSpPr>
        <p:spPr bwMode="auto">
          <a:xfrm>
            <a:off x="371660" y="332741"/>
            <a:ext cx="835342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p>
            <a:r>
              <a:rPr lang="de-DE" b="1" dirty="0" smtClean="0">
                <a:solidFill>
                  <a:srgbClr val="317AB8"/>
                </a:solidFill>
                <a:latin typeface="Verdana" pitchFamily="34" charset="0"/>
              </a:rPr>
              <a:t>Private Quality Standards</a:t>
            </a:r>
            <a:endParaRPr lang="nl-NL" b="1" dirty="0">
              <a:solidFill>
                <a:srgbClr val="317AB8"/>
              </a:solidFill>
              <a:latin typeface="Verdana" pitchFamily="34" charset="0"/>
            </a:endParaRPr>
          </a:p>
        </p:txBody>
      </p:sp>
      <p:sp>
        <p:nvSpPr>
          <p:cNvPr id="6" name="Rectangle 6"/>
          <p:cNvSpPr>
            <a:spLocks noChangeArrowheads="1"/>
          </p:cNvSpPr>
          <p:nvPr>
            <p:custDataLst>
              <p:tags r:id="rId1"/>
            </p:custDataLst>
          </p:nvPr>
        </p:nvSpPr>
        <p:spPr bwMode="auto">
          <a:xfrm>
            <a:off x="466768" y="1130301"/>
            <a:ext cx="6564625"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type="none" w="sm" len="sm"/>
                <a:tailEnd type="none" w="sm" len="sm"/>
              </a14:hiddenLine>
            </a:ext>
          </a:extLst>
        </p:spPr>
        <p:txBody>
          <a:bodyPr tIns="91440" bIns="91440" anchor="ctr"/>
          <a:lstStyle/>
          <a:p>
            <a:pPr marL="182563" indent="-182563" eaLnBrk="0" hangingPunct="0">
              <a:lnSpc>
                <a:spcPct val="170000"/>
              </a:lnSpc>
              <a:buFont typeface="Wingdings" pitchFamily="2" charset="2"/>
              <a:buNone/>
              <a:defRPr/>
            </a:pPr>
            <a:r>
              <a:rPr lang="en-GB" sz="1400" b="1" dirty="0" smtClean="0">
                <a:solidFill>
                  <a:srgbClr val="000000"/>
                </a:solidFill>
                <a:latin typeface="Verdana" pitchFamily="34" charset="0"/>
                <a:cs typeface="Arial" charset="0"/>
              </a:rPr>
              <a:t>Relevant instrument to control several issues</a:t>
            </a:r>
          </a:p>
          <a:p>
            <a:pPr marL="742950" lvl="1" indent="-285750" eaLnBrk="0" hangingPunct="0">
              <a:lnSpc>
                <a:spcPct val="170000"/>
              </a:lnSpc>
              <a:buFont typeface="Wingdings" pitchFamily="2" charset="2"/>
              <a:buChar char="§"/>
              <a:defRPr/>
            </a:pPr>
            <a:endParaRPr lang="en-GB" sz="1400" dirty="0" smtClean="0">
              <a:solidFill>
                <a:srgbClr val="000000"/>
              </a:solidFill>
              <a:latin typeface="Verdana" pitchFamily="34" charset="0"/>
              <a:cs typeface="Arial" charset="0"/>
            </a:endParaRPr>
          </a:p>
          <a:p>
            <a:pPr eaLnBrk="0" hangingPunct="0">
              <a:lnSpc>
                <a:spcPct val="170000"/>
              </a:lnSpc>
              <a:defRPr/>
            </a:pPr>
            <a:r>
              <a:rPr lang="en-GB" sz="1400" b="1" dirty="0" smtClean="0">
                <a:solidFill>
                  <a:srgbClr val="000000"/>
                </a:solidFill>
                <a:latin typeface="Verdana" pitchFamily="34" charset="0"/>
                <a:cs typeface="Arial" charset="0"/>
              </a:rPr>
              <a:t>Part of continuous improvement programmes</a:t>
            </a:r>
          </a:p>
          <a:p>
            <a:pPr eaLnBrk="0" hangingPunct="0">
              <a:lnSpc>
                <a:spcPct val="170000"/>
              </a:lnSpc>
              <a:defRPr/>
            </a:pPr>
            <a:endParaRPr lang="en-GB" sz="1400" b="1" dirty="0" smtClean="0">
              <a:solidFill>
                <a:srgbClr val="000000"/>
              </a:solidFill>
              <a:latin typeface="Verdana" pitchFamily="34" charset="0"/>
              <a:cs typeface="Arial" charset="0"/>
            </a:endParaRPr>
          </a:p>
          <a:p>
            <a:pPr eaLnBrk="0" hangingPunct="0">
              <a:lnSpc>
                <a:spcPct val="170000"/>
              </a:lnSpc>
              <a:defRPr/>
            </a:pPr>
            <a:r>
              <a:rPr lang="en-GB" sz="1400" b="1" dirty="0" smtClean="0">
                <a:solidFill>
                  <a:srgbClr val="000000"/>
                </a:solidFill>
                <a:latin typeface="Verdana" pitchFamily="34" charset="0"/>
                <a:cs typeface="Arial" charset="0"/>
              </a:rPr>
              <a:t>Create Trust Industry, Retail, </a:t>
            </a:r>
            <a:r>
              <a:rPr lang="en-GB" sz="1400" b="1" dirty="0" err="1" smtClean="0">
                <a:solidFill>
                  <a:srgbClr val="000000"/>
                </a:solidFill>
                <a:latin typeface="Verdana" pitchFamily="34" charset="0"/>
                <a:cs typeface="Arial" charset="0"/>
              </a:rPr>
              <a:t>OoH</a:t>
            </a:r>
            <a:r>
              <a:rPr lang="en-GB" sz="1400" b="1" dirty="0" smtClean="0">
                <a:solidFill>
                  <a:srgbClr val="000000"/>
                </a:solidFill>
                <a:latin typeface="Verdana" pitchFamily="34" charset="0"/>
                <a:cs typeface="Arial" charset="0"/>
              </a:rPr>
              <a:t> and Society</a:t>
            </a:r>
          </a:p>
          <a:p>
            <a:pPr marL="742950" lvl="1" indent="-285750" eaLnBrk="0" hangingPunct="0">
              <a:lnSpc>
                <a:spcPct val="170000"/>
              </a:lnSpc>
              <a:buFont typeface="Wingdings" pitchFamily="2" charset="2"/>
              <a:buChar char="§"/>
              <a:defRPr/>
            </a:pPr>
            <a:r>
              <a:rPr lang="en-GB" sz="1400" dirty="0" smtClean="0">
                <a:solidFill>
                  <a:srgbClr val="000000"/>
                </a:solidFill>
                <a:latin typeface="Verdana" pitchFamily="34" charset="0"/>
                <a:cs typeface="Arial" charset="0"/>
              </a:rPr>
              <a:t>Detect and remove Criminals….</a:t>
            </a:r>
          </a:p>
          <a:p>
            <a:pPr marL="742950" lvl="1" indent="-285750" eaLnBrk="0" hangingPunct="0">
              <a:lnSpc>
                <a:spcPct val="170000"/>
              </a:lnSpc>
              <a:buFont typeface="Wingdings" pitchFamily="2" charset="2"/>
              <a:buChar char="§"/>
              <a:defRPr/>
            </a:pPr>
            <a:r>
              <a:rPr lang="en-GB" sz="1400" dirty="0" smtClean="0">
                <a:solidFill>
                  <a:srgbClr val="000000"/>
                </a:solidFill>
                <a:latin typeface="Verdana" pitchFamily="34" charset="0"/>
                <a:cs typeface="Arial" charset="0"/>
              </a:rPr>
              <a:t>Unannounced audits / inspections</a:t>
            </a:r>
          </a:p>
          <a:p>
            <a:pPr marL="742950" lvl="1" indent="-285750" eaLnBrk="0" hangingPunct="0">
              <a:lnSpc>
                <a:spcPct val="170000"/>
              </a:lnSpc>
              <a:buFont typeface="Wingdings" pitchFamily="2" charset="2"/>
              <a:buChar char="§"/>
              <a:defRPr/>
            </a:pPr>
            <a:r>
              <a:rPr lang="en-GB" sz="1400" dirty="0" smtClean="0">
                <a:solidFill>
                  <a:srgbClr val="000000"/>
                </a:solidFill>
                <a:latin typeface="Verdana" pitchFamily="34" charset="0"/>
                <a:cs typeface="Arial" charset="0"/>
              </a:rPr>
              <a:t>Integrity programmes to control the value of the label and protect the participants in the supply chain</a:t>
            </a:r>
            <a:endParaRPr lang="en-GB" sz="1400" dirty="0">
              <a:solidFill>
                <a:srgbClr val="000000"/>
              </a:solidFill>
              <a:latin typeface="Verdana" pitchFamily="34" charset="0"/>
              <a:cs typeface="Arial" charset="0"/>
            </a:endParaRPr>
          </a:p>
        </p:txBody>
      </p:sp>
      <p:pic>
        <p:nvPicPr>
          <p:cNvPr id="7" name="officeArt object"/>
          <p:cNvPicPr/>
          <p:nvPr/>
        </p:nvPicPr>
        <p:blipFill>
          <a:blip r:embed="rId4">
            <a:extLst/>
          </a:blip>
          <a:stretch>
            <a:fillRect/>
          </a:stretch>
        </p:blipFill>
        <p:spPr>
          <a:xfrm>
            <a:off x="8201503" y="6219854"/>
            <a:ext cx="562187" cy="638146"/>
          </a:xfrm>
          <a:prstGeom prst="rect">
            <a:avLst/>
          </a:prstGeom>
          <a:ln w="12700" cap="flat">
            <a:noFill/>
            <a:miter lim="400000"/>
          </a:ln>
          <a:effectLst/>
        </p:spPr>
      </p:pic>
      <p:pic>
        <p:nvPicPr>
          <p:cNvPr id="2051" name="Picture 3" descr="C:\foto-2\foto\Bert-telefoon\IMG_20160416_151058130_HD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1949" y="0"/>
            <a:ext cx="2322802" cy="4479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148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p:nvPr>
        </p:nvSpPr>
        <p:spPr>
          <a:xfrm>
            <a:off x="722223" y="1125538"/>
            <a:ext cx="7699566" cy="5003068"/>
          </a:xfrm>
        </p:spPr>
        <p:txBody>
          <a:bodyPr/>
          <a:lstStyle/>
          <a:p>
            <a:endParaRPr lang="en-GB" dirty="0">
              <a:solidFill>
                <a:srgbClr val="0070C0"/>
              </a:solidFill>
            </a:endParaRPr>
          </a:p>
          <a:p>
            <a:r>
              <a:rPr lang="en-GB" dirty="0" smtClean="0">
                <a:solidFill>
                  <a:srgbClr val="0070C0"/>
                </a:solidFill>
              </a:rPr>
              <a:t>Trust: open and transparent:</a:t>
            </a:r>
          </a:p>
          <a:p>
            <a:endParaRPr lang="en-GB" dirty="0" smtClean="0">
              <a:solidFill>
                <a:srgbClr val="0070C0"/>
              </a:solidFill>
            </a:endParaRPr>
          </a:p>
          <a:p>
            <a:pPr marL="457200" indent="-457200">
              <a:buFont typeface="Wingdings" pitchFamily="2" charset="2"/>
              <a:buChar char="§"/>
            </a:pPr>
            <a:r>
              <a:rPr lang="en-GB" dirty="0" smtClean="0"/>
              <a:t>Walk your talk / talk your walk</a:t>
            </a:r>
          </a:p>
          <a:p>
            <a:pPr marL="457200" indent="-457200">
              <a:buFont typeface="Wingdings" pitchFamily="2" charset="2"/>
              <a:buChar char="§"/>
            </a:pPr>
            <a:r>
              <a:rPr lang="en-GB" dirty="0" smtClean="0"/>
              <a:t>One message to all:</a:t>
            </a:r>
          </a:p>
          <a:p>
            <a:pPr marL="1198800" lvl="1" indent="-457200">
              <a:spcBef>
                <a:spcPts val="0"/>
              </a:spcBef>
              <a:buFont typeface="Wingdings" pitchFamily="2" charset="2"/>
              <a:buChar char="Ø"/>
            </a:pPr>
            <a:r>
              <a:rPr lang="en-GB" dirty="0" smtClean="0"/>
              <a:t>Customers</a:t>
            </a:r>
          </a:p>
          <a:p>
            <a:pPr marL="1198800" lvl="1" indent="-457200">
              <a:spcBef>
                <a:spcPts val="0"/>
              </a:spcBef>
              <a:buFont typeface="Wingdings" pitchFamily="2" charset="2"/>
              <a:buChar char="Ø"/>
            </a:pPr>
            <a:r>
              <a:rPr lang="en-GB" dirty="0" smtClean="0"/>
              <a:t>Authorities</a:t>
            </a:r>
          </a:p>
          <a:p>
            <a:pPr marL="1198800" lvl="1" indent="-457200">
              <a:spcBef>
                <a:spcPts val="0"/>
              </a:spcBef>
              <a:buFont typeface="Wingdings" pitchFamily="2" charset="2"/>
              <a:buChar char="Ø"/>
            </a:pPr>
            <a:r>
              <a:rPr lang="en-GB" dirty="0" smtClean="0"/>
              <a:t>Own workforce</a:t>
            </a:r>
          </a:p>
          <a:p>
            <a:pPr marL="1198800" lvl="1" indent="-457200">
              <a:spcBef>
                <a:spcPts val="0"/>
              </a:spcBef>
              <a:buFont typeface="Wingdings" pitchFamily="2" charset="2"/>
              <a:buChar char="Ø"/>
            </a:pPr>
            <a:r>
              <a:rPr lang="en-GB" dirty="0" smtClean="0"/>
              <a:t>NGO’s</a:t>
            </a:r>
          </a:p>
          <a:p>
            <a:pPr marL="1198800" lvl="1" indent="-457200">
              <a:spcBef>
                <a:spcPts val="0"/>
              </a:spcBef>
              <a:buFont typeface="Wingdings" pitchFamily="2" charset="2"/>
              <a:buChar char="Ø"/>
            </a:pPr>
            <a:r>
              <a:rPr lang="en-GB" dirty="0" smtClean="0"/>
              <a:t>Public</a:t>
            </a:r>
          </a:p>
          <a:p>
            <a:pPr marL="457200" indent="-457200">
              <a:buFont typeface="Wingdings" pitchFamily="2" charset="2"/>
              <a:buChar char="§"/>
            </a:pPr>
            <a:r>
              <a:rPr lang="en-GB" dirty="0" smtClean="0"/>
              <a:t>Publish all relevant data:</a:t>
            </a:r>
          </a:p>
          <a:p>
            <a:pPr marL="1198800" lvl="1" indent="-457200">
              <a:spcBef>
                <a:spcPts val="0"/>
              </a:spcBef>
              <a:buFont typeface="Wingdings" pitchFamily="2" charset="2"/>
              <a:buChar char="Ø"/>
            </a:pPr>
            <a:r>
              <a:rPr lang="en-GB" dirty="0" smtClean="0"/>
              <a:t>Government data</a:t>
            </a:r>
          </a:p>
          <a:p>
            <a:pPr marL="1198800" lvl="1" indent="-457200">
              <a:spcBef>
                <a:spcPts val="0"/>
              </a:spcBef>
              <a:buFont typeface="Wingdings" pitchFamily="2" charset="2"/>
              <a:buChar char="Ø"/>
            </a:pPr>
            <a:r>
              <a:rPr lang="en-GB" dirty="0" smtClean="0"/>
              <a:t>Third party audits</a:t>
            </a:r>
          </a:p>
          <a:p>
            <a:pPr marL="1198800" lvl="1" indent="-457200">
              <a:spcBef>
                <a:spcPts val="0"/>
              </a:spcBef>
              <a:buFont typeface="Wingdings" pitchFamily="2" charset="2"/>
              <a:buChar char="Ø"/>
            </a:pPr>
            <a:r>
              <a:rPr lang="en-GB" dirty="0" smtClean="0"/>
              <a:t>Projects: public health / animal welfare / integrity / sustainability </a:t>
            </a:r>
            <a:r>
              <a:rPr lang="en-GB" dirty="0" err="1" smtClean="0"/>
              <a:t>etc</a:t>
            </a:r>
            <a:endParaRPr lang="en-GB" dirty="0" smtClean="0"/>
          </a:p>
          <a:p>
            <a:pPr marL="1198800" lvl="1" indent="-457200">
              <a:spcBef>
                <a:spcPts val="0"/>
              </a:spcBef>
            </a:pPr>
            <a:endParaRPr lang="en-GB" dirty="0"/>
          </a:p>
          <a:p>
            <a:pPr lvl="1" indent="0">
              <a:spcBef>
                <a:spcPts val="0"/>
              </a:spcBef>
              <a:buNone/>
            </a:pPr>
            <a:r>
              <a:rPr lang="en-GB" b="1" dirty="0" smtClean="0">
                <a:solidFill>
                  <a:srgbClr val="C00000"/>
                </a:solidFill>
              </a:rPr>
              <a:t>October 2014 decision taken to go public with these data</a:t>
            </a:r>
            <a:r>
              <a:rPr lang="en-GB" dirty="0"/>
              <a:t> </a:t>
            </a:r>
            <a:r>
              <a:rPr lang="en-GB" dirty="0" smtClean="0"/>
              <a:t>(non </a:t>
            </a:r>
            <a:r>
              <a:rPr lang="en-GB" dirty="0" err="1" smtClean="0"/>
              <a:t>sensored</a:t>
            </a:r>
            <a:r>
              <a:rPr lang="en-GB" dirty="0" smtClean="0"/>
              <a:t>)</a:t>
            </a:r>
            <a:endParaRPr lang="en-GB" b="1" dirty="0" smtClean="0">
              <a:solidFill>
                <a:srgbClr val="C00000"/>
              </a:solidFill>
            </a:endParaRPr>
          </a:p>
        </p:txBody>
      </p:sp>
      <p:sp>
        <p:nvSpPr>
          <p:cNvPr id="3" name="Rechthoek 2"/>
          <p:cNvSpPr/>
          <p:nvPr/>
        </p:nvSpPr>
        <p:spPr>
          <a:xfrm>
            <a:off x="504263" y="404664"/>
            <a:ext cx="4001281" cy="369332"/>
          </a:xfrm>
          <a:prstGeom prst="rect">
            <a:avLst/>
          </a:prstGeom>
        </p:spPr>
        <p:txBody>
          <a:bodyPr wrap="square">
            <a:spAutoFit/>
          </a:bodyPr>
          <a:lstStyle/>
          <a:p>
            <a:r>
              <a:rPr lang="en-US" b="1" dirty="0" smtClean="0">
                <a:solidFill>
                  <a:srgbClr val="3378B3"/>
                </a:solidFill>
                <a:latin typeface="Verdana" pitchFamily="34" charset="0"/>
              </a:rPr>
              <a:t>Transparency </a:t>
            </a:r>
            <a:endParaRPr lang="nl-NL" dirty="0">
              <a:solidFill>
                <a:srgbClr val="262626"/>
              </a:solidFill>
            </a:endParaRPr>
          </a:p>
        </p:txBody>
      </p:sp>
      <p:pic>
        <p:nvPicPr>
          <p:cNvPr id="4" name="Picture 32"/>
          <p:cNvPicPr>
            <a:picLocks noChangeAspect="1" noChangeArrowheads="1"/>
          </p:cNvPicPr>
          <p:nvPr/>
        </p:nvPicPr>
        <p:blipFill>
          <a:blip r:embed="rId2">
            <a:extLst>
              <a:ext uri="{28A0092B-C50C-407E-A947-70E740481C1C}">
                <a14:useLocalDpi xmlns:a14="http://schemas.microsoft.com/office/drawing/2010/main" val="0"/>
              </a:ext>
            </a:extLst>
          </a:blip>
          <a:srcRect r="4546"/>
          <a:stretch>
            <a:fillRect/>
          </a:stretch>
        </p:blipFill>
        <p:spPr bwMode="auto">
          <a:xfrm>
            <a:off x="5834910" y="1222575"/>
            <a:ext cx="2790092" cy="1630363"/>
          </a:xfrm>
          <a:prstGeom prst="rect">
            <a:avLst/>
          </a:prstGeom>
          <a:noFill/>
          <a:ln w="4127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officeArt object"/>
          <p:cNvPicPr/>
          <p:nvPr/>
        </p:nvPicPr>
        <p:blipFill>
          <a:blip r:embed="rId3">
            <a:extLst/>
          </a:blip>
          <a:stretch>
            <a:fillRect/>
          </a:stretch>
        </p:blipFill>
        <p:spPr>
          <a:xfrm>
            <a:off x="8201503" y="6219854"/>
            <a:ext cx="562187" cy="638146"/>
          </a:xfrm>
          <a:prstGeom prst="rect">
            <a:avLst/>
          </a:prstGeom>
          <a:ln w="12700" cap="flat">
            <a:noFill/>
            <a:miter lim="400000"/>
          </a:ln>
          <a:effectLst/>
        </p:spPr>
      </p:pic>
    </p:spTree>
    <p:extLst>
      <p:ext uri="{BB962C8B-B14F-4D97-AF65-F5344CB8AC3E}">
        <p14:creationId xmlns:p14="http://schemas.microsoft.com/office/powerpoint/2010/main" val="3333533784"/>
      </p:ext>
    </p:extLst>
  </p:cSld>
  <p:clrMapOvr>
    <a:masterClrMapping/>
  </p:clrMapOvr>
  <p:transition>
    <p:cover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fficeArt object"/>
          <p:cNvPicPr/>
          <p:nvPr/>
        </p:nvPicPr>
        <p:blipFill>
          <a:blip r:embed="rId2">
            <a:extLst/>
          </a:blip>
          <a:stretch>
            <a:fillRect/>
          </a:stretch>
        </p:blipFill>
        <p:spPr>
          <a:xfrm>
            <a:off x="8201503" y="6219854"/>
            <a:ext cx="562187" cy="638146"/>
          </a:xfrm>
          <a:prstGeom prst="rect">
            <a:avLst/>
          </a:prstGeom>
          <a:ln w="12700" cap="flat">
            <a:noFill/>
            <a:miter lim="400000"/>
          </a:ln>
          <a:effectLst/>
        </p:spPr>
      </p:pic>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77" y="980795"/>
            <a:ext cx="9144000" cy="4082337"/>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77" y="2405020"/>
            <a:ext cx="9144000" cy="4082337"/>
          </a:xfrm>
          <a:prstGeom prst="rect">
            <a:avLst/>
          </a:prstGeom>
        </p:spPr>
      </p:pic>
    </p:spTree>
    <p:extLst>
      <p:ext uri="{BB962C8B-B14F-4D97-AF65-F5344CB8AC3E}">
        <p14:creationId xmlns:p14="http://schemas.microsoft.com/office/powerpoint/2010/main" val="87526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8584" y="69896"/>
            <a:ext cx="8231262" cy="622800"/>
          </a:xfrm>
          <a:prstGeom prst="rect">
            <a:avLst/>
          </a:prstGeom>
        </p:spPr>
        <p:txBody>
          <a:bodyPr vert="horz" lIns="0" tIns="46800" rIns="0" bIns="46800" rtlCol="0" anchor="b" anchorCtr="0">
            <a:noAutofit/>
          </a:bodyPr>
          <a:lstStyle/>
          <a:p>
            <a:pPr>
              <a:spcBef>
                <a:spcPts val="480"/>
              </a:spcBef>
              <a:buClr>
                <a:srgbClr val="3378B3"/>
              </a:buClr>
              <a:defRPr/>
            </a:pPr>
            <a:r>
              <a:rPr lang="en-US" b="1" dirty="0" smtClean="0">
                <a:solidFill>
                  <a:srgbClr val="3378B3"/>
                </a:solidFill>
                <a:latin typeface="Verdana" pitchFamily="34" charset="0"/>
              </a:rPr>
              <a:t>Internet hits</a:t>
            </a:r>
            <a:endParaRPr lang="en-US" b="1" dirty="0">
              <a:solidFill>
                <a:srgbClr val="3378B3"/>
              </a:solidFill>
              <a:latin typeface="Verdana"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 y="2636912"/>
            <a:ext cx="9148513"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1978" y="332711"/>
            <a:ext cx="2963008"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officeArt object"/>
          <p:cNvPicPr/>
          <p:nvPr/>
        </p:nvPicPr>
        <p:blipFill>
          <a:blip r:embed="rId4">
            <a:extLst/>
          </a:blip>
          <a:stretch>
            <a:fillRect/>
          </a:stretch>
        </p:blipFill>
        <p:spPr>
          <a:xfrm>
            <a:off x="8201503" y="6219854"/>
            <a:ext cx="562187" cy="638146"/>
          </a:xfrm>
          <a:prstGeom prst="rect">
            <a:avLst/>
          </a:prstGeom>
          <a:ln w="12700" cap="flat">
            <a:noFill/>
            <a:miter lim="400000"/>
          </a:ln>
          <a:effectLst/>
        </p:spPr>
      </p:pic>
    </p:spTree>
    <p:extLst>
      <p:ext uri="{BB962C8B-B14F-4D97-AF65-F5344CB8AC3E}">
        <p14:creationId xmlns:p14="http://schemas.microsoft.com/office/powerpoint/2010/main" val="181884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4393" y="116632"/>
            <a:ext cx="8231262" cy="622800"/>
          </a:xfrm>
          <a:prstGeom prst="rect">
            <a:avLst/>
          </a:prstGeom>
        </p:spPr>
        <p:txBody>
          <a:bodyPr vert="horz" lIns="0" tIns="46800" rIns="0" bIns="46800" rtlCol="0" anchor="b" anchorCtr="0">
            <a:noAutofit/>
          </a:bodyPr>
          <a:lstStyle/>
          <a:p>
            <a:pPr>
              <a:spcBef>
                <a:spcPts val="480"/>
              </a:spcBef>
              <a:buClr>
                <a:srgbClr val="3378B3"/>
              </a:buClr>
              <a:defRPr/>
            </a:pPr>
            <a:r>
              <a:rPr lang="nl-NL" b="1" dirty="0" err="1" smtClean="0">
                <a:solidFill>
                  <a:srgbClr val="3378B3"/>
                </a:solidFill>
                <a:latin typeface="Verdana" pitchFamily="34" charset="0"/>
                <a:ea typeface="ＭＳ Ｐゴシック" pitchFamily="34" charset="-128"/>
                <a:cs typeface="Arial" charset="0"/>
              </a:rPr>
              <a:t>Conclusions</a:t>
            </a:r>
            <a:r>
              <a:rPr lang="nl-NL" b="1" dirty="0" smtClean="0">
                <a:solidFill>
                  <a:srgbClr val="3378B3"/>
                </a:solidFill>
                <a:latin typeface="Verdana" pitchFamily="34" charset="0"/>
                <a:ea typeface="ＭＳ Ｐゴシック" pitchFamily="34" charset="-128"/>
                <a:cs typeface="Arial" charset="0"/>
              </a:rPr>
              <a:t> </a:t>
            </a:r>
            <a:endParaRPr lang="nl-NL" b="1" dirty="0">
              <a:solidFill>
                <a:srgbClr val="3378B3"/>
              </a:solidFill>
              <a:latin typeface="Verdana" pitchFamily="34" charset="0"/>
              <a:ea typeface="ＭＳ Ｐゴシック" pitchFamily="34" charset="-128"/>
              <a:cs typeface="Arial" charset="0"/>
            </a:endParaRPr>
          </a:p>
        </p:txBody>
      </p:sp>
      <p:sp>
        <p:nvSpPr>
          <p:cNvPr id="2" name="Tekstvak 1"/>
          <p:cNvSpPr txBox="1"/>
          <p:nvPr/>
        </p:nvSpPr>
        <p:spPr>
          <a:xfrm>
            <a:off x="223189" y="1066852"/>
            <a:ext cx="8438326" cy="5680314"/>
          </a:xfrm>
          <a:prstGeom prst="rect">
            <a:avLst/>
          </a:prstGeom>
          <a:noFill/>
        </p:spPr>
        <p:txBody>
          <a:bodyPr wrap="square" tIns="90000" bIns="90000" rtlCol="0" anchor="t">
            <a:spAutoFit/>
          </a:bodyPr>
          <a:lstStyle/>
          <a:p>
            <a:pPr marL="723900" lvl="1" eaLnBrk="0" hangingPunct="0">
              <a:lnSpc>
                <a:spcPct val="106000"/>
              </a:lnSpc>
              <a:spcBef>
                <a:spcPct val="50000"/>
              </a:spcBef>
              <a:tabLst>
                <a:tab pos="361950" algn="l"/>
                <a:tab pos="6819900" algn="r"/>
              </a:tabLst>
            </a:pPr>
            <a:r>
              <a:rPr lang="en-GB" sz="1400" b="1" dirty="0" smtClean="0">
                <a:solidFill>
                  <a:srgbClr val="0070C0"/>
                </a:solidFill>
                <a:latin typeface="Verdana" pitchFamily="34" charset="0"/>
                <a:ea typeface="ＭＳ Ｐゴシック" pitchFamily="34" charset="-128"/>
                <a:cs typeface="Arial" charset="0"/>
              </a:rPr>
              <a:t>Response on openness:</a:t>
            </a:r>
          </a:p>
          <a:p>
            <a:pPr marL="1466850" lvl="2" indent="-285750" eaLnBrk="0" hangingPunct="0">
              <a:lnSpc>
                <a:spcPct val="106000"/>
              </a:lnSpc>
              <a:spcBef>
                <a:spcPct val="50000"/>
              </a:spcBef>
              <a:buClr>
                <a:srgbClr val="3378B3"/>
              </a:buClr>
              <a:buFont typeface="Wingdings" pitchFamily="2" charset="2"/>
              <a:buChar char="§"/>
              <a:tabLst>
                <a:tab pos="361950" algn="l"/>
                <a:tab pos="6819900" algn="r"/>
              </a:tabLst>
            </a:pPr>
            <a:r>
              <a:rPr lang="en-GB" sz="1400" dirty="0" smtClean="0">
                <a:solidFill>
                  <a:srgbClr val="262626"/>
                </a:solidFill>
                <a:latin typeface="Verdana" pitchFamily="34" charset="0"/>
                <a:ea typeface="ＭＳ Ｐゴシック" pitchFamily="34" charset="-128"/>
                <a:cs typeface="Arial" charset="0"/>
              </a:rPr>
              <a:t>Government positive, but curious awaiting</a:t>
            </a:r>
          </a:p>
          <a:p>
            <a:pPr marL="1466850" lvl="2" indent="-285750" eaLnBrk="0" hangingPunct="0">
              <a:lnSpc>
                <a:spcPct val="106000"/>
              </a:lnSpc>
              <a:spcBef>
                <a:spcPct val="50000"/>
              </a:spcBef>
              <a:buClr>
                <a:srgbClr val="3378B3"/>
              </a:buClr>
              <a:buFont typeface="Wingdings" pitchFamily="2" charset="2"/>
              <a:buChar char="§"/>
              <a:tabLst>
                <a:tab pos="361950" algn="l"/>
                <a:tab pos="6819900" algn="r"/>
              </a:tabLst>
            </a:pPr>
            <a:r>
              <a:rPr lang="en-GB" sz="1400" dirty="0" smtClean="0">
                <a:solidFill>
                  <a:srgbClr val="262626"/>
                </a:solidFill>
                <a:latin typeface="Verdana" pitchFamily="34" charset="0"/>
                <a:ea typeface="ＭＳ Ｐゴシック" pitchFamily="34" charset="-128"/>
                <a:cs typeface="Arial" charset="0"/>
              </a:rPr>
              <a:t>Customers, Retail, </a:t>
            </a:r>
            <a:r>
              <a:rPr lang="en-GB" sz="1400" dirty="0" err="1" smtClean="0">
                <a:solidFill>
                  <a:srgbClr val="262626"/>
                </a:solidFill>
                <a:latin typeface="Verdana" pitchFamily="34" charset="0"/>
                <a:ea typeface="ＭＳ Ｐゴシック" pitchFamily="34" charset="-128"/>
                <a:cs typeface="Arial" charset="0"/>
              </a:rPr>
              <a:t>OoH</a:t>
            </a:r>
            <a:r>
              <a:rPr lang="en-GB" sz="1400" dirty="0" smtClean="0">
                <a:solidFill>
                  <a:srgbClr val="262626"/>
                </a:solidFill>
                <a:latin typeface="Verdana" pitchFamily="34" charset="0"/>
                <a:ea typeface="ＭＳ Ｐゴシック" pitchFamily="34" charset="-128"/>
                <a:cs typeface="Arial" charset="0"/>
              </a:rPr>
              <a:t> all very positive</a:t>
            </a:r>
          </a:p>
          <a:p>
            <a:pPr marL="1466850" lvl="2" indent="-285750" eaLnBrk="0" hangingPunct="0">
              <a:lnSpc>
                <a:spcPct val="106000"/>
              </a:lnSpc>
              <a:spcBef>
                <a:spcPct val="50000"/>
              </a:spcBef>
              <a:buClr>
                <a:srgbClr val="3378B3"/>
              </a:buClr>
              <a:buFont typeface="Wingdings" pitchFamily="2" charset="2"/>
              <a:buChar char="§"/>
              <a:tabLst>
                <a:tab pos="361950" algn="l"/>
                <a:tab pos="6819900" algn="r"/>
              </a:tabLst>
            </a:pPr>
            <a:r>
              <a:rPr lang="en-GB" sz="1400" dirty="0" smtClean="0">
                <a:solidFill>
                  <a:srgbClr val="262626"/>
                </a:solidFill>
                <a:latin typeface="Verdana" pitchFamily="34" charset="0"/>
                <a:ea typeface="ＭＳ Ｐゴシック" pitchFamily="34" charset="-128"/>
                <a:cs typeface="Arial" charset="0"/>
              </a:rPr>
              <a:t>Own employees: mixed</a:t>
            </a:r>
          </a:p>
          <a:p>
            <a:pPr marL="1466850" lvl="2" indent="-285750" eaLnBrk="0" hangingPunct="0">
              <a:lnSpc>
                <a:spcPct val="106000"/>
              </a:lnSpc>
              <a:spcBef>
                <a:spcPct val="50000"/>
              </a:spcBef>
              <a:buClr>
                <a:srgbClr val="3378B3"/>
              </a:buClr>
              <a:buFont typeface="Wingdings" pitchFamily="2" charset="2"/>
              <a:buChar char="§"/>
              <a:tabLst>
                <a:tab pos="361950" algn="l"/>
                <a:tab pos="6819900" algn="r"/>
              </a:tabLst>
            </a:pPr>
            <a:r>
              <a:rPr lang="en-GB" sz="1400" dirty="0" smtClean="0">
                <a:solidFill>
                  <a:srgbClr val="262626"/>
                </a:solidFill>
                <a:latin typeface="Verdana" pitchFamily="34" charset="0"/>
                <a:ea typeface="ＭＳ Ｐゴシック" pitchFamily="34" charset="-128"/>
                <a:cs typeface="Arial" charset="0"/>
              </a:rPr>
              <a:t>Some NGO’s positive</a:t>
            </a:r>
          </a:p>
          <a:p>
            <a:pPr marL="1181100" lvl="2" eaLnBrk="0" hangingPunct="0">
              <a:lnSpc>
                <a:spcPct val="106000"/>
              </a:lnSpc>
              <a:spcBef>
                <a:spcPct val="50000"/>
              </a:spcBef>
              <a:tabLst>
                <a:tab pos="361950" algn="l"/>
                <a:tab pos="6819900" algn="r"/>
              </a:tabLst>
            </a:pPr>
            <a:endParaRPr lang="en-GB" sz="1400" dirty="0" smtClean="0">
              <a:solidFill>
                <a:srgbClr val="262626"/>
              </a:solidFill>
              <a:latin typeface="Verdana" pitchFamily="34" charset="0"/>
              <a:ea typeface="ＭＳ Ｐゴシック" pitchFamily="34" charset="-128"/>
              <a:cs typeface="Arial" charset="0"/>
            </a:endParaRPr>
          </a:p>
          <a:p>
            <a:pPr marL="723900" lvl="1" eaLnBrk="0" hangingPunct="0">
              <a:lnSpc>
                <a:spcPct val="106000"/>
              </a:lnSpc>
              <a:spcBef>
                <a:spcPct val="50000"/>
              </a:spcBef>
              <a:tabLst>
                <a:tab pos="361950" algn="l"/>
                <a:tab pos="6819900" algn="r"/>
              </a:tabLst>
            </a:pPr>
            <a:r>
              <a:rPr lang="en-GB" sz="1400" b="1" dirty="0" smtClean="0">
                <a:solidFill>
                  <a:srgbClr val="0070C0"/>
                </a:solidFill>
                <a:latin typeface="Verdana" pitchFamily="34" charset="0"/>
                <a:ea typeface="ＭＳ Ｐゴシック" pitchFamily="34" charset="-128"/>
                <a:cs typeface="Arial" charset="0"/>
              </a:rPr>
              <a:t>Media coverage:</a:t>
            </a:r>
          </a:p>
          <a:p>
            <a:pPr marL="1466850" lvl="2" indent="-285750" eaLnBrk="0" hangingPunct="0">
              <a:lnSpc>
                <a:spcPct val="106000"/>
              </a:lnSpc>
              <a:spcBef>
                <a:spcPct val="50000"/>
              </a:spcBef>
              <a:buClr>
                <a:srgbClr val="3378B3"/>
              </a:buClr>
              <a:buFont typeface="Wingdings" pitchFamily="2" charset="2"/>
              <a:buChar char="§"/>
              <a:tabLst>
                <a:tab pos="361950" algn="l"/>
                <a:tab pos="6819900" algn="r"/>
              </a:tabLst>
            </a:pPr>
            <a:r>
              <a:rPr lang="en-GB" sz="1400" dirty="0" smtClean="0">
                <a:solidFill>
                  <a:srgbClr val="262626"/>
                </a:solidFill>
                <a:latin typeface="Verdana" pitchFamily="34" charset="0"/>
                <a:ea typeface="ＭＳ Ｐゴシック" pitchFamily="34" charset="-128"/>
                <a:cs typeface="Arial" charset="0"/>
              </a:rPr>
              <a:t>Just the simple fact of transparency</a:t>
            </a:r>
          </a:p>
          <a:p>
            <a:pPr marL="1466850" lvl="2" indent="-285750" eaLnBrk="0" hangingPunct="0">
              <a:lnSpc>
                <a:spcPct val="106000"/>
              </a:lnSpc>
              <a:spcBef>
                <a:spcPct val="50000"/>
              </a:spcBef>
              <a:buClr>
                <a:srgbClr val="3378B3"/>
              </a:buClr>
              <a:buFont typeface="Wingdings" pitchFamily="2" charset="2"/>
              <a:buChar char="§"/>
              <a:tabLst>
                <a:tab pos="361950" algn="l"/>
                <a:tab pos="6819900" algn="r"/>
              </a:tabLst>
            </a:pPr>
            <a:r>
              <a:rPr lang="en-GB" sz="1400" dirty="0" smtClean="0">
                <a:solidFill>
                  <a:srgbClr val="262626"/>
                </a:solidFill>
                <a:latin typeface="Verdana" pitchFamily="34" charset="0"/>
                <a:ea typeface="ＭＳ Ｐゴシック" pitchFamily="34" charset="-128"/>
                <a:cs typeface="Arial" charset="0"/>
              </a:rPr>
              <a:t>A few used some data</a:t>
            </a:r>
            <a:endParaRPr lang="en-GB" sz="1400" dirty="0">
              <a:solidFill>
                <a:srgbClr val="262626"/>
              </a:solidFill>
              <a:latin typeface="Verdana" pitchFamily="34" charset="0"/>
              <a:ea typeface="ＭＳ Ｐゴシック" pitchFamily="34" charset="-128"/>
              <a:cs typeface="Arial" charset="0"/>
            </a:endParaRPr>
          </a:p>
          <a:p>
            <a:pPr marL="1466850" lvl="2" indent="-285750" eaLnBrk="0" hangingPunct="0">
              <a:lnSpc>
                <a:spcPct val="106000"/>
              </a:lnSpc>
              <a:spcBef>
                <a:spcPct val="50000"/>
              </a:spcBef>
              <a:buClr>
                <a:srgbClr val="3378B3"/>
              </a:buClr>
              <a:buFont typeface="Wingdings" pitchFamily="2" charset="2"/>
              <a:buChar char="§"/>
              <a:tabLst>
                <a:tab pos="361950" algn="l"/>
                <a:tab pos="6819900" algn="r"/>
              </a:tabLst>
            </a:pPr>
            <a:endParaRPr lang="en-GB" sz="1400" dirty="0" smtClean="0">
              <a:solidFill>
                <a:srgbClr val="262626"/>
              </a:solidFill>
              <a:latin typeface="Verdana" pitchFamily="34" charset="0"/>
              <a:ea typeface="ＭＳ Ｐゴシック" pitchFamily="34" charset="-128"/>
              <a:cs typeface="Arial" charset="0"/>
            </a:endParaRPr>
          </a:p>
          <a:p>
            <a:pPr marL="723900" lvl="1" eaLnBrk="0" hangingPunct="0">
              <a:lnSpc>
                <a:spcPct val="106000"/>
              </a:lnSpc>
              <a:spcBef>
                <a:spcPct val="50000"/>
              </a:spcBef>
              <a:tabLst>
                <a:tab pos="361950" algn="l"/>
                <a:tab pos="6819900" algn="r"/>
              </a:tabLst>
            </a:pPr>
            <a:r>
              <a:rPr lang="en-GB" sz="1400" b="1" dirty="0" smtClean="0">
                <a:solidFill>
                  <a:srgbClr val="0070C0"/>
                </a:solidFill>
                <a:latin typeface="Verdana" pitchFamily="34" charset="0"/>
                <a:ea typeface="ＭＳ Ｐゴシック" pitchFamily="34" charset="-128"/>
                <a:cs typeface="Arial" charset="0"/>
              </a:rPr>
              <a:t>Chain of custody / Integrity standard:</a:t>
            </a:r>
            <a:endParaRPr lang="en-GB" sz="1400" b="1" dirty="0">
              <a:solidFill>
                <a:srgbClr val="0070C0"/>
              </a:solidFill>
              <a:latin typeface="Verdana" pitchFamily="34" charset="0"/>
              <a:ea typeface="ＭＳ Ｐゴシック" pitchFamily="34" charset="-128"/>
              <a:cs typeface="Arial" charset="0"/>
            </a:endParaRPr>
          </a:p>
          <a:p>
            <a:pPr marL="1466850" lvl="2" indent="-285750" eaLnBrk="0" hangingPunct="0">
              <a:lnSpc>
                <a:spcPct val="106000"/>
              </a:lnSpc>
              <a:spcBef>
                <a:spcPct val="50000"/>
              </a:spcBef>
              <a:buClr>
                <a:srgbClr val="3378B3"/>
              </a:buClr>
              <a:buFont typeface="Wingdings" pitchFamily="2" charset="2"/>
              <a:buChar char="§"/>
              <a:tabLst>
                <a:tab pos="361950" algn="l"/>
                <a:tab pos="6819900" algn="r"/>
              </a:tabLst>
            </a:pPr>
            <a:r>
              <a:rPr lang="en-GB" sz="1400" dirty="0" smtClean="0">
                <a:solidFill>
                  <a:srgbClr val="262626"/>
                </a:solidFill>
                <a:latin typeface="Verdana" pitchFamily="34" charset="0"/>
                <a:ea typeface="ＭＳ Ｐゴシック" pitchFamily="34" charset="-128"/>
                <a:cs typeface="Arial" charset="0"/>
              </a:rPr>
              <a:t>Used in all fresh pork production for NL retail</a:t>
            </a:r>
          </a:p>
          <a:p>
            <a:pPr marL="1466850" lvl="2" indent="-285750" eaLnBrk="0" hangingPunct="0">
              <a:lnSpc>
                <a:spcPct val="106000"/>
              </a:lnSpc>
              <a:spcBef>
                <a:spcPct val="50000"/>
              </a:spcBef>
              <a:buClr>
                <a:srgbClr val="3378B3"/>
              </a:buClr>
              <a:buFont typeface="Wingdings" pitchFamily="2" charset="2"/>
              <a:buChar char="§"/>
              <a:tabLst>
                <a:tab pos="361950" algn="l"/>
                <a:tab pos="6819900" algn="r"/>
              </a:tabLst>
            </a:pPr>
            <a:r>
              <a:rPr lang="en-GB" sz="1400" dirty="0" smtClean="0">
                <a:solidFill>
                  <a:srgbClr val="262626"/>
                </a:solidFill>
                <a:latin typeface="Verdana" pitchFamily="34" charset="0"/>
                <a:ea typeface="ＭＳ Ｐゴシック" pitchFamily="34" charset="-128"/>
                <a:cs typeface="Arial" charset="0"/>
              </a:rPr>
              <a:t>Farmers receive more money for their pigs</a:t>
            </a:r>
          </a:p>
          <a:p>
            <a:pPr marL="1466850" lvl="2" indent="-285750" eaLnBrk="0" hangingPunct="0">
              <a:lnSpc>
                <a:spcPct val="106000"/>
              </a:lnSpc>
              <a:spcBef>
                <a:spcPct val="50000"/>
              </a:spcBef>
              <a:buClr>
                <a:srgbClr val="3378B3"/>
              </a:buClr>
              <a:buFont typeface="Wingdings" pitchFamily="2" charset="2"/>
              <a:buChar char="§"/>
              <a:tabLst>
                <a:tab pos="361950" algn="l"/>
                <a:tab pos="6819900" algn="r"/>
              </a:tabLst>
            </a:pPr>
            <a:r>
              <a:rPr lang="en-GB" sz="1400" dirty="0" smtClean="0">
                <a:solidFill>
                  <a:srgbClr val="262626"/>
                </a:solidFill>
                <a:latin typeface="Verdana" pitchFamily="34" charset="0"/>
                <a:ea typeface="ＭＳ Ｐゴシック" pitchFamily="34" charset="-128"/>
                <a:cs typeface="Arial" charset="0"/>
              </a:rPr>
              <a:t>Two retailers use </a:t>
            </a:r>
            <a:r>
              <a:rPr lang="en-GB" sz="1400" dirty="0" err="1" smtClean="0">
                <a:solidFill>
                  <a:srgbClr val="262626"/>
                </a:solidFill>
                <a:latin typeface="Verdana" pitchFamily="34" charset="0"/>
                <a:ea typeface="ＭＳ Ｐゴシック" pitchFamily="34" charset="-128"/>
                <a:cs typeface="Arial" charset="0"/>
              </a:rPr>
              <a:t>CoC</a:t>
            </a:r>
            <a:r>
              <a:rPr lang="en-GB" sz="1400" dirty="0" smtClean="0">
                <a:solidFill>
                  <a:srgbClr val="262626"/>
                </a:solidFill>
                <a:latin typeface="Verdana" pitchFamily="34" charset="0"/>
                <a:ea typeface="ＭＳ Ｐゴシック" pitchFamily="34" charset="-128"/>
                <a:cs typeface="Arial" charset="0"/>
              </a:rPr>
              <a:t> standard also for other products in supply chain</a:t>
            </a:r>
          </a:p>
          <a:p>
            <a:pPr marL="1466850" lvl="2" indent="-285750" eaLnBrk="0" hangingPunct="0">
              <a:lnSpc>
                <a:spcPct val="106000"/>
              </a:lnSpc>
              <a:spcBef>
                <a:spcPct val="50000"/>
              </a:spcBef>
              <a:buClr>
                <a:srgbClr val="3378B3"/>
              </a:buClr>
              <a:buFont typeface="Wingdings" pitchFamily="2" charset="2"/>
              <a:buChar char="§"/>
              <a:tabLst>
                <a:tab pos="361950" algn="l"/>
                <a:tab pos="6819900" algn="r"/>
              </a:tabLst>
            </a:pPr>
            <a:r>
              <a:rPr lang="en-GB" sz="1400" dirty="0" smtClean="0">
                <a:solidFill>
                  <a:srgbClr val="262626"/>
                </a:solidFill>
                <a:latin typeface="Verdana" pitchFamily="34" charset="0"/>
                <a:ea typeface="ＭＳ Ｐゴシック" pitchFamily="34" charset="-128"/>
                <a:cs typeface="Arial" charset="0"/>
              </a:rPr>
              <a:t>IFS is moving this </a:t>
            </a:r>
            <a:r>
              <a:rPr lang="en-GB" sz="1400" dirty="0" err="1" smtClean="0">
                <a:solidFill>
                  <a:srgbClr val="262626"/>
                </a:solidFill>
                <a:latin typeface="Verdana" pitchFamily="34" charset="0"/>
                <a:ea typeface="ＭＳ Ｐゴシック" pitchFamily="34" charset="-128"/>
                <a:cs typeface="Arial" charset="0"/>
              </a:rPr>
              <a:t>CoC</a:t>
            </a:r>
            <a:r>
              <a:rPr lang="en-GB" sz="1400" dirty="0" smtClean="0">
                <a:solidFill>
                  <a:srgbClr val="262626"/>
                </a:solidFill>
                <a:latin typeface="Verdana" pitchFamily="34" charset="0"/>
                <a:ea typeface="ＭＳ Ｐゴシック" pitchFamily="34" charset="-128"/>
                <a:cs typeface="Arial" charset="0"/>
              </a:rPr>
              <a:t> standard into a professional accredited standard for all</a:t>
            </a:r>
          </a:p>
          <a:p>
            <a:pPr marL="1466850" lvl="2" indent="-285750" eaLnBrk="0" hangingPunct="0">
              <a:lnSpc>
                <a:spcPct val="106000"/>
              </a:lnSpc>
              <a:spcBef>
                <a:spcPct val="50000"/>
              </a:spcBef>
              <a:buClr>
                <a:srgbClr val="3378B3"/>
              </a:buClr>
              <a:buFont typeface="Wingdings" pitchFamily="2" charset="2"/>
              <a:buChar char="§"/>
              <a:tabLst>
                <a:tab pos="361950" algn="l"/>
                <a:tab pos="6819900" algn="r"/>
              </a:tabLst>
            </a:pPr>
            <a:r>
              <a:rPr lang="en-GB" sz="1400" dirty="0" smtClean="0">
                <a:solidFill>
                  <a:srgbClr val="262626"/>
                </a:solidFill>
                <a:latin typeface="Verdana" pitchFamily="34" charset="0"/>
                <a:ea typeface="ＭＳ Ｐゴシック" pitchFamily="34" charset="-128"/>
                <a:cs typeface="Arial" charset="0"/>
              </a:rPr>
              <a:t>Trust is back again</a:t>
            </a:r>
          </a:p>
        </p:txBody>
      </p:sp>
      <p:sp>
        <p:nvSpPr>
          <p:cNvPr id="6" name="Tekstvak 5"/>
          <p:cNvSpPr txBox="1"/>
          <p:nvPr/>
        </p:nvSpPr>
        <p:spPr>
          <a:xfrm>
            <a:off x="0" y="6453336"/>
            <a:ext cx="9144000" cy="304868"/>
          </a:xfrm>
          <a:prstGeom prst="rect">
            <a:avLst/>
          </a:prstGeom>
          <a:noFill/>
        </p:spPr>
        <p:txBody>
          <a:bodyPr wrap="square" tIns="90000" bIns="90000" rtlCol="0" anchor="t">
            <a:spAutoFit/>
          </a:bodyPr>
          <a:lstStyle/>
          <a:p>
            <a:pPr>
              <a:tabLst>
                <a:tab pos="447675" algn="l"/>
                <a:tab pos="4848225" algn="ctr"/>
                <a:tab pos="8696325" algn="r"/>
              </a:tabLst>
            </a:pPr>
            <a:r>
              <a:rPr lang="nl-NL" sz="800" dirty="0" smtClean="0">
                <a:solidFill>
                  <a:srgbClr val="262626"/>
                </a:solidFill>
                <a:latin typeface="Verdana" pitchFamily="34" charset="0"/>
              </a:rPr>
              <a:t> </a:t>
            </a:r>
          </a:p>
        </p:txBody>
      </p:sp>
      <p:pic>
        <p:nvPicPr>
          <p:cNvPr id="7" name="Picture 50" descr="Fleckvieh_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99026" y="944724"/>
            <a:ext cx="2570131" cy="2088232"/>
          </a:xfrm>
          <a:prstGeom prst="rect">
            <a:avLst/>
          </a:prstGeom>
          <a:noFill/>
          <a:extLst>
            <a:ext uri="{909E8E84-426E-40DD-AFC4-6F175D3DCCD1}">
              <a14:hiddenFill xmlns:a14="http://schemas.microsoft.com/office/drawing/2010/main">
                <a:solidFill>
                  <a:srgbClr val="FFFFFF"/>
                </a:solidFill>
              </a14:hiddenFill>
            </a:ext>
          </a:extLst>
        </p:spPr>
      </p:pic>
      <p:pic>
        <p:nvPicPr>
          <p:cNvPr id="8" name="officeArt object"/>
          <p:cNvPicPr/>
          <p:nvPr/>
        </p:nvPicPr>
        <p:blipFill>
          <a:blip r:embed="rId3">
            <a:extLst/>
          </a:blip>
          <a:stretch>
            <a:fillRect/>
          </a:stretch>
        </p:blipFill>
        <p:spPr>
          <a:xfrm>
            <a:off x="8201503" y="6219854"/>
            <a:ext cx="562187" cy="638146"/>
          </a:xfrm>
          <a:prstGeom prst="rect">
            <a:avLst/>
          </a:prstGeom>
          <a:ln w="12700" cap="flat">
            <a:noFill/>
            <a:miter lim="400000"/>
          </a:ln>
          <a:effectLst/>
        </p:spPr>
      </p:pic>
    </p:spTree>
    <p:extLst>
      <p:ext uri="{BB962C8B-B14F-4D97-AF65-F5344CB8AC3E}">
        <p14:creationId xmlns:p14="http://schemas.microsoft.com/office/powerpoint/2010/main" val="3729582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8584" y="273600"/>
            <a:ext cx="8231262" cy="622800"/>
          </a:xfrm>
          <a:prstGeom prst="rect">
            <a:avLst/>
          </a:prstGeom>
        </p:spPr>
        <p:txBody>
          <a:bodyPr vert="horz" lIns="0" tIns="46800" rIns="0" bIns="46800" rtlCol="0" anchor="b" anchorCtr="0">
            <a:noAutofit/>
          </a:bodyPr>
          <a:lstStyle/>
          <a:p>
            <a:pPr>
              <a:spcBef>
                <a:spcPts val="480"/>
              </a:spcBef>
              <a:buClr>
                <a:srgbClr val="3378B3"/>
              </a:buClr>
              <a:defRPr/>
            </a:pPr>
            <a:r>
              <a:rPr lang="nl-NL" b="1" dirty="0" smtClean="0">
                <a:solidFill>
                  <a:srgbClr val="3378B3"/>
                </a:solidFill>
                <a:latin typeface="Verdana" pitchFamily="34" charset="0"/>
                <a:ea typeface="ＭＳ Ｐゴシック" pitchFamily="34" charset="-128"/>
                <a:cs typeface="Arial" charset="0"/>
              </a:rPr>
              <a:t>Take home </a:t>
            </a:r>
            <a:r>
              <a:rPr lang="nl-NL" b="1" dirty="0" err="1" smtClean="0">
                <a:solidFill>
                  <a:srgbClr val="3378B3"/>
                </a:solidFill>
                <a:latin typeface="Verdana" pitchFamily="34" charset="0"/>
                <a:ea typeface="ＭＳ Ｐゴシック" pitchFamily="34" charset="-128"/>
                <a:cs typeface="Arial" charset="0"/>
              </a:rPr>
              <a:t>message</a:t>
            </a:r>
            <a:r>
              <a:rPr lang="nl-NL" b="1" dirty="0" smtClean="0">
                <a:solidFill>
                  <a:srgbClr val="3378B3"/>
                </a:solidFill>
                <a:latin typeface="Verdana" pitchFamily="34" charset="0"/>
                <a:ea typeface="ＭＳ Ｐゴシック" pitchFamily="34" charset="-128"/>
                <a:cs typeface="Arial" charset="0"/>
              </a:rPr>
              <a:t> </a:t>
            </a:r>
            <a:endParaRPr lang="nl-NL" b="1" dirty="0">
              <a:solidFill>
                <a:srgbClr val="3378B3"/>
              </a:solidFill>
              <a:latin typeface="Verdana" pitchFamily="34" charset="0"/>
              <a:ea typeface="ＭＳ Ｐゴシック" pitchFamily="34" charset="-128"/>
              <a:cs typeface="Arial" charset="0"/>
            </a:endParaRPr>
          </a:p>
        </p:txBody>
      </p:sp>
      <p:sp>
        <p:nvSpPr>
          <p:cNvPr id="2" name="Tekstvak 1"/>
          <p:cNvSpPr txBox="1"/>
          <p:nvPr/>
        </p:nvSpPr>
        <p:spPr>
          <a:xfrm>
            <a:off x="223189" y="2132856"/>
            <a:ext cx="8438326" cy="2492070"/>
          </a:xfrm>
          <a:prstGeom prst="rect">
            <a:avLst/>
          </a:prstGeom>
          <a:noFill/>
        </p:spPr>
        <p:txBody>
          <a:bodyPr wrap="square" tIns="90000" bIns="90000" rtlCol="0" anchor="t">
            <a:spAutoFit/>
          </a:bodyPr>
          <a:lstStyle/>
          <a:p>
            <a:pPr marL="723900" lvl="1" eaLnBrk="0" hangingPunct="0">
              <a:lnSpc>
                <a:spcPct val="106000"/>
              </a:lnSpc>
              <a:spcBef>
                <a:spcPct val="50000"/>
              </a:spcBef>
              <a:tabLst>
                <a:tab pos="361950" algn="l"/>
                <a:tab pos="6819900" algn="r"/>
              </a:tabLst>
            </a:pPr>
            <a:r>
              <a:rPr lang="en-GB" b="1" dirty="0" smtClean="0">
                <a:solidFill>
                  <a:srgbClr val="0070C0"/>
                </a:solidFill>
                <a:latin typeface="Verdana" pitchFamily="34" charset="0"/>
                <a:ea typeface="ＭＳ Ｐゴシック" pitchFamily="34" charset="-128"/>
                <a:cs typeface="Arial" charset="0"/>
              </a:rPr>
              <a:t>How to regain trust:</a:t>
            </a:r>
          </a:p>
          <a:p>
            <a:pPr marL="723900" lvl="1" eaLnBrk="0" hangingPunct="0">
              <a:lnSpc>
                <a:spcPct val="106000"/>
              </a:lnSpc>
              <a:spcBef>
                <a:spcPct val="50000"/>
              </a:spcBef>
              <a:tabLst>
                <a:tab pos="361950" algn="l"/>
                <a:tab pos="6819900" algn="r"/>
              </a:tabLst>
            </a:pPr>
            <a:endParaRPr lang="en-GB" sz="1400" b="1" dirty="0">
              <a:solidFill>
                <a:srgbClr val="0070C0"/>
              </a:solidFill>
              <a:latin typeface="Verdana" pitchFamily="34" charset="0"/>
              <a:ea typeface="ＭＳ Ｐゴシック" pitchFamily="34" charset="-128"/>
              <a:cs typeface="Arial" charset="0"/>
            </a:endParaRPr>
          </a:p>
          <a:p>
            <a:pPr marL="1009650" lvl="1" indent="-285750" eaLnBrk="0" hangingPunct="0">
              <a:lnSpc>
                <a:spcPct val="106000"/>
              </a:lnSpc>
              <a:spcBef>
                <a:spcPct val="50000"/>
              </a:spcBef>
              <a:buFont typeface="Arial" panose="020B0604020202020204" pitchFamily="34" charset="0"/>
              <a:buChar char="•"/>
              <a:tabLst>
                <a:tab pos="361950" algn="l"/>
                <a:tab pos="6819900" algn="r"/>
              </a:tabLst>
            </a:pPr>
            <a:endParaRPr lang="en-GB" sz="1400" b="1" dirty="0" smtClean="0">
              <a:solidFill>
                <a:srgbClr val="0070C0"/>
              </a:solidFill>
              <a:latin typeface="Verdana" pitchFamily="34" charset="0"/>
              <a:ea typeface="ＭＳ Ｐゴシック" pitchFamily="34" charset="-128"/>
              <a:cs typeface="Arial" charset="0"/>
            </a:endParaRPr>
          </a:p>
          <a:p>
            <a:pPr marL="1009650" lvl="1" indent="-285750" eaLnBrk="0" hangingPunct="0">
              <a:lnSpc>
                <a:spcPct val="106000"/>
              </a:lnSpc>
              <a:spcBef>
                <a:spcPct val="50000"/>
              </a:spcBef>
              <a:buFont typeface="Arial" panose="020B0604020202020204" pitchFamily="34" charset="0"/>
              <a:buChar char="•"/>
              <a:tabLst>
                <a:tab pos="361950" algn="l"/>
                <a:tab pos="6819900" algn="r"/>
              </a:tabLst>
            </a:pPr>
            <a:r>
              <a:rPr lang="en-GB" sz="1400" b="1" dirty="0" smtClean="0">
                <a:solidFill>
                  <a:srgbClr val="0070C0"/>
                </a:solidFill>
                <a:latin typeface="Verdana" pitchFamily="34" charset="0"/>
                <a:ea typeface="ＭＳ Ｐゴシック" pitchFamily="34" charset="-128"/>
                <a:cs typeface="Arial" charset="0"/>
              </a:rPr>
              <a:t>Industry is implementing a strong Chain of Custody / Integrity standard</a:t>
            </a:r>
          </a:p>
          <a:p>
            <a:pPr marL="1466850" lvl="2" indent="-285750" eaLnBrk="0" hangingPunct="0">
              <a:lnSpc>
                <a:spcPct val="106000"/>
              </a:lnSpc>
              <a:spcBef>
                <a:spcPct val="50000"/>
              </a:spcBef>
              <a:buFont typeface="Arial" panose="020B0604020202020204" pitchFamily="34" charset="0"/>
              <a:buChar char="•"/>
              <a:tabLst>
                <a:tab pos="361950" algn="l"/>
                <a:tab pos="6819900" algn="r"/>
              </a:tabLst>
            </a:pPr>
            <a:endParaRPr lang="en-GB" sz="1400" dirty="0" smtClean="0">
              <a:solidFill>
                <a:srgbClr val="262626"/>
              </a:solidFill>
              <a:latin typeface="Verdana" pitchFamily="34" charset="0"/>
              <a:ea typeface="ＭＳ Ｐゴシック" pitchFamily="34" charset="-128"/>
              <a:cs typeface="Arial" charset="0"/>
            </a:endParaRPr>
          </a:p>
          <a:p>
            <a:pPr marL="1466850" lvl="2" indent="-285750" eaLnBrk="0" hangingPunct="0">
              <a:lnSpc>
                <a:spcPct val="106000"/>
              </a:lnSpc>
              <a:spcBef>
                <a:spcPct val="50000"/>
              </a:spcBef>
              <a:buFont typeface="Arial" panose="020B0604020202020204" pitchFamily="34" charset="0"/>
              <a:buChar char="•"/>
              <a:tabLst>
                <a:tab pos="361950" algn="l"/>
                <a:tab pos="6819900" algn="r"/>
              </a:tabLst>
            </a:pPr>
            <a:endParaRPr lang="en-GB" sz="1400" dirty="0" smtClean="0">
              <a:solidFill>
                <a:srgbClr val="262626"/>
              </a:solidFill>
              <a:latin typeface="Verdana" pitchFamily="34" charset="0"/>
              <a:ea typeface="ＭＳ Ｐゴシック" pitchFamily="34" charset="-128"/>
              <a:cs typeface="Arial" charset="0"/>
            </a:endParaRPr>
          </a:p>
          <a:p>
            <a:pPr marL="1009650" lvl="1" indent="-285750" eaLnBrk="0" hangingPunct="0">
              <a:lnSpc>
                <a:spcPct val="106000"/>
              </a:lnSpc>
              <a:spcBef>
                <a:spcPct val="50000"/>
              </a:spcBef>
              <a:buFont typeface="Arial" panose="020B0604020202020204" pitchFamily="34" charset="0"/>
              <a:buChar char="•"/>
              <a:tabLst>
                <a:tab pos="361950" algn="l"/>
                <a:tab pos="6819900" algn="r"/>
              </a:tabLst>
            </a:pPr>
            <a:r>
              <a:rPr lang="en-GB" sz="1400" b="1" dirty="0" smtClean="0">
                <a:solidFill>
                  <a:srgbClr val="0070C0"/>
                </a:solidFill>
                <a:latin typeface="Verdana" pitchFamily="34" charset="0"/>
                <a:ea typeface="ＭＳ Ｐゴシック" pitchFamily="34" charset="-128"/>
                <a:cs typeface="Arial" charset="0"/>
              </a:rPr>
              <a:t>Radical transparency</a:t>
            </a:r>
          </a:p>
        </p:txBody>
      </p:sp>
      <p:sp>
        <p:nvSpPr>
          <p:cNvPr id="6" name="Tekstvak 5"/>
          <p:cNvSpPr txBox="1"/>
          <p:nvPr/>
        </p:nvSpPr>
        <p:spPr>
          <a:xfrm>
            <a:off x="481742" y="6289044"/>
            <a:ext cx="9144000" cy="304868"/>
          </a:xfrm>
          <a:prstGeom prst="rect">
            <a:avLst/>
          </a:prstGeom>
          <a:noFill/>
        </p:spPr>
        <p:txBody>
          <a:bodyPr wrap="square" tIns="90000" bIns="90000" rtlCol="0" anchor="t">
            <a:spAutoFit/>
          </a:bodyPr>
          <a:lstStyle/>
          <a:p>
            <a:pPr>
              <a:tabLst>
                <a:tab pos="447675" algn="l"/>
                <a:tab pos="4848225" algn="ctr"/>
                <a:tab pos="8696325" algn="r"/>
              </a:tabLst>
            </a:pPr>
            <a:r>
              <a:rPr lang="nl-NL" sz="800" dirty="0" smtClean="0">
                <a:solidFill>
                  <a:srgbClr val="262626"/>
                </a:solidFill>
                <a:latin typeface="Verdana" pitchFamily="34" charset="0"/>
              </a:rPr>
              <a:t> </a:t>
            </a:r>
          </a:p>
        </p:txBody>
      </p:sp>
      <p:pic>
        <p:nvPicPr>
          <p:cNvPr id="8" name="officeArt object"/>
          <p:cNvPicPr/>
          <p:nvPr/>
        </p:nvPicPr>
        <p:blipFill>
          <a:blip r:embed="rId2">
            <a:extLst/>
          </a:blip>
          <a:stretch>
            <a:fillRect/>
          </a:stretch>
        </p:blipFill>
        <p:spPr>
          <a:xfrm>
            <a:off x="8201503" y="6219854"/>
            <a:ext cx="562187" cy="638146"/>
          </a:xfrm>
          <a:prstGeom prst="rect">
            <a:avLst/>
          </a:prstGeom>
          <a:ln w="12700" cap="flat">
            <a:noFill/>
            <a:miter lim="400000"/>
          </a:ln>
          <a:effec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189" y="0"/>
            <a:ext cx="1573823"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6440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55" y="1529568"/>
            <a:ext cx="2294142" cy="325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27" y="4776770"/>
            <a:ext cx="2075651" cy="1982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564" y="2564904"/>
            <a:ext cx="2180468" cy="2687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966" y="5174269"/>
            <a:ext cx="1986086" cy="170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1758" y="1485232"/>
            <a:ext cx="1876218" cy="298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470" y="4636049"/>
            <a:ext cx="2036794" cy="167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12" y="11942"/>
            <a:ext cx="2952328" cy="132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5934" y="4961255"/>
            <a:ext cx="1753868" cy="172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C:\Users\A.DAMARIO.lenovo\Desktop\European-Livestock-And-Meat-Trading-Union-UECBV-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8308" y="3284984"/>
            <a:ext cx="1329129" cy="100069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A.DAMARIO.lenovo\Desktop\CELCAA.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48269" y="2563672"/>
            <a:ext cx="2088231" cy="36127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A.DAMARIO.lenovo\Desktop\eurocoop.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40761" y="1821288"/>
            <a:ext cx="2159967" cy="487377"/>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5675" y="267979"/>
            <a:ext cx="2129921" cy="138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79564" y="1479823"/>
            <a:ext cx="1820428" cy="112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0211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umCDtPWCmk6mWArKQa5n_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A.f_Su99kU.8aaNXHJwFA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umCDtPWCmk6mWArKQa5n_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A.f_Su99kU.8aaNXHJwFA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umCDtPWCmk6mWArKQa5n_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A.f_Su99kU.8aaNXHJwFA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umCDtPWCmk6mWArKQa5n_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A.f_Su99kU.8aaNXHJwFA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umCDtPWCmk6mWArKQa5n_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A.f_Su99kU.8aaNXHJwFA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umCDtPWCmk6mWArKQa5n_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umCDtPWCmk6mWArKQa5n_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A.f_Su99kU.8aaNXHJwFA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oiekmgctwUWVHvyKu8u6l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oiekmgctwUWVHvyKu8u6l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oiekmgctwUWVHvyKu8u6l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oiekmgctwUWVHvyKu8u6l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A.f_Su99kU.8aaNXHJwFA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umCDtPWCmk6mWArKQa5n_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A.f_Su99kU.8aaNXHJwFA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umCDtPWCmk6mWArKQa5n_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A.f_Su99kU.8aaNXHJwFA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umCDtPWCmk6mWArKQa5n_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A.f_Su99kU.8aaNXHJwFA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blank">
  <a:themeElements>
    <a:clrScheme name="Vion">
      <a:dk1>
        <a:srgbClr val="262626"/>
      </a:dk1>
      <a:lt1>
        <a:srgbClr val="FFFFFF"/>
      </a:lt1>
      <a:dk2>
        <a:srgbClr val="3378B3"/>
      </a:dk2>
      <a:lt2>
        <a:srgbClr val="84B617"/>
      </a:lt2>
      <a:accent1>
        <a:srgbClr val="A5C8E5"/>
      </a:accent1>
      <a:accent2>
        <a:srgbClr val="A5C8E5"/>
      </a:accent2>
      <a:accent3>
        <a:srgbClr val="FFFFFF"/>
      </a:accent3>
      <a:accent4>
        <a:srgbClr val="1F1F1F"/>
      </a:accent4>
      <a:accent5>
        <a:srgbClr val="CFE0F0"/>
      </a:accent5>
      <a:accent6>
        <a:srgbClr val="3378B3"/>
      </a:accent6>
      <a:hlink>
        <a:srgbClr val="1C255F"/>
      </a:hlink>
      <a:folHlink>
        <a:srgbClr val="3378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4D4D4D"/>
        </a:solidFill>
        <a:ln w="9525">
          <a:solidFill>
            <a:srgbClr val="4D4D4D"/>
          </a:solidFill>
          <a:headEnd type="none"/>
          <a:tailEnd type="none"/>
        </a:ln>
        <a:effectLst/>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90000" bIns="90000" rtlCol="0" anchor="t">
        <a:spAutoFit/>
      </a:bodyPr>
      <a:lstStyle>
        <a:defPPr algn="ctr">
          <a:defRPr sz="1400" dirty="0" err="1" smtClean="0"/>
        </a:defPPr>
      </a:lstStyle>
    </a:txDef>
  </a:objectDefaults>
  <a:extraClrSchemeLst/>
</a:theme>
</file>

<file path=ppt/theme/theme11.xml><?xml version="1.0" encoding="utf-8"?>
<a:theme xmlns:a="http://schemas.openxmlformats.org/drawingml/2006/main" name="5_blank">
  <a:themeElements>
    <a:clrScheme name="Vion">
      <a:dk1>
        <a:srgbClr val="262626"/>
      </a:dk1>
      <a:lt1>
        <a:srgbClr val="FFFFFF"/>
      </a:lt1>
      <a:dk2>
        <a:srgbClr val="3378B3"/>
      </a:dk2>
      <a:lt2>
        <a:srgbClr val="84B617"/>
      </a:lt2>
      <a:accent1>
        <a:srgbClr val="A5C8E5"/>
      </a:accent1>
      <a:accent2>
        <a:srgbClr val="A5C8E5"/>
      </a:accent2>
      <a:accent3>
        <a:srgbClr val="FFFFFF"/>
      </a:accent3>
      <a:accent4>
        <a:srgbClr val="1F1F1F"/>
      </a:accent4>
      <a:accent5>
        <a:srgbClr val="CFE0F0"/>
      </a:accent5>
      <a:accent6>
        <a:srgbClr val="3378B3"/>
      </a:accent6>
      <a:hlink>
        <a:srgbClr val="1C255F"/>
      </a:hlink>
      <a:folHlink>
        <a:srgbClr val="3378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4D4D4D"/>
        </a:solidFill>
        <a:ln w="9525">
          <a:solidFill>
            <a:srgbClr val="4D4D4D"/>
          </a:solidFill>
          <a:headEnd type="none"/>
          <a:tailEnd type="none"/>
        </a:ln>
        <a:effectLst/>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90000" bIns="90000" rtlCol="0" anchor="t">
        <a:spAutoFit/>
      </a:bodyPr>
      <a:lstStyle>
        <a:defPPr algn="ctr">
          <a:defRPr sz="1400" dirty="0" err="1" smtClean="0"/>
        </a:defPPr>
      </a:lstStyle>
    </a:txDef>
  </a:objectDefaults>
  <a:extraClrSchemeLst/>
</a:theme>
</file>

<file path=ppt/theme/theme12.xml><?xml version="1.0" encoding="utf-8"?>
<a:theme xmlns:a="http://schemas.openxmlformats.org/drawingml/2006/main" name="6_blank">
  <a:themeElements>
    <a:clrScheme name="Vion">
      <a:dk1>
        <a:srgbClr val="262626"/>
      </a:dk1>
      <a:lt1>
        <a:srgbClr val="FFFFFF"/>
      </a:lt1>
      <a:dk2>
        <a:srgbClr val="3378B3"/>
      </a:dk2>
      <a:lt2>
        <a:srgbClr val="84B617"/>
      </a:lt2>
      <a:accent1>
        <a:srgbClr val="A5C8E5"/>
      </a:accent1>
      <a:accent2>
        <a:srgbClr val="A5C8E5"/>
      </a:accent2>
      <a:accent3>
        <a:srgbClr val="FFFFFF"/>
      </a:accent3>
      <a:accent4>
        <a:srgbClr val="1F1F1F"/>
      </a:accent4>
      <a:accent5>
        <a:srgbClr val="CFE0F0"/>
      </a:accent5>
      <a:accent6>
        <a:srgbClr val="3378B3"/>
      </a:accent6>
      <a:hlink>
        <a:srgbClr val="1C255F"/>
      </a:hlink>
      <a:folHlink>
        <a:srgbClr val="3378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4D4D4D"/>
        </a:solidFill>
        <a:ln w="9525">
          <a:solidFill>
            <a:srgbClr val="4D4D4D"/>
          </a:solidFill>
          <a:headEnd type="none"/>
          <a:tailEnd type="none"/>
        </a:ln>
        <a:effectLst/>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90000" bIns="90000" rtlCol="0" anchor="t">
        <a:spAutoFit/>
      </a:bodyPr>
      <a:lstStyle>
        <a:defPPr algn="ctr">
          <a:defRPr sz="1400" dirty="0" err="1" smtClean="0"/>
        </a:defPPr>
      </a:lstStyle>
    </a:txDef>
  </a:objectDefaults>
  <a:extraClrSchemeLst/>
</a:theme>
</file>

<file path=ppt/theme/theme13.xml><?xml version="1.0" encoding="utf-8"?>
<a:theme xmlns:a="http://schemas.openxmlformats.org/drawingml/2006/main" name="7_blank">
  <a:themeElements>
    <a:clrScheme name="Vion">
      <a:dk1>
        <a:srgbClr val="262626"/>
      </a:dk1>
      <a:lt1>
        <a:srgbClr val="FFFFFF"/>
      </a:lt1>
      <a:dk2>
        <a:srgbClr val="3378B3"/>
      </a:dk2>
      <a:lt2>
        <a:srgbClr val="84B617"/>
      </a:lt2>
      <a:accent1>
        <a:srgbClr val="A5C8E5"/>
      </a:accent1>
      <a:accent2>
        <a:srgbClr val="A5C8E5"/>
      </a:accent2>
      <a:accent3>
        <a:srgbClr val="FFFFFF"/>
      </a:accent3>
      <a:accent4>
        <a:srgbClr val="1F1F1F"/>
      </a:accent4>
      <a:accent5>
        <a:srgbClr val="CFE0F0"/>
      </a:accent5>
      <a:accent6>
        <a:srgbClr val="3378B3"/>
      </a:accent6>
      <a:hlink>
        <a:srgbClr val="1C255F"/>
      </a:hlink>
      <a:folHlink>
        <a:srgbClr val="3378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4D4D4D"/>
        </a:solidFill>
        <a:ln w="9525">
          <a:solidFill>
            <a:srgbClr val="4D4D4D"/>
          </a:solidFill>
          <a:headEnd type="none"/>
          <a:tailEnd type="none"/>
        </a:ln>
        <a:effectLst/>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90000" bIns="90000" rtlCol="0" anchor="t">
        <a:spAutoFit/>
      </a:bodyPr>
      <a:lstStyle>
        <a:defPPr algn="ctr">
          <a:defRPr sz="1400" dirty="0" err="1" smtClean="0"/>
        </a:defPPr>
      </a:lstStyle>
    </a:txDef>
  </a:objectDefaults>
  <a:extraClrSchemeLst/>
</a:theme>
</file>

<file path=ppt/theme/theme14.xml><?xml version="1.0" encoding="utf-8"?>
<a:theme xmlns:a="http://schemas.openxmlformats.org/drawingml/2006/main" name="8_blank">
  <a:themeElements>
    <a:clrScheme name="Vion">
      <a:dk1>
        <a:srgbClr val="262626"/>
      </a:dk1>
      <a:lt1>
        <a:srgbClr val="FFFFFF"/>
      </a:lt1>
      <a:dk2>
        <a:srgbClr val="3378B3"/>
      </a:dk2>
      <a:lt2>
        <a:srgbClr val="84B617"/>
      </a:lt2>
      <a:accent1>
        <a:srgbClr val="A5C8E5"/>
      </a:accent1>
      <a:accent2>
        <a:srgbClr val="A5C8E5"/>
      </a:accent2>
      <a:accent3>
        <a:srgbClr val="FFFFFF"/>
      </a:accent3>
      <a:accent4>
        <a:srgbClr val="1F1F1F"/>
      </a:accent4>
      <a:accent5>
        <a:srgbClr val="CFE0F0"/>
      </a:accent5>
      <a:accent6>
        <a:srgbClr val="3378B3"/>
      </a:accent6>
      <a:hlink>
        <a:srgbClr val="1C255F"/>
      </a:hlink>
      <a:folHlink>
        <a:srgbClr val="3378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4D4D4D"/>
        </a:solidFill>
        <a:ln w="9525">
          <a:solidFill>
            <a:srgbClr val="4D4D4D"/>
          </a:solidFill>
          <a:headEnd type="none"/>
          <a:tailEnd type="none"/>
        </a:ln>
        <a:effectLst/>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90000" bIns="90000" rtlCol="0" anchor="t">
        <a:spAutoFit/>
      </a:bodyPr>
      <a:lstStyle>
        <a:defPPr algn="ctr">
          <a:defRPr sz="1400" dirty="0" err="1" smtClean="0"/>
        </a:defPPr>
      </a:lstStyle>
    </a:txDef>
  </a:objectDefaults>
  <a:extraClrSchemeLst/>
</a:theme>
</file>

<file path=ppt/theme/theme15.xml><?xml version="1.0" encoding="utf-8"?>
<a:theme xmlns:a="http://schemas.openxmlformats.org/drawingml/2006/main" name="9_blank">
  <a:themeElements>
    <a:clrScheme name="Vion">
      <a:dk1>
        <a:srgbClr val="262626"/>
      </a:dk1>
      <a:lt1>
        <a:srgbClr val="FFFFFF"/>
      </a:lt1>
      <a:dk2>
        <a:srgbClr val="3378B3"/>
      </a:dk2>
      <a:lt2>
        <a:srgbClr val="84B617"/>
      </a:lt2>
      <a:accent1>
        <a:srgbClr val="A5C8E5"/>
      </a:accent1>
      <a:accent2>
        <a:srgbClr val="A5C8E5"/>
      </a:accent2>
      <a:accent3>
        <a:srgbClr val="FFFFFF"/>
      </a:accent3>
      <a:accent4>
        <a:srgbClr val="1F1F1F"/>
      </a:accent4>
      <a:accent5>
        <a:srgbClr val="CFE0F0"/>
      </a:accent5>
      <a:accent6>
        <a:srgbClr val="3378B3"/>
      </a:accent6>
      <a:hlink>
        <a:srgbClr val="1C255F"/>
      </a:hlink>
      <a:folHlink>
        <a:srgbClr val="3378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4D4D4D"/>
        </a:solidFill>
        <a:ln w="9525">
          <a:solidFill>
            <a:srgbClr val="4D4D4D"/>
          </a:solidFill>
          <a:headEnd type="none"/>
          <a:tailEnd type="none"/>
        </a:ln>
        <a:effectLst/>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90000" bIns="90000" rtlCol="0" anchor="t">
        <a:spAutoFit/>
      </a:bodyPr>
      <a:lstStyle>
        <a:defPPr algn="ctr">
          <a:defRPr sz="1400" dirty="0" err="1" smtClean="0"/>
        </a:defPPr>
      </a:lstStyle>
    </a:tx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uropol template2">
  <a:themeElements>
    <a:clrScheme name="Europol 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uropol template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15875" algn="ctr" defTabSz="914400" rtl="0" eaLnBrk="1" fontAlgn="base" latinLnBrk="0" hangingPunct="1">
          <a:lnSpc>
            <a:spcPct val="100000"/>
          </a:lnSpc>
          <a:spcBef>
            <a:spcPct val="2000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15875" algn="ctr" defTabSz="914400" rtl="0" eaLnBrk="1" fontAlgn="base" latinLnBrk="0" hangingPunct="1">
          <a:lnSpc>
            <a:spcPct val="100000"/>
          </a:lnSpc>
          <a:spcBef>
            <a:spcPct val="2000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Europol 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uropol templat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uropol templat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uropol templat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uropol templat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uropol templat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uropol templat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uropol templat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uropol templat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uropol templat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uropol templat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uropol templat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03A71"/>
      </a:dk2>
      <a:lt2>
        <a:srgbClr val="706F6F"/>
      </a:lt2>
      <a:accent1>
        <a:srgbClr val="94D60A"/>
      </a:accent1>
      <a:accent2>
        <a:srgbClr val="D8EEA9"/>
      </a:accent2>
      <a:accent3>
        <a:srgbClr val="F7A600"/>
      </a:accent3>
      <a:accent4>
        <a:srgbClr val="A5CFED"/>
      </a:accent4>
      <a:accent5>
        <a:srgbClr val="0BBBEF"/>
      </a:accent5>
      <a:accent6>
        <a:srgbClr val="FFFF0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03A71"/>
      </a:dk2>
      <a:lt2>
        <a:srgbClr val="706F6F"/>
      </a:lt2>
      <a:accent1>
        <a:srgbClr val="94D60A"/>
      </a:accent1>
      <a:accent2>
        <a:srgbClr val="D8EEA9"/>
      </a:accent2>
      <a:accent3>
        <a:srgbClr val="F7A600"/>
      </a:accent3>
      <a:accent4>
        <a:srgbClr val="A5CFED"/>
      </a:accent4>
      <a:accent5>
        <a:srgbClr val="0BBBEF"/>
      </a:accent5>
      <a:accent6>
        <a:srgbClr val="FFFF0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lank">
  <a:themeElements>
    <a:clrScheme name="Vion">
      <a:dk1>
        <a:srgbClr val="262626"/>
      </a:dk1>
      <a:lt1>
        <a:srgbClr val="FFFFFF"/>
      </a:lt1>
      <a:dk2>
        <a:srgbClr val="3378B3"/>
      </a:dk2>
      <a:lt2>
        <a:srgbClr val="84B617"/>
      </a:lt2>
      <a:accent1>
        <a:srgbClr val="A5C8E5"/>
      </a:accent1>
      <a:accent2>
        <a:srgbClr val="A5C8E5"/>
      </a:accent2>
      <a:accent3>
        <a:srgbClr val="FFFFFF"/>
      </a:accent3>
      <a:accent4>
        <a:srgbClr val="1F1F1F"/>
      </a:accent4>
      <a:accent5>
        <a:srgbClr val="CFE0F0"/>
      </a:accent5>
      <a:accent6>
        <a:srgbClr val="3378B3"/>
      </a:accent6>
      <a:hlink>
        <a:srgbClr val="1C255F"/>
      </a:hlink>
      <a:folHlink>
        <a:srgbClr val="3378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4D4D4D"/>
        </a:solidFill>
        <a:ln w="9525">
          <a:solidFill>
            <a:srgbClr val="4D4D4D"/>
          </a:solidFill>
          <a:headEnd type="none"/>
          <a:tailEnd type="none"/>
        </a:ln>
        <a:effectLst/>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90000" bIns="90000" rtlCol="0" anchor="t">
        <a:spAutoFit/>
      </a:bodyPr>
      <a:lstStyle>
        <a:defPPr algn="ctr">
          <a:defRPr sz="1400" dirty="0" err="1" smtClean="0"/>
        </a:defPPr>
      </a:lstStyle>
    </a:txDef>
  </a:objectDefaults>
  <a:extraClrSchemeLst/>
</a:theme>
</file>

<file path=ppt/theme/theme7.xml><?xml version="1.0" encoding="utf-8"?>
<a:theme xmlns:a="http://schemas.openxmlformats.org/drawingml/2006/main" name="1_blank">
  <a:themeElements>
    <a:clrScheme name="Vion">
      <a:dk1>
        <a:srgbClr val="262626"/>
      </a:dk1>
      <a:lt1>
        <a:srgbClr val="FFFFFF"/>
      </a:lt1>
      <a:dk2>
        <a:srgbClr val="3378B3"/>
      </a:dk2>
      <a:lt2>
        <a:srgbClr val="84B617"/>
      </a:lt2>
      <a:accent1>
        <a:srgbClr val="A5C8E5"/>
      </a:accent1>
      <a:accent2>
        <a:srgbClr val="A5C8E5"/>
      </a:accent2>
      <a:accent3>
        <a:srgbClr val="FFFFFF"/>
      </a:accent3>
      <a:accent4>
        <a:srgbClr val="1F1F1F"/>
      </a:accent4>
      <a:accent5>
        <a:srgbClr val="CFE0F0"/>
      </a:accent5>
      <a:accent6>
        <a:srgbClr val="3378B3"/>
      </a:accent6>
      <a:hlink>
        <a:srgbClr val="1C255F"/>
      </a:hlink>
      <a:folHlink>
        <a:srgbClr val="3378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4D4D4D"/>
        </a:solidFill>
        <a:ln w="9525">
          <a:solidFill>
            <a:srgbClr val="4D4D4D"/>
          </a:solidFill>
          <a:headEnd type="none"/>
          <a:tailEnd type="none"/>
        </a:ln>
        <a:effectLst/>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90000" bIns="90000" rtlCol="0" anchor="t">
        <a:spAutoFit/>
      </a:bodyPr>
      <a:lstStyle>
        <a:defPPr algn="ctr">
          <a:defRPr sz="1400" dirty="0" err="1" smtClean="0"/>
        </a:defPPr>
      </a:lstStyle>
    </a:txDef>
  </a:objectDefaults>
  <a:extraClrSchemeLst/>
</a:theme>
</file>

<file path=ppt/theme/theme8.xml><?xml version="1.0" encoding="utf-8"?>
<a:theme xmlns:a="http://schemas.openxmlformats.org/drawingml/2006/main" name="2_blank">
  <a:themeElements>
    <a:clrScheme name="Vion">
      <a:dk1>
        <a:srgbClr val="262626"/>
      </a:dk1>
      <a:lt1>
        <a:srgbClr val="FFFFFF"/>
      </a:lt1>
      <a:dk2>
        <a:srgbClr val="3378B3"/>
      </a:dk2>
      <a:lt2>
        <a:srgbClr val="84B617"/>
      </a:lt2>
      <a:accent1>
        <a:srgbClr val="A5C8E5"/>
      </a:accent1>
      <a:accent2>
        <a:srgbClr val="A5C8E5"/>
      </a:accent2>
      <a:accent3>
        <a:srgbClr val="FFFFFF"/>
      </a:accent3>
      <a:accent4>
        <a:srgbClr val="1F1F1F"/>
      </a:accent4>
      <a:accent5>
        <a:srgbClr val="CFE0F0"/>
      </a:accent5>
      <a:accent6>
        <a:srgbClr val="3378B3"/>
      </a:accent6>
      <a:hlink>
        <a:srgbClr val="1C255F"/>
      </a:hlink>
      <a:folHlink>
        <a:srgbClr val="3378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4D4D4D"/>
        </a:solidFill>
        <a:ln w="9525">
          <a:solidFill>
            <a:srgbClr val="4D4D4D"/>
          </a:solidFill>
          <a:headEnd type="none"/>
          <a:tailEnd type="none"/>
        </a:ln>
        <a:effectLst/>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90000" bIns="90000" rtlCol="0" anchor="t">
        <a:spAutoFit/>
      </a:bodyPr>
      <a:lstStyle>
        <a:defPPr algn="ctr">
          <a:defRPr sz="1400" dirty="0" err="1" smtClean="0"/>
        </a:defPPr>
      </a:lstStyle>
    </a:txDef>
  </a:objectDefaults>
  <a:extraClrSchemeLst/>
</a:theme>
</file>

<file path=ppt/theme/theme9.xml><?xml version="1.0" encoding="utf-8"?>
<a:theme xmlns:a="http://schemas.openxmlformats.org/drawingml/2006/main" name="3_blank">
  <a:themeElements>
    <a:clrScheme name="Vion">
      <a:dk1>
        <a:srgbClr val="262626"/>
      </a:dk1>
      <a:lt1>
        <a:srgbClr val="FFFFFF"/>
      </a:lt1>
      <a:dk2>
        <a:srgbClr val="3378B3"/>
      </a:dk2>
      <a:lt2>
        <a:srgbClr val="84B617"/>
      </a:lt2>
      <a:accent1>
        <a:srgbClr val="A5C8E5"/>
      </a:accent1>
      <a:accent2>
        <a:srgbClr val="A5C8E5"/>
      </a:accent2>
      <a:accent3>
        <a:srgbClr val="FFFFFF"/>
      </a:accent3>
      <a:accent4>
        <a:srgbClr val="1F1F1F"/>
      </a:accent4>
      <a:accent5>
        <a:srgbClr val="CFE0F0"/>
      </a:accent5>
      <a:accent6>
        <a:srgbClr val="3378B3"/>
      </a:accent6>
      <a:hlink>
        <a:srgbClr val="1C255F"/>
      </a:hlink>
      <a:folHlink>
        <a:srgbClr val="3378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4D4D4D"/>
        </a:solidFill>
        <a:ln w="9525">
          <a:solidFill>
            <a:srgbClr val="4D4D4D"/>
          </a:solidFill>
          <a:headEnd type="none"/>
          <a:tailEnd type="none"/>
        </a:ln>
        <a:effectLst/>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90000" bIns="90000" rtlCol="0" anchor="t">
        <a:spAutoFit/>
      </a:bodyPr>
      <a:lstStyle>
        <a:defPPr algn="ctr">
          <a:defRPr sz="14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409</TotalTime>
  <Words>2954</Words>
  <Application>Microsoft Macintosh PowerPoint</Application>
  <PresentationFormat>On-screen Show (4:3)</PresentationFormat>
  <Paragraphs>750</Paragraphs>
  <Slides>113</Slides>
  <Notes>13</Notes>
  <HiddenSlides>0</HiddenSlides>
  <MMClips>0</MMClips>
  <ScaleCrop>false</ScaleCrop>
  <HeadingPairs>
    <vt:vector size="6" baseType="variant">
      <vt:variant>
        <vt:lpstr>Fonts Used</vt:lpstr>
      </vt:variant>
      <vt:variant>
        <vt:i4>11</vt:i4>
      </vt:variant>
      <vt:variant>
        <vt:lpstr>Theme</vt:lpstr>
      </vt:variant>
      <vt:variant>
        <vt:i4>15</vt:i4>
      </vt:variant>
      <vt:variant>
        <vt:lpstr>Slide Titles</vt:lpstr>
      </vt:variant>
      <vt:variant>
        <vt:i4>113</vt:i4>
      </vt:variant>
    </vt:vector>
  </HeadingPairs>
  <TitlesOfParts>
    <vt:vector size="139" baseType="lpstr">
      <vt:lpstr>Aharoni</vt:lpstr>
      <vt:lpstr>Calibri</vt:lpstr>
      <vt:lpstr>Courier New</vt:lpstr>
      <vt:lpstr>Estrangelo Edessa</vt:lpstr>
      <vt:lpstr>Franklin Gothic Medium</vt:lpstr>
      <vt:lpstr>MS PGothic</vt:lpstr>
      <vt:lpstr>ＭＳ Ｐゴシック</vt:lpstr>
      <vt:lpstr>Times New Roman</vt:lpstr>
      <vt:lpstr>Verdana</vt:lpstr>
      <vt:lpstr>Wingdings</vt:lpstr>
      <vt:lpstr>Arial</vt:lpstr>
      <vt:lpstr>Office Theme</vt:lpstr>
      <vt:lpstr>Europol template2</vt:lpstr>
      <vt:lpstr>1_Office Theme</vt:lpstr>
      <vt:lpstr>3_Office Theme</vt:lpstr>
      <vt:lpstr>4_Office Theme</vt:lpstr>
      <vt:lpstr>blank</vt:lpstr>
      <vt:lpstr>1_blank</vt:lpstr>
      <vt:lpstr>2_blank</vt:lpstr>
      <vt:lpstr>3_blank</vt:lpstr>
      <vt:lpstr>4_blank</vt:lpstr>
      <vt:lpstr>5_blank</vt:lpstr>
      <vt:lpstr>6_blank</vt:lpstr>
      <vt:lpstr>7_blank</vt:lpstr>
      <vt:lpstr>8_blank</vt:lpstr>
      <vt:lpstr>9_blank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Trust in Food:   product integrity  and  transparency.</vt:lpstr>
      <vt:lpstr>Vion Food: Farmers owned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A.DAMARIO</dc:creator>
  <cp:lastModifiedBy>Elis Rosenberg</cp:lastModifiedBy>
  <cp:revision>23</cp:revision>
  <dcterms:created xsi:type="dcterms:W3CDTF">2016-06-23T12:51:26Z</dcterms:created>
  <dcterms:modified xsi:type="dcterms:W3CDTF">2016-06-24T12:26:24Z</dcterms:modified>
</cp:coreProperties>
</file>